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8"/>
  </p:notesMasterIdLst>
  <p:sldIdLst>
    <p:sldId id="256" r:id="rId2"/>
    <p:sldId id="257" r:id="rId3"/>
    <p:sldId id="258" r:id="rId4"/>
    <p:sldId id="261"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C74FC-01E4-4C2D-B317-CF01EB2900FB}" type="datetimeFigureOut">
              <a:rPr lang="en-IN" smtClean="0"/>
              <a:t>18-11-2024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EB9D4-98A2-48B3-BC8F-12B775A771BC}" type="slidenum">
              <a:rPr lang="en-IN" smtClean="0"/>
              <a:t>‹#›</a:t>
            </a:fld>
            <a:endParaRPr lang="en-IN"/>
          </a:p>
        </p:txBody>
      </p:sp>
    </p:spTree>
    <p:extLst>
      <p:ext uri="{BB962C8B-B14F-4D97-AF65-F5344CB8AC3E}">
        <p14:creationId xmlns:p14="http://schemas.microsoft.com/office/powerpoint/2010/main" val="398443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 everyone. Today, I am excited to share the findings from my data visualization project titled "Economic Insights: Mapping the U.S. Story." This study explores the intricate relationships between key economic indicators in the United States, including unemployment rates, educational attainment, cost of living, and debt trends, to uncover patterns and insights that can guide economic and social policies.</a:t>
            </a:r>
            <a:endParaRPr lang="en-IN" dirty="0"/>
          </a:p>
        </p:txBody>
      </p:sp>
      <p:sp>
        <p:nvSpPr>
          <p:cNvPr id="4" name="Slide Number Placeholder 3"/>
          <p:cNvSpPr>
            <a:spLocks noGrp="1"/>
          </p:cNvSpPr>
          <p:nvPr>
            <p:ph type="sldNum" sz="quarter" idx="5"/>
          </p:nvPr>
        </p:nvSpPr>
        <p:spPr/>
        <p:txBody>
          <a:bodyPr/>
          <a:lstStyle/>
          <a:p>
            <a:fld id="{AB2EB9D4-98A2-48B3-BC8F-12B775A771BC}" type="slidenum">
              <a:rPr lang="en-IN" smtClean="0"/>
              <a:t>1</a:t>
            </a:fld>
            <a:endParaRPr lang="en-IN"/>
          </a:p>
        </p:txBody>
      </p:sp>
    </p:spTree>
    <p:extLst>
      <p:ext uri="{BB962C8B-B14F-4D97-AF65-F5344CB8AC3E}">
        <p14:creationId xmlns:p14="http://schemas.microsoft.com/office/powerpoint/2010/main" val="405869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ensure accuracy and reliability, data was gathered from reputable sources, including the U.S. Census Bureau, the Bureau of Labor Statistics, the Federal Reserve Board, and World Population Review. The datasets underwent extensive cleaning and harmonization to support meaningful analysis.</a:t>
            </a:r>
          </a:p>
          <a:p>
            <a:endParaRPr lang="en-IN" dirty="0"/>
          </a:p>
        </p:txBody>
      </p:sp>
      <p:sp>
        <p:nvSpPr>
          <p:cNvPr id="4" name="Slide Number Placeholder 3"/>
          <p:cNvSpPr>
            <a:spLocks noGrp="1"/>
          </p:cNvSpPr>
          <p:nvPr>
            <p:ph type="sldNum" sz="quarter" idx="5"/>
          </p:nvPr>
        </p:nvSpPr>
        <p:spPr/>
        <p:txBody>
          <a:bodyPr/>
          <a:lstStyle/>
          <a:p>
            <a:fld id="{AB2EB9D4-98A2-48B3-BC8F-12B775A771BC}" type="slidenum">
              <a:rPr lang="en-IN" smtClean="0"/>
              <a:t>3</a:t>
            </a:fld>
            <a:endParaRPr lang="en-IN"/>
          </a:p>
        </p:txBody>
      </p:sp>
    </p:spTree>
    <p:extLst>
      <p:ext uri="{BB962C8B-B14F-4D97-AF65-F5344CB8AC3E}">
        <p14:creationId xmlns:p14="http://schemas.microsoft.com/office/powerpoint/2010/main" val="1530991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a:t>
            </a:r>
          </a:p>
          <a:p>
            <a:r>
              <a:rPr lang="en-US" dirty="0"/>
              <a:t>In summary, this project highlights the critical role of education in shaping economic outcomes, the disparities in state-level economic indicators, and the need for targeted interventions to promote equity and resilience. With these insights, we can foster informed decision-making to build a more sustainable and inclusive economy.</a:t>
            </a:r>
          </a:p>
          <a:p>
            <a:endParaRPr lang="en-US" dirty="0"/>
          </a:p>
          <a:p>
            <a:endParaRPr lang="en-IN" dirty="0"/>
          </a:p>
        </p:txBody>
      </p:sp>
      <p:sp>
        <p:nvSpPr>
          <p:cNvPr id="4" name="Slide Number Placeholder 3"/>
          <p:cNvSpPr>
            <a:spLocks noGrp="1"/>
          </p:cNvSpPr>
          <p:nvPr>
            <p:ph type="sldNum" sz="quarter" idx="5"/>
          </p:nvPr>
        </p:nvSpPr>
        <p:spPr/>
        <p:txBody>
          <a:bodyPr/>
          <a:lstStyle/>
          <a:p>
            <a:fld id="{AB2EB9D4-98A2-48B3-BC8F-12B775A771BC}" type="slidenum">
              <a:rPr lang="en-IN" smtClean="0"/>
              <a:t>5</a:t>
            </a:fld>
            <a:endParaRPr lang="en-IN"/>
          </a:p>
        </p:txBody>
      </p:sp>
    </p:spTree>
    <p:extLst>
      <p:ext uri="{BB962C8B-B14F-4D97-AF65-F5344CB8AC3E}">
        <p14:creationId xmlns:p14="http://schemas.microsoft.com/office/powerpoint/2010/main" val="52749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11/18/2024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69139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11/18/2024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8572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11/18/2024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55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11/18/2024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5607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11/18/2024</a:t>
            </a:fld>
            <a:endParaRPr lang="en-US" dirty="0"/>
          </a:p>
        </p:txBody>
      </p:sp>
    </p:spTree>
    <p:extLst>
      <p:ext uri="{BB962C8B-B14F-4D97-AF65-F5344CB8AC3E}">
        <p14:creationId xmlns:p14="http://schemas.microsoft.com/office/powerpoint/2010/main" val="60224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11/18/2024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003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11/18/2024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758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11/18/2024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982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11/18/2024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3093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11/18/2024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3678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11/18/2024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5506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11/18/2024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549386"/>
      </p:ext>
    </p:extLst>
  </p:cSld>
  <p:clrMap bg1="lt1" tx1="dk1" bg2="lt2" tx2="dk2" accent1="accent1" accent2="accent2" accent3="accent3" accent4="accent4" accent5="accent5" accent6="accent6" hlink="hlink" folHlink="folHlink"/>
  <p:sldLayoutIdLst>
    <p:sldLayoutId id="2147483710" r:id="rId1"/>
    <p:sldLayoutId id="2147483709" r:id="rId2"/>
    <p:sldLayoutId id="2147483708" r:id="rId3"/>
    <p:sldLayoutId id="2147483707" r:id="rId4"/>
    <p:sldLayoutId id="2147483706" r:id="rId5"/>
    <p:sldLayoutId id="2147483705" r:id="rId6"/>
    <p:sldLayoutId id="2147483704" r:id="rId7"/>
    <p:sldLayoutId id="2147483703" r:id="rId8"/>
    <p:sldLayoutId id="2147483702" r:id="rId9"/>
    <p:sldLayoutId id="2147483701" r:id="rId10"/>
    <p:sldLayoutId id="2147483700"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43E14B0-788A-A536-07CE-B5C0C2C99C00}"/>
              </a:ext>
            </a:extLst>
          </p:cNvPr>
          <p:cNvSpPr>
            <a:spLocks noGrp="1"/>
          </p:cNvSpPr>
          <p:nvPr>
            <p:ph type="ctrTitle"/>
          </p:nvPr>
        </p:nvSpPr>
        <p:spPr>
          <a:xfrm>
            <a:off x="1180531" y="1346268"/>
            <a:ext cx="5274860" cy="3066706"/>
          </a:xfrm>
        </p:spPr>
        <p:txBody>
          <a:bodyPr anchor="b">
            <a:normAutofit/>
          </a:bodyPr>
          <a:lstStyle/>
          <a:p>
            <a:pPr>
              <a:lnSpc>
                <a:spcPct val="110000"/>
              </a:lnSpc>
            </a:pPr>
            <a:r>
              <a:rPr lang="en-US" sz="4200" dirty="0"/>
              <a:t>Economic Insights: Mapping the U.S. Story</a:t>
            </a:r>
            <a:endParaRPr lang="en-IN" sz="4200" dirty="0"/>
          </a:p>
        </p:txBody>
      </p:sp>
      <p:sp>
        <p:nvSpPr>
          <p:cNvPr id="3" name="Subtitle 2">
            <a:extLst>
              <a:ext uri="{FF2B5EF4-FFF2-40B4-BE49-F238E27FC236}">
                <a16:creationId xmlns:a16="http://schemas.microsoft.com/office/drawing/2014/main" id="{5C860EA7-4BF0-49D5-FC5E-13B8699596CB}"/>
              </a:ext>
            </a:extLst>
          </p:cNvPr>
          <p:cNvSpPr>
            <a:spLocks noGrp="1"/>
          </p:cNvSpPr>
          <p:nvPr>
            <p:ph type="subTitle" idx="1"/>
          </p:nvPr>
        </p:nvSpPr>
        <p:spPr>
          <a:xfrm>
            <a:off x="1201212" y="4412974"/>
            <a:ext cx="4524024" cy="1576188"/>
          </a:xfrm>
        </p:spPr>
        <p:txBody>
          <a:bodyPr anchor="t">
            <a:normAutofit/>
          </a:bodyPr>
          <a:lstStyle/>
          <a:p>
            <a:r>
              <a:rPr lang="en-IN"/>
              <a:t>By – Akshata Salunkhe </a:t>
            </a:r>
          </a:p>
        </p:txBody>
      </p:sp>
      <p:sp>
        <p:nvSpPr>
          <p:cNvPr id="66" name="Freeform: Shape 65">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67">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0" name="Freeform: Shape 69">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0" name="Picture 59" descr="Colorful pins connected with a thread">
            <a:extLst>
              <a:ext uri="{FF2B5EF4-FFF2-40B4-BE49-F238E27FC236}">
                <a16:creationId xmlns:a16="http://schemas.microsoft.com/office/drawing/2014/main" id="{02D0A1D8-75E5-8D15-AE27-0223E21EF204}"/>
              </a:ext>
            </a:extLst>
          </p:cNvPr>
          <p:cNvPicPr>
            <a:picLocks noChangeAspect="1"/>
          </p:cNvPicPr>
          <p:nvPr/>
        </p:nvPicPr>
        <p:blipFill>
          <a:blip r:embed="rId3"/>
          <a:srcRect l="16768" r="34526"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58312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4179E9A-4C92-8DD3-ED98-64F29C29533F}"/>
              </a:ext>
            </a:extLst>
          </p:cNvPr>
          <p:cNvSpPr>
            <a:spLocks noGrp="1"/>
          </p:cNvSpPr>
          <p:nvPr>
            <p:ph type="ctrTitle"/>
          </p:nvPr>
        </p:nvSpPr>
        <p:spPr>
          <a:xfrm>
            <a:off x="1173883" y="362294"/>
            <a:ext cx="5274860" cy="3066706"/>
          </a:xfrm>
        </p:spPr>
        <p:txBody>
          <a:bodyPr anchor="b">
            <a:normAutofit/>
          </a:bodyPr>
          <a:lstStyle/>
          <a:p>
            <a:r>
              <a:rPr lang="en-US" b="1" dirty="0"/>
              <a:t>Research Questions</a:t>
            </a:r>
            <a:endParaRPr lang="en-IN" dirty="0"/>
          </a:p>
        </p:txBody>
      </p:sp>
      <p:sp>
        <p:nvSpPr>
          <p:cNvPr id="3" name="Subtitle 2">
            <a:extLst>
              <a:ext uri="{FF2B5EF4-FFF2-40B4-BE49-F238E27FC236}">
                <a16:creationId xmlns:a16="http://schemas.microsoft.com/office/drawing/2014/main" id="{A9046F20-BD87-DA3D-9A99-970D1883CE1D}"/>
              </a:ext>
            </a:extLst>
          </p:cNvPr>
          <p:cNvSpPr>
            <a:spLocks noGrp="1"/>
          </p:cNvSpPr>
          <p:nvPr>
            <p:ph type="subTitle" idx="1"/>
          </p:nvPr>
        </p:nvSpPr>
        <p:spPr>
          <a:xfrm>
            <a:off x="695478" y="3197772"/>
            <a:ext cx="5162829" cy="3144034"/>
          </a:xfrm>
        </p:spPr>
        <p:txBody>
          <a:bodyPr anchor="t">
            <a:noAutofit/>
          </a:bodyPr>
          <a:lstStyle/>
          <a:p>
            <a:pPr>
              <a:lnSpc>
                <a:spcPct val="120000"/>
              </a:lnSpc>
            </a:pPr>
            <a:br>
              <a:rPr lang="en-US" sz="1200" dirty="0"/>
            </a:br>
            <a:r>
              <a:rPr lang="en-US" sz="1200" dirty="0"/>
              <a:t>The project addressed several pressing research questions:</a:t>
            </a:r>
          </a:p>
          <a:p>
            <a:pPr>
              <a:lnSpc>
                <a:spcPct val="120000"/>
              </a:lnSpc>
              <a:buFont typeface="+mj-lt"/>
              <a:buAutoNum type="arabicPeriod"/>
            </a:pPr>
            <a:r>
              <a:rPr lang="en-US" sz="1200" dirty="0"/>
              <a:t>What are the unemployment rates across states, and how do they correlate with educational attainment?</a:t>
            </a:r>
          </a:p>
          <a:p>
            <a:pPr>
              <a:lnSpc>
                <a:spcPct val="120000"/>
              </a:lnSpc>
              <a:buFont typeface="+mj-lt"/>
              <a:buAutoNum type="arabicPeriod"/>
            </a:pPr>
            <a:r>
              <a:rPr lang="en-US" sz="1200" dirty="0"/>
              <a:t>How does educational attainment influence earnings and unemployment rates?</a:t>
            </a:r>
          </a:p>
          <a:p>
            <a:pPr>
              <a:lnSpc>
                <a:spcPct val="120000"/>
              </a:lnSpc>
              <a:buFont typeface="+mj-lt"/>
              <a:buAutoNum type="arabicPeriod"/>
            </a:pPr>
            <a:r>
              <a:rPr lang="en-US" sz="1200" dirty="0"/>
              <a:t>What are the state-level variations in economic indicators such as debt and education?</a:t>
            </a:r>
          </a:p>
          <a:p>
            <a:pPr>
              <a:lnSpc>
                <a:spcPct val="120000"/>
              </a:lnSpc>
              <a:buFont typeface="+mj-lt"/>
              <a:buAutoNum type="arabicPeriod"/>
            </a:pPr>
            <a:r>
              <a:rPr lang="en-US" sz="1200" dirty="0"/>
              <a:t>How have debt trends evolved in recent decades?</a:t>
            </a:r>
          </a:p>
          <a:p>
            <a:pPr>
              <a:lnSpc>
                <a:spcPct val="120000"/>
              </a:lnSpc>
            </a:pPr>
            <a:endParaRPr lang="en-IN" sz="1200" dirty="0"/>
          </a:p>
        </p:txBody>
      </p:sp>
      <p:sp>
        <p:nvSpPr>
          <p:cNvPr id="11"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Yellow question mark">
            <a:extLst>
              <a:ext uri="{FF2B5EF4-FFF2-40B4-BE49-F238E27FC236}">
                <a16:creationId xmlns:a16="http://schemas.microsoft.com/office/drawing/2014/main" id="{3D3F365C-2F3F-82B1-36D5-8D14D37C5F5D}"/>
              </a:ext>
            </a:extLst>
          </p:cNvPr>
          <p:cNvPicPr>
            <a:picLocks noChangeAspect="1"/>
          </p:cNvPicPr>
          <p:nvPr/>
        </p:nvPicPr>
        <p:blipFill>
          <a:blip r:embed="rId2"/>
          <a:srcRect l="45585" r="10636"/>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08085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37A9-A913-8FE6-D6D3-A073190C034D}"/>
              </a:ext>
            </a:extLst>
          </p:cNvPr>
          <p:cNvSpPr>
            <a:spLocks noGrp="1"/>
          </p:cNvSpPr>
          <p:nvPr>
            <p:ph type="ctrTitle"/>
          </p:nvPr>
        </p:nvSpPr>
        <p:spPr>
          <a:xfrm>
            <a:off x="4646277" y="186063"/>
            <a:ext cx="7060135" cy="2082732"/>
          </a:xfrm>
        </p:spPr>
        <p:txBody>
          <a:bodyPr/>
          <a:lstStyle/>
          <a:p>
            <a:r>
              <a:rPr lang="en-IN" dirty="0"/>
              <a:t>Data Source </a:t>
            </a:r>
          </a:p>
        </p:txBody>
      </p:sp>
      <p:sp>
        <p:nvSpPr>
          <p:cNvPr id="3" name="Subtitle 2">
            <a:extLst>
              <a:ext uri="{FF2B5EF4-FFF2-40B4-BE49-F238E27FC236}">
                <a16:creationId xmlns:a16="http://schemas.microsoft.com/office/drawing/2014/main" id="{8792FC4D-FABD-2845-201E-54CE82C67ACA}"/>
              </a:ext>
            </a:extLst>
          </p:cNvPr>
          <p:cNvSpPr>
            <a:spLocks noGrp="1"/>
          </p:cNvSpPr>
          <p:nvPr>
            <p:ph type="subTitle" idx="1"/>
          </p:nvPr>
        </p:nvSpPr>
        <p:spPr>
          <a:xfrm>
            <a:off x="4646277" y="2485103"/>
            <a:ext cx="7052117" cy="1150200"/>
          </a:xfrm>
        </p:spPr>
        <p:txBody>
          <a:bodyPr>
            <a:noAutofit/>
          </a:bodyPr>
          <a:lstStyle/>
          <a:p>
            <a:pPr algn="l"/>
            <a:endParaRPr lang="en-IN" sz="1200" b="0" i="0" u="none" strike="noStrike" baseline="0" dirty="0">
              <a:solidFill>
                <a:srgbClr val="000000"/>
              </a:solidFill>
              <a:latin typeface="Times New Roman" panose="02020603050405020304" pitchFamily="18" charset="0"/>
            </a:endParaRPr>
          </a:p>
          <a:p>
            <a:r>
              <a:rPr lang="en-US" sz="1200" b="1" i="0" u="none" strike="noStrike" baseline="0" dirty="0">
                <a:solidFill>
                  <a:srgbClr val="000000"/>
                </a:solidFill>
                <a:latin typeface="Times New Roman" panose="02020603050405020304" pitchFamily="18" charset="0"/>
              </a:rPr>
              <a:t>U.S. Census Bureau</a:t>
            </a:r>
            <a:r>
              <a:rPr lang="en-US" sz="1200" b="0" i="0" u="none" strike="noStrike" baseline="0" dirty="0">
                <a:solidFill>
                  <a:srgbClr val="000000"/>
                </a:solidFill>
                <a:latin typeface="Times New Roman" panose="02020603050405020304" pitchFamily="18" charset="0"/>
              </a:rPr>
              <a:t>: Collected data on educational attainment levels, regional demographics, and median household incomes by state. </a:t>
            </a:r>
          </a:p>
          <a:p>
            <a:r>
              <a:rPr lang="en-US" sz="1200" b="1" i="0" u="none" strike="noStrike" baseline="0" dirty="0">
                <a:solidFill>
                  <a:srgbClr val="000000"/>
                </a:solidFill>
                <a:latin typeface="Times New Roman" panose="02020603050405020304" pitchFamily="18" charset="0"/>
              </a:rPr>
              <a:t>Bureau of Labor Statistics (BLS)</a:t>
            </a:r>
            <a:r>
              <a:rPr lang="en-US" sz="1200" b="0" i="0" u="none" strike="noStrike" baseline="0" dirty="0">
                <a:solidFill>
                  <a:srgbClr val="000000"/>
                </a:solidFill>
                <a:latin typeface="Times New Roman" panose="02020603050405020304" pitchFamily="18" charset="0"/>
              </a:rPr>
              <a:t>: Gathered unemployment rates, employment trends, and earnings distribution by education level across states. </a:t>
            </a:r>
          </a:p>
          <a:p>
            <a:r>
              <a:rPr lang="en-US" sz="1200" b="1" i="0" u="none" strike="noStrike" baseline="0" dirty="0">
                <a:solidFill>
                  <a:srgbClr val="000000"/>
                </a:solidFill>
                <a:latin typeface="Times New Roman" panose="02020603050405020304" pitchFamily="18" charset="0"/>
              </a:rPr>
              <a:t>Federal Reserve Board: </a:t>
            </a:r>
            <a:r>
              <a:rPr lang="en-US" sz="1200" b="0" i="0" u="none" strike="noStrike" baseline="0" dirty="0">
                <a:solidFill>
                  <a:srgbClr val="000000"/>
                </a:solidFill>
                <a:latin typeface="Times New Roman" panose="02020603050405020304" pitchFamily="18" charset="0"/>
              </a:rPr>
              <a:t>Retrieved data on Debt Service Ratio (DSR), Financial Obligations Ratio (FOR), and long-term debt trends in the U.S. </a:t>
            </a:r>
          </a:p>
          <a:p>
            <a:r>
              <a:rPr lang="en-US" sz="1200" b="1" i="0" u="none" strike="noStrike" baseline="0" dirty="0">
                <a:solidFill>
                  <a:srgbClr val="000000"/>
                </a:solidFill>
                <a:latin typeface="Cambria" panose="02040503050406030204" pitchFamily="18" charset="0"/>
              </a:rPr>
              <a:t>World Population Review</a:t>
            </a:r>
            <a:r>
              <a:rPr lang="en-US" sz="1200" b="1" i="0" u="none" strike="noStrike" baseline="0" dirty="0">
                <a:solidFill>
                  <a:srgbClr val="000000"/>
                </a:solidFill>
                <a:latin typeface="Times New Roman" panose="02020603050405020304" pitchFamily="18" charset="0"/>
              </a:rPr>
              <a:t>: </a:t>
            </a:r>
            <a:r>
              <a:rPr lang="en-US" sz="1200" b="0" i="0" u="none" strike="noStrike" baseline="0" dirty="0">
                <a:solidFill>
                  <a:srgbClr val="000000"/>
                </a:solidFill>
                <a:latin typeface="Times New Roman" panose="02020603050405020304" pitchFamily="18" charset="0"/>
              </a:rPr>
              <a:t>Retrieved data household debt trends in the U.S over the years. </a:t>
            </a:r>
          </a:p>
          <a:p>
            <a:r>
              <a:rPr lang="en-US" sz="1200" b="1" i="0" u="none" strike="noStrike" baseline="0" dirty="0">
                <a:solidFill>
                  <a:srgbClr val="000000"/>
                </a:solidFill>
                <a:latin typeface="Times New Roman" panose="02020603050405020304" pitchFamily="18" charset="0"/>
              </a:rPr>
              <a:t>Federal Bureau of Government: </a:t>
            </a:r>
            <a:r>
              <a:rPr lang="en-US" sz="1200" b="0" i="0" u="none" strike="noStrike" baseline="0" dirty="0">
                <a:solidFill>
                  <a:srgbClr val="000000"/>
                </a:solidFill>
                <a:latin typeface="Times New Roman" panose="02020603050405020304" pitchFamily="18" charset="0"/>
              </a:rPr>
              <a:t>Collected data on state-level Cost of Living index and economic growth indicators to correlate with education and employment outcomes. </a:t>
            </a:r>
          </a:p>
          <a:p>
            <a:endParaRPr lang="en-IN" sz="1200" dirty="0"/>
          </a:p>
        </p:txBody>
      </p:sp>
    </p:spTree>
    <p:extLst>
      <p:ext uri="{BB962C8B-B14F-4D97-AF65-F5344CB8AC3E}">
        <p14:creationId xmlns:p14="http://schemas.microsoft.com/office/powerpoint/2010/main" val="114926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1E32-EF7D-59F9-9BBE-C9DF4C992204}"/>
              </a:ext>
            </a:extLst>
          </p:cNvPr>
          <p:cNvSpPr>
            <a:spLocks noGrp="1"/>
          </p:cNvSpPr>
          <p:nvPr>
            <p:ph type="ctrTitle"/>
          </p:nvPr>
        </p:nvSpPr>
        <p:spPr/>
        <p:txBody>
          <a:bodyPr/>
          <a:lstStyle/>
          <a:p>
            <a:r>
              <a:rPr lang="en-IN" dirty="0"/>
              <a:t>Tableau Visualizations</a:t>
            </a:r>
          </a:p>
        </p:txBody>
      </p:sp>
    </p:spTree>
    <p:extLst>
      <p:ext uri="{BB962C8B-B14F-4D97-AF65-F5344CB8AC3E}">
        <p14:creationId xmlns:p14="http://schemas.microsoft.com/office/powerpoint/2010/main" val="292688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4A841-6E9C-47B1-398B-3891F106E54C}"/>
              </a:ext>
            </a:extLst>
          </p:cNvPr>
          <p:cNvSpPr>
            <a:spLocks noGrp="1"/>
          </p:cNvSpPr>
          <p:nvPr>
            <p:ph type="title"/>
          </p:nvPr>
        </p:nvSpPr>
        <p:spPr/>
        <p:txBody>
          <a:bodyPr/>
          <a:lstStyle/>
          <a:p>
            <a:r>
              <a:rPr lang="en-IN" dirty="0"/>
              <a:t>Research Questions </a:t>
            </a:r>
          </a:p>
        </p:txBody>
      </p:sp>
      <p:sp>
        <p:nvSpPr>
          <p:cNvPr id="3" name="Content Placeholder 2">
            <a:extLst>
              <a:ext uri="{FF2B5EF4-FFF2-40B4-BE49-F238E27FC236}">
                <a16:creationId xmlns:a16="http://schemas.microsoft.com/office/drawing/2014/main" id="{C92DECDC-2D77-3F26-9059-6B177A4C4183}"/>
              </a:ext>
            </a:extLst>
          </p:cNvPr>
          <p:cNvSpPr>
            <a:spLocks noGrp="1"/>
          </p:cNvSpPr>
          <p:nvPr>
            <p:ph idx="1"/>
          </p:nvPr>
        </p:nvSpPr>
        <p:spPr/>
        <p:txBody>
          <a:bodyPr>
            <a:normAutofit fontScale="77500" lnSpcReduction="20000"/>
          </a:bodyPr>
          <a:lstStyle/>
          <a:p>
            <a:pPr algn="l"/>
            <a:endParaRPr lang="en-IN" sz="1800" b="0" i="0" u="none" strike="noStrike" baseline="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1. What factors contribute to variations in unemployment rates across states with similar educational attainment levels? </a:t>
            </a:r>
          </a:p>
          <a:p>
            <a:r>
              <a:rPr lang="en-US" sz="1800" b="0" i="0" u="none" strike="noStrike" baseline="0" dirty="0">
                <a:solidFill>
                  <a:srgbClr val="000000"/>
                </a:solidFill>
                <a:latin typeface="Cambria" panose="02040503050406030204" pitchFamily="18" charset="0"/>
              </a:rPr>
              <a:t>2. How does the ratio of high-income earners to low-income earners vary by state, and what impact does it have on economic inequality? </a:t>
            </a:r>
          </a:p>
          <a:p>
            <a:r>
              <a:rPr lang="en-US" sz="1800" b="0" i="0" u="none" strike="noStrike" baseline="0" dirty="0">
                <a:solidFill>
                  <a:srgbClr val="000000"/>
                </a:solidFill>
                <a:latin typeface="Cambria" panose="02040503050406030204" pitchFamily="18" charset="0"/>
              </a:rPr>
              <a:t>3. What is the correlation between housing affordability and state unemployment rates? </a:t>
            </a:r>
          </a:p>
          <a:p>
            <a:r>
              <a:rPr lang="en-US" sz="1800" b="0" i="0" u="none" strike="noStrike" baseline="0" dirty="0">
                <a:solidFill>
                  <a:srgbClr val="000000"/>
                </a:solidFill>
                <a:latin typeface="Cambria" panose="02040503050406030204" pitchFamily="18" charset="0"/>
              </a:rPr>
              <a:t>4. How do economic indicators in urban areas compare to rural areas within the same state? </a:t>
            </a:r>
          </a:p>
          <a:p>
            <a:r>
              <a:rPr lang="en-US" sz="1800" b="0" i="0" u="none" strike="noStrike" baseline="0" dirty="0">
                <a:solidFill>
                  <a:srgbClr val="000000"/>
                </a:solidFill>
                <a:latin typeface="Cambria" panose="02040503050406030204" pitchFamily="18" charset="0"/>
              </a:rPr>
              <a:t>5. What is the impact of federal programs (e.g., student loan forgiveness, stimulus checks) on state-level economic health indicators? </a:t>
            </a:r>
          </a:p>
          <a:p>
            <a:endParaRPr lang="en-IN" dirty="0"/>
          </a:p>
        </p:txBody>
      </p:sp>
    </p:spTree>
    <p:extLst>
      <p:ext uri="{BB962C8B-B14F-4D97-AF65-F5344CB8AC3E}">
        <p14:creationId xmlns:p14="http://schemas.microsoft.com/office/powerpoint/2010/main" val="297132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4654-4F10-84AF-441C-A4815945282E}"/>
              </a:ext>
            </a:extLst>
          </p:cNvPr>
          <p:cNvSpPr>
            <a:spLocks noGrp="1"/>
          </p:cNvSpPr>
          <p:nvPr>
            <p:ph type="title"/>
          </p:nvPr>
        </p:nvSpPr>
        <p:spPr>
          <a:xfrm>
            <a:off x="4024343" y="943665"/>
            <a:ext cx="8770571" cy="1345269"/>
          </a:xfrm>
        </p:spPr>
        <p:txBody>
          <a:bodyPr/>
          <a:lstStyle/>
          <a:p>
            <a:r>
              <a:rPr lang="en-IN" dirty="0"/>
              <a:t>Thank you</a:t>
            </a:r>
          </a:p>
        </p:txBody>
      </p:sp>
    </p:spTree>
    <p:extLst>
      <p:ext uri="{BB962C8B-B14F-4D97-AF65-F5344CB8AC3E}">
        <p14:creationId xmlns:p14="http://schemas.microsoft.com/office/powerpoint/2010/main" val="591016085"/>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243341"/>
      </a:dk2>
      <a:lt2>
        <a:srgbClr val="E8E2E2"/>
      </a:lt2>
      <a:accent1>
        <a:srgbClr val="35B0B3"/>
      </a:accent1>
      <a:accent2>
        <a:srgbClr val="4EA6EB"/>
      </a:accent2>
      <a:accent3>
        <a:srgbClr val="6E80EE"/>
      </a:accent3>
      <a:accent4>
        <a:srgbClr val="794EEB"/>
      </a:accent4>
      <a:accent5>
        <a:srgbClr val="C66EEE"/>
      </a:accent5>
      <a:accent6>
        <a:srgbClr val="EB4EDA"/>
      </a:accent6>
      <a:hlink>
        <a:srgbClr val="AE6B69"/>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486</Words>
  <Application>Microsoft Office PowerPoint</Application>
  <PresentationFormat>Widescreen</PresentationFormat>
  <Paragraphs>31</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Meiryo</vt:lpstr>
      <vt:lpstr>Aptos</vt:lpstr>
      <vt:lpstr>Cambria</vt:lpstr>
      <vt:lpstr>Corbel</vt:lpstr>
      <vt:lpstr>Times New Roman</vt:lpstr>
      <vt:lpstr>SketchLinesVTI</vt:lpstr>
      <vt:lpstr>Economic Insights: Mapping the U.S. Story</vt:lpstr>
      <vt:lpstr>Research Questions</vt:lpstr>
      <vt:lpstr>Data Source </vt:lpstr>
      <vt:lpstr>Tableau Visualizations</vt:lpstr>
      <vt:lpstr>Research 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Akshata Prakash Salunkhe</dc:creator>
  <cp:lastModifiedBy>Akshata Prakash Salunkhe</cp:lastModifiedBy>
  <cp:revision>2</cp:revision>
  <dcterms:created xsi:type="dcterms:W3CDTF">2024-11-19T03:59:16Z</dcterms:created>
  <dcterms:modified xsi:type="dcterms:W3CDTF">2024-11-19T04:31:41Z</dcterms:modified>
</cp:coreProperties>
</file>