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6" r:id="rId3"/>
    <p:sldId id="288" r:id="rId4"/>
    <p:sldId id="284" r:id="rId5"/>
    <p:sldId id="285" r:id="rId6"/>
    <p:sldId id="291" r:id="rId7"/>
    <p:sldId id="287" r:id="rId8"/>
    <p:sldId id="289" r:id="rId9"/>
    <p:sldId id="290" r:id="rId10"/>
    <p:sldId id="292" r:id="rId11"/>
    <p:sldId id="293" r:id="rId12"/>
    <p:sldId id="29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1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1640" y="967740"/>
            <a:ext cx="8709660" cy="4524315"/>
          </a:xfrm>
          <a:prstGeom prst="rect">
            <a:avLst/>
          </a:prstGeom>
          <a:noFill/>
        </p:spPr>
        <p:txBody>
          <a:bodyPr wrap="square" rtlCol="0">
            <a:spAutoFit/>
          </a:bodyPr>
          <a:lstStyle/>
          <a:p>
            <a:pPr algn="ctr"/>
            <a:r>
              <a:rPr lang="en-US" sz="9600" b="1" dirty="0" smtClean="0">
                <a:solidFill>
                  <a:schemeClr val="bg1"/>
                </a:solidFill>
              </a:rPr>
              <a:t>IPL MATCHES ANALYSIS</a:t>
            </a:r>
          </a:p>
          <a:p>
            <a:pPr algn="ctr"/>
            <a:r>
              <a:rPr lang="en-US" sz="9600" b="1" dirty="0" smtClean="0">
                <a:solidFill>
                  <a:schemeClr val="bg1"/>
                </a:solidFill>
              </a:rPr>
              <a:t>2008-2023</a:t>
            </a:r>
            <a:endParaRPr lang="en-IN" sz="9600" b="1" dirty="0">
              <a:solidFill>
                <a:schemeClr val="bg1"/>
              </a:solidFill>
            </a:endParaRPr>
          </a:p>
        </p:txBody>
      </p:sp>
    </p:spTree>
    <p:extLst>
      <p:ext uri="{BB962C8B-B14F-4D97-AF65-F5344CB8AC3E}">
        <p14:creationId xmlns:p14="http://schemas.microsoft.com/office/powerpoint/2010/main" val="2900473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4911" y="682825"/>
            <a:ext cx="8825658" cy="577564"/>
          </a:xfrm>
        </p:spPr>
        <p:txBody>
          <a:bodyPr/>
          <a:lstStyle/>
          <a:p>
            <a:r>
              <a:rPr lang="en-US" b="1" dirty="0" smtClean="0"/>
              <a:t>Visualization</a:t>
            </a:r>
            <a:endParaRPr lang="en-IN" b="1" dirty="0"/>
          </a:p>
        </p:txBody>
      </p:sp>
      <p:sp>
        <p:nvSpPr>
          <p:cNvPr id="3" name="Subtitle 2"/>
          <p:cNvSpPr>
            <a:spLocks noGrp="1"/>
          </p:cNvSpPr>
          <p:nvPr>
            <p:ph type="subTitle" idx="1"/>
          </p:nvPr>
        </p:nvSpPr>
        <p:spPr>
          <a:xfrm>
            <a:off x="1154954" y="1260389"/>
            <a:ext cx="9543525" cy="4942291"/>
          </a:xfrm>
        </p:spPr>
        <p:txBody>
          <a:bodyPr>
            <a:noAutofit/>
          </a:bodyPr>
          <a:lstStyle/>
          <a:p>
            <a:r>
              <a:rPr lang="en-US" sz="1100" cap="none" dirty="0" smtClean="0">
                <a:solidFill>
                  <a:schemeClr val="bg1"/>
                </a:solidFill>
              </a:rPr>
              <a:t>Different type of visualizations have used in this dashboard to get the thorough knowledge of KPIs, Slicers, Pie-charts, Bar Graphs and Time Intelligent Function.</a:t>
            </a:r>
          </a:p>
          <a:p>
            <a:r>
              <a:rPr lang="en-US" sz="1100" b="1" dirty="0">
                <a:solidFill>
                  <a:schemeClr val="bg1"/>
                </a:solidFill>
                <a:latin typeface="+mj-lt"/>
              </a:rPr>
              <a:t>KPIs (Key Performance Indicators):</a:t>
            </a:r>
          </a:p>
          <a:p>
            <a:pPr lvl="1" algn="l"/>
            <a:r>
              <a:rPr lang="en-US" sz="1100" dirty="0">
                <a:solidFill>
                  <a:schemeClr val="bg1"/>
                </a:solidFill>
                <a:latin typeface="+mj-lt"/>
              </a:rPr>
              <a:t>Key Performance Indicators (KPIs) serve as pivotal metrics that encapsulate the essence of IPL match performance. Our dashboard incorporates KPIs such as total runs scored, wickets taken, average run rate, and other essential metrics. These indicators provide at-a-glance insights into the overall performance and dynamics of IPL matches, enabling stakeholders to quickly assess team and player performances.</a:t>
            </a:r>
          </a:p>
          <a:p>
            <a:r>
              <a:rPr lang="en-US" sz="1100" b="1" dirty="0">
                <a:solidFill>
                  <a:schemeClr val="bg1"/>
                </a:solidFill>
                <a:latin typeface="+mj-lt"/>
              </a:rPr>
              <a:t>Slicers</a:t>
            </a:r>
            <a:r>
              <a:rPr lang="en-US" sz="1100" dirty="0">
                <a:solidFill>
                  <a:schemeClr val="bg1"/>
                </a:solidFill>
                <a:latin typeface="+mj-lt"/>
              </a:rPr>
              <a:t>:</a:t>
            </a:r>
          </a:p>
          <a:p>
            <a:pPr lvl="1" algn="l"/>
            <a:r>
              <a:rPr lang="en-US" sz="1100" dirty="0">
                <a:solidFill>
                  <a:schemeClr val="bg1"/>
                </a:solidFill>
                <a:latin typeface="+mj-lt"/>
              </a:rPr>
              <a:t>Slicers offer users dynamic filtering capabilities, allowing them to slice and dice IPL match data based on various dimensions and criteria. Our dashboard features slicers that enable users to filter data by team, player, match venue, and date range. This interactive functionality empowers users to tailor their analysis and focus on specific aspects of IPL matches, facilitating deeper exploration and understanding of the data.</a:t>
            </a:r>
          </a:p>
          <a:p>
            <a:r>
              <a:rPr lang="en-US" sz="1100" b="1" dirty="0">
                <a:solidFill>
                  <a:schemeClr val="bg1"/>
                </a:solidFill>
                <a:latin typeface="+mj-lt"/>
              </a:rPr>
              <a:t>Bar Graphs</a:t>
            </a:r>
            <a:r>
              <a:rPr lang="en-US" sz="1100" dirty="0">
                <a:solidFill>
                  <a:schemeClr val="bg1"/>
                </a:solidFill>
                <a:latin typeface="+mj-lt"/>
              </a:rPr>
              <a:t>:</a:t>
            </a:r>
          </a:p>
          <a:p>
            <a:pPr lvl="1" algn="l"/>
            <a:r>
              <a:rPr lang="en-US" sz="1100" dirty="0">
                <a:solidFill>
                  <a:schemeClr val="bg1"/>
                </a:solidFill>
                <a:latin typeface="+mj-lt"/>
              </a:rPr>
              <a:t>Bar graphs are instrumental in visually representing quantitative data and comparing different metrics across teams, players, and matches. Within our dashboard, bar graphs illustrate key performance metrics such as total runs scored by each team, the distribution of wickets taken by bowlers, and the frequency of boundary hits (sixes and fours) during matches. These visualizations provide clear and concise insights into the performance trends and statistical distributions within the realm of IPL matches.</a:t>
            </a:r>
          </a:p>
          <a:p>
            <a:r>
              <a:rPr lang="en-US" sz="1100" b="1" dirty="0">
                <a:solidFill>
                  <a:schemeClr val="bg1"/>
                </a:solidFill>
                <a:latin typeface="+mj-lt"/>
              </a:rPr>
              <a:t>Pie Charts</a:t>
            </a:r>
            <a:r>
              <a:rPr lang="en-US" sz="1100" dirty="0">
                <a:solidFill>
                  <a:schemeClr val="bg1"/>
                </a:solidFill>
                <a:latin typeface="+mj-lt"/>
              </a:rPr>
              <a:t>:</a:t>
            </a:r>
          </a:p>
          <a:p>
            <a:pPr lvl="1" algn="l"/>
            <a:r>
              <a:rPr lang="en-US" sz="1100" dirty="0">
                <a:solidFill>
                  <a:schemeClr val="bg1"/>
                </a:solidFill>
                <a:latin typeface="+mj-lt"/>
              </a:rPr>
              <a:t>Pie charts offer a concise representation of categorical data and aid in understanding the composition or distribution of specific metrics within IPL matches. Our dashboard utilizes pie charts to depict insights such as the distribution of runs scored by different batting orders, the proportion of wickets taken by individual bowlers, and the distribution of match outcomes (wins, losses, ties) across teams. These visualizations enable stakeholders to grasp the relative significance and contribution of various factors within the context of IPL matches.</a:t>
            </a:r>
          </a:p>
          <a:p>
            <a:endParaRPr lang="en-IN" sz="1100" cap="none" dirty="0">
              <a:solidFill>
                <a:schemeClr val="bg1"/>
              </a:solidFill>
            </a:endParaRPr>
          </a:p>
        </p:txBody>
      </p:sp>
    </p:spTree>
    <p:extLst>
      <p:ext uri="{BB962C8B-B14F-4D97-AF65-F5344CB8AC3E}">
        <p14:creationId xmlns:p14="http://schemas.microsoft.com/office/powerpoint/2010/main" val="975121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0155" y="560493"/>
            <a:ext cx="8825658" cy="689187"/>
          </a:xfrm>
        </p:spPr>
        <p:txBody>
          <a:bodyPr/>
          <a:lstStyle/>
          <a:p>
            <a:r>
              <a:rPr lang="en-US" dirty="0" smtClean="0"/>
              <a:t>Insight and Analysis </a:t>
            </a:r>
            <a:endParaRPr lang="en-IN" dirty="0"/>
          </a:p>
        </p:txBody>
      </p:sp>
      <p:sp>
        <p:nvSpPr>
          <p:cNvPr id="3" name="Subtitle 2"/>
          <p:cNvSpPr>
            <a:spLocks noGrp="1"/>
          </p:cNvSpPr>
          <p:nvPr>
            <p:ph type="subTitle" idx="1"/>
          </p:nvPr>
        </p:nvSpPr>
        <p:spPr>
          <a:xfrm>
            <a:off x="972075" y="1249680"/>
            <a:ext cx="8825658" cy="861420"/>
          </a:xfrm>
        </p:spPr>
        <p:txBody>
          <a:bodyPr>
            <a:noAutofit/>
          </a:bodyPr>
          <a:lstStyle/>
          <a:p>
            <a:r>
              <a:rPr lang="en-US" sz="1600" dirty="0">
                <a:solidFill>
                  <a:schemeClr val="bg1"/>
                </a:solidFill>
              </a:rPr>
              <a:t>Through the amalgamation of KPIs, slicers, bar graphs, and pie charts, our Power BI dashboard offers comprehensive insights and analysis into the intricacies of IPL matches. Users can uncover trends, patterns, and correlations within the data, gaining valuable insights into team strategies, player performances, and match dynamics. By leveraging the interactive features of the dashboard, stakeholders can delve deeper into the data, derive actionable insights, and make informed decisions to enhance their understanding and engagement with IPL matches.</a:t>
            </a:r>
            <a:endParaRPr lang="en-IN" sz="1600" dirty="0">
              <a:solidFill>
                <a:schemeClr val="bg1"/>
              </a:solidFill>
            </a:endParaRPr>
          </a:p>
        </p:txBody>
      </p:sp>
    </p:spTree>
    <p:extLst>
      <p:ext uri="{BB962C8B-B14F-4D97-AF65-F5344CB8AC3E}">
        <p14:creationId xmlns:p14="http://schemas.microsoft.com/office/powerpoint/2010/main" val="2591829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 y="1242060"/>
            <a:ext cx="10058400" cy="5078828"/>
          </a:xfrm>
          <a:prstGeom prst="rect">
            <a:avLst/>
          </a:prstGeom>
        </p:spPr>
      </p:pic>
      <p:sp>
        <p:nvSpPr>
          <p:cNvPr id="5" name="TextBox 4"/>
          <p:cNvSpPr txBox="1"/>
          <p:nvPr/>
        </p:nvSpPr>
        <p:spPr>
          <a:xfrm>
            <a:off x="1021080" y="396240"/>
            <a:ext cx="5920740" cy="923330"/>
          </a:xfrm>
          <a:prstGeom prst="rect">
            <a:avLst/>
          </a:prstGeom>
          <a:noFill/>
        </p:spPr>
        <p:txBody>
          <a:bodyPr wrap="square" rtlCol="0">
            <a:spAutoFit/>
          </a:bodyPr>
          <a:lstStyle/>
          <a:p>
            <a:r>
              <a:rPr lang="en-US" sz="5400" b="1" dirty="0" smtClean="0">
                <a:solidFill>
                  <a:schemeClr val="bg1"/>
                </a:solidFill>
              </a:rPr>
              <a:t>Dashboard</a:t>
            </a:r>
            <a:endParaRPr lang="en-IN" sz="5400" b="1" dirty="0">
              <a:solidFill>
                <a:schemeClr val="bg1"/>
              </a:solidFill>
            </a:endParaRPr>
          </a:p>
        </p:txBody>
      </p:sp>
    </p:spTree>
    <p:extLst>
      <p:ext uri="{BB962C8B-B14F-4D97-AF65-F5344CB8AC3E}">
        <p14:creationId xmlns:p14="http://schemas.microsoft.com/office/powerpoint/2010/main" val="172171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98" y="630162"/>
            <a:ext cx="10356688" cy="1525210"/>
          </a:xfrm>
        </p:spPr>
        <p:txBody>
          <a:bodyPr/>
          <a:lstStyle/>
          <a:p>
            <a:r>
              <a:rPr lang="en-US" sz="3600" b="1" dirty="0"/>
              <a:t>POWER BI FUNCTIONALITIES YOU WILL LEARN</a:t>
            </a:r>
            <a:r>
              <a:rPr lang="en-US" dirty="0"/>
              <a:t/>
            </a:r>
            <a:br>
              <a:rPr lang="en-US" dirty="0"/>
            </a:br>
            <a:endParaRPr lang="en-IN" dirty="0"/>
          </a:p>
        </p:txBody>
      </p:sp>
      <p:sp>
        <p:nvSpPr>
          <p:cNvPr id="3" name="Subtitle 2"/>
          <p:cNvSpPr>
            <a:spLocks noGrp="1"/>
          </p:cNvSpPr>
          <p:nvPr>
            <p:ph type="subTitle" idx="1"/>
          </p:nvPr>
        </p:nvSpPr>
        <p:spPr>
          <a:xfrm>
            <a:off x="1154955" y="1485899"/>
            <a:ext cx="8825658" cy="4310743"/>
          </a:xfrm>
        </p:spPr>
        <p:txBody>
          <a:bodyPr>
            <a:noAutofit/>
          </a:bodyPr>
          <a:lstStyle/>
          <a:p>
            <a:pPr marL="285750" indent="-285750">
              <a:buFont typeface="Wingdings" panose="05000000000000000000" pitchFamily="2" charset="2"/>
              <a:buChar char="v"/>
            </a:pPr>
            <a:r>
              <a:rPr lang="en-US" cap="none" dirty="0" smtClean="0">
                <a:solidFill>
                  <a:schemeClr val="bg1"/>
                </a:solidFill>
              </a:rPr>
              <a:t>How to connect POWER BI to PostgreSQL</a:t>
            </a:r>
          </a:p>
          <a:p>
            <a:pPr marL="285750" indent="-285750">
              <a:buFont typeface="Wingdings" panose="05000000000000000000" pitchFamily="2" charset="2"/>
              <a:buChar char="v"/>
            </a:pPr>
            <a:r>
              <a:rPr lang="en-US" cap="none" dirty="0" smtClean="0">
                <a:solidFill>
                  <a:schemeClr val="bg1"/>
                </a:solidFill>
              </a:rPr>
              <a:t>Data modelling with three tables</a:t>
            </a:r>
          </a:p>
          <a:p>
            <a:pPr marL="285750" indent="-285750">
              <a:buFont typeface="Wingdings" panose="05000000000000000000" pitchFamily="2" charset="2"/>
              <a:buChar char="v"/>
            </a:pPr>
            <a:r>
              <a:rPr lang="en-US" cap="none" dirty="0" smtClean="0">
                <a:solidFill>
                  <a:schemeClr val="bg1"/>
                </a:solidFill>
              </a:rPr>
              <a:t>Data cleaning in power query</a:t>
            </a:r>
          </a:p>
          <a:p>
            <a:pPr marL="285750" indent="-285750">
              <a:buFont typeface="Wingdings" panose="05000000000000000000" pitchFamily="2" charset="2"/>
              <a:buChar char="v"/>
            </a:pPr>
            <a:r>
              <a:rPr lang="en-US" cap="none" dirty="0" smtClean="0">
                <a:solidFill>
                  <a:schemeClr val="bg1"/>
                </a:solidFill>
              </a:rPr>
              <a:t>Time intelligence function</a:t>
            </a:r>
          </a:p>
          <a:p>
            <a:pPr marL="285750" indent="-285750">
              <a:buFont typeface="Wingdings" panose="05000000000000000000" pitchFamily="2" charset="2"/>
              <a:buChar char="v"/>
            </a:pPr>
            <a:r>
              <a:rPr lang="en-US" cap="none" dirty="0" smtClean="0">
                <a:solidFill>
                  <a:schemeClr val="bg1"/>
                </a:solidFill>
              </a:rPr>
              <a:t>Creating KPI's</a:t>
            </a:r>
          </a:p>
          <a:p>
            <a:pPr marL="285750" indent="-285750">
              <a:buFont typeface="Wingdings" panose="05000000000000000000" pitchFamily="2" charset="2"/>
              <a:buChar char="v"/>
            </a:pPr>
            <a:r>
              <a:rPr lang="en-US" cap="none" dirty="0" smtClean="0">
                <a:solidFill>
                  <a:schemeClr val="bg1"/>
                </a:solidFill>
              </a:rPr>
              <a:t>DAX queries</a:t>
            </a:r>
          </a:p>
          <a:p>
            <a:pPr marL="285750" indent="-285750">
              <a:buFont typeface="Wingdings" panose="05000000000000000000" pitchFamily="2" charset="2"/>
              <a:buChar char="v"/>
            </a:pPr>
            <a:r>
              <a:rPr lang="en-US" cap="none" dirty="0" smtClean="0">
                <a:solidFill>
                  <a:schemeClr val="bg1"/>
                </a:solidFill>
              </a:rPr>
              <a:t>Creating and formatting charts</a:t>
            </a:r>
          </a:p>
          <a:p>
            <a:pPr marL="285750" indent="-285750">
              <a:buFont typeface="Wingdings" panose="05000000000000000000" pitchFamily="2" charset="2"/>
              <a:buChar char="v"/>
            </a:pPr>
            <a:r>
              <a:rPr lang="en-IN" cap="none" dirty="0" smtClean="0">
                <a:solidFill>
                  <a:schemeClr val="bg1"/>
                </a:solidFill>
              </a:rPr>
              <a:t>Different DAX functions like Calculate, Sum, </a:t>
            </a:r>
            <a:r>
              <a:rPr lang="en-IN" cap="none" dirty="0" err="1" smtClean="0">
                <a:solidFill>
                  <a:schemeClr val="bg1"/>
                </a:solidFill>
              </a:rPr>
              <a:t>Sumx</a:t>
            </a:r>
            <a:r>
              <a:rPr lang="en-IN" cap="none" dirty="0" smtClean="0">
                <a:solidFill>
                  <a:schemeClr val="bg1"/>
                </a:solidFill>
              </a:rPr>
              <a:t>, Filter, </a:t>
            </a:r>
            <a:r>
              <a:rPr lang="en-IN" cap="none" dirty="0" err="1" smtClean="0">
                <a:solidFill>
                  <a:schemeClr val="bg1"/>
                </a:solidFill>
              </a:rPr>
              <a:t>Allselected</a:t>
            </a:r>
            <a:r>
              <a:rPr lang="en-IN" cap="none" dirty="0" smtClean="0">
                <a:solidFill>
                  <a:schemeClr val="bg1"/>
                </a:solidFill>
              </a:rPr>
              <a:t>, Values, Selected Value, Return, Concatenate, Divide, </a:t>
            </a:r>
            <a:r>
              <a:rPr lang="en-IN" cap="none" dirty="0" err="1" smtClean="0">
                <a:solidFill>
                  <a:schemeClr val="bg1"/>
                </a:solidFill>
              </a:rPr>
              <a:t>Etc</a:t>
            </a:r>
            <a:endParaRPr lang="en-IN" cap="none" dirty="0" smtClean="0">
              <a:solidFill>
                <a:schemeClr val="bg1"/>
              </a:solidFill>
            </a:endParaRPr>
          </a:p>
          <a:p>
            <a:pPr marL="285750" indent="-285750">
              <a:buFont typeface="Wingdings" panose="05000000000000000000" pitchFamily="2" charset="2"/>
              <a:buChar char="v"/>
            </a:pPr>
            <a:r>
              <a:rPr lang="en-IN" cap="none" dirty="0" smtClean="0">
                <a:solidFill>
                  <a:schemeClr val="bg1"/>
                </a:solidFill>
              </a:rPr>
              <a:t>Creating different shapes and formatting</a:t>
            </a:r>
          </a:p>
          <a:p>
            <a:pPr marL="285750" indent="-285750">
              <a:buFont typeface="Wingdings" panose="05000000000000000000" pitchFamily="2" charset="2"/>
              <a:buChar char="v"/>
            </a:pPr>
            <a:r>
              <a:rPr lang="en-IN" cap="none" dirty="0" smtClean="0">
                <a:solidFill>
                  <a:schemeClr val="bg1"/>
                </a:solidFill>
              </a:rPr>
              <a:t>Generating insights from charts</a:t>
            </a:r>
          </a:p>
          <a:p>
            <a:pPr marL="285750" indent="-285750">
              <a:buFont typeface="Wingdings" panose="05000000000000000000" pitchFamily="2" charset="2"/>
              <a:buChar char="v"/>
            </a:pPr>
            <a:r>
              <a:rPr lang="en-IN" cap="none" dirty="0" smtClean="0">
                <a:solidFill>
                  <a:schemeClr val="bg1"/>
                </a:solidFill>
              </a:rPr>
              <a:t>Export report</a:t>
            </a:r>
            <a:endParaRPr lang="en-IN" cap="none" dirty="0">
              <a:solidFill>
                <a:schemeClr val="bg1"/>
              </a:solidFill>
            </a:endParaRPr>
          </a:p>
        </p:txBody>
      </p:sp>
    </p:spTree>
    <p:extLst>
      <p:ext uri="{BB962C8B-B14F-4D97-AF65-F5344CB8AC3E}">
        <p14:creationId xmlns:p14="http://schemas.microsoft.com/office/powerpoint/2010/main" val="1211447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674" y="567495"/>
            <a:ext cx="8825658" cy="668181"/>
          </a:xfrm>
        </p:spPr>
        <p:txBody>
          <a:bodyPr/>
          <a:lstStyle/>
          <a:p>
            <a:r>
              <a:rPr lang="en-US" b="1" dirty="0" smtClean="0"/>
              <a:t>Steps</a:t>
            </a:r>
            <a:endParaRPr lang="en-IN" b="1" dirty="0"/>
          </a:p>
        </p:txBody>
      </p:sp>
      <p:sp>
        <p:nvSpPr>
          <p:cNvPr id="3" name="Subtitle 2"/>
          <p:cNvSpPr>
            <a:spLocks noGrp="1"/>
          </p:cNvSpPr>
          <p:nvPr>
            <p:ph type="subTitle" idx="1"/>
          </p:nvPr>
        </p:nvSpPr>
        <p:spPr>
          <a:xfrm>
            <a:off x="1154955" y="1235676"/>
            <a:ext cx="8825658" cy="4403124"/>
          </a:xfrm>
        </p:spPr>
        <p:txBody>
          <a:bodyPr/>
          <a:lstStyle/>
          <a:p>
            <a:pPr marL="285750" indent="-285750">
              <a:buFont typeface="Wingdings" panose="05000000000000000000" pitchFamily="2" charset="2"/>
              <a:buChar char="v"/>
            </a:pPr>
            <a:r>
              <a:rPr lang="en-IN" dirty="0">
                <a:solidFill>
                  <a:schemeClr val="bg1"/>
                </a:solidFill>
              </a:rPr>
              <a:t>Requirement Gathering </a:t>
            </a:r>
            <a:endParaRPr lang="en-IN" dirty="0" smtClean="0">
              <a:solidFill>
                <a:schemeClr val="bg1"/>
              </a:solidFill>
            </a:endParaRPr>
          </a:p>
          <a:p>
            <a:pPr marL="285750" indent="-285750">
              <a:buFont typeface="Wingdings" panose="05000000000000000000" pitchFamily="2" charset="2"/>
              <a:buChar char="v"/>
            </a:pPr>
            <a:r>
              <a:rPr lang="en-IN" dirty="0" smtClean="0">
                <a:solidFill>
                  <a:schemeClr val="bg1"/>
                </a:solidFill>
              </a:rPr>
              <a:t>Stakeholders </a:t>
            </a:r>
            <a:r>
              <a:rPr lang="en-IN" dirty="0">
                <a:solidFill>
                  <a:schemeClr val="bg1"/>
                </a:solidFill>
              </a:rPr>
              <a:t>in </a:t>
            </a:r>
            <a:r>
              <a:rPr lang="en-IN" dirty="0" smtClean="0">
                <a:solidFill>
                  <a:schemeClr val="bg1"/>
                </a:solidFill>
              </a:rPr>
              <a:t>Project</a:t>
            </a:r>
          </a:p>
          <a:p>
            <a:pPr marL="285750" indent="-285750">
              <a:buFont typeface="Wingdings" panose="05000000000000000000" pitchFamily="2" charset="2"/>
              <a:buChar char="v"/>
            </a:pPr>
            <a:r>
              <a:rPr lang="en-IN" dirty="0" smtClean="0">
                <a:solidFill>
                  <a:schemeClr val="bg1"/>
                </a:solidFill>
              </a:rPr>
              <a:t>Import </a:t>
            </a:r>
            <a:r>
              <a:rPr lang="en-IN" dirty="0">
                <a:solidFill>
                  <a:schemeClr val="bg1"/>
                </a:solidFill>
              </a:rPr>
              <a:t>Data PostgreSQL DB</a:t>
            </a:r>
          </a:p>
          <a:p>
            <a:pPr marL="285750" indent="-285750">
              <a:buFont typeface="Wingdings" panose="05000000000000000000" pitchFamily="2" charset="2"/>
              <a:buChar char="v"/>
            </a:pPr>
            <a:r>
              <a:rPr lang="en-IN" dirty="0">
                <a:solidFill>
                  <a:schemeClr val="bg1"/>
                </a:solidFill>
              </a:rPr>
              <a:t>Connecting Power BI to </a:t>
            </a:r>
            <a:r>
              <a:rPr lang="en-IN" dirty="0" smtClean="0">
                <a:solidFill>
                  <a:schemeClr val="bg1"/>
                </a:solidFill>
              </a:rPr>
              <a:t>Database</a:t>
            </a:r>
          </a:p>
          <a:p>
            <a:pPr marL="285750" indent="-285750">
              <a:buFont typeface="Wingdings" panose="05000000000000000000" pitchFamily="2" charset="2"/>
              <a:buChar char="v"/>
            </a:pPr>
            <a:r>
              <a:rPr lang="en-IN" dirty="0" smtClean="0">
                <a:solidFill>
                  <a:schemeClr val="bg1"/>
                </a:solidFill>
              </a:rPr>
              <a:t>Data Cleaning</a:t>
            </a:r>
            <a:endParaRPr lang="en-IN" dirty="0">
              <a:solidFill>
                <a:schemeClr val="bg1"/>
              </a:solidFill>
            </a:endParaRPr>
          </a:p>
          <a:p>
            <a:pPr marL="285750" indent="-285750">
              <a:buFont typeface="Wingdings" panose="05000000000000000000" pitchFamily="2" charset="2"/>
              <a:buChar char="v"/>
            </a:pPr>
            <a:r>
              <a:rPr lang="en-IN" dirty="0" smtClean="0">
                <a:solidFill>
                  <a:schemeClr val="bg1"/>
                </a:solidFill>
              </a:rPr>
              <a:t>Data Modelling</a:t>
            </a:r>
            <a:endParaRPr lang="en-IN" dirty="0">
              <a:solidFill>
                <a:schemeClr val="bg1"/>
              </a:solidFill>
            </a:endParaRPr>
          </a:p>
          <a:p>
            <a:pPr marL="285750" indent="-285750">
              <a:buFont typeface="Wingdings" panose="05000000000000000000" pitchFamily="2" charset="2"/>
              <a:buChar char="v"/>
            </a:pPr>
            <a:r>
              <a:rPr lang="en-IN" dirty="0" smtClean="0">
                <a:solidFill>
                  <a:schemeClr val="bg1"/>
                </a:solidFill>
              </a:rPr>
              <a:t>Time </a:t>
            </a:r>
            <a:r>
              <a:rPr lang="en-IN" dirty="0">
                <a:solidFill>
                  <a:schemeClr val="bg1"/>
                </a:solidFill>
              </a:rPr>
              <a:t>Intelligence Function </a:t>
            </a:r>
          </a:p>
          <a:p>
            <a:pPr marL="285750" indent="-285750">
              <a:buFont typeface="Wingdings" panose="05000000000000000000" pitchFamily="2" charset="2"/>
              <a:buChar char="v"/>
            </a:pPr>
            <a:r>
              <a:rPr lang="en-IN" dirty="0">
                <a:solidFill>
                  <a:schemeClr val="bg1"/>
                </a:solidFill>
              </a:rPr>
              <a:t>Data </a:t>
            </a:r>
            <a:r>
              <a:rPr lang="en-IN" dirty="0" smtClean="0">
                <a:solidFill>
                  <a:schemeClr val="bg1"/>
                </a:solidFill>
              </a:rPr>
              <a:t>Visualization</a:t>
            </a:r>
          </a:p>
          <a:p>
            <a:pPr marL="285750" indent="-285750">
              <a:buFont typeface="Wingdings" panose="05000000000000000000" pitchFamily="2" charset="2"/>
              <a:buChar char="v"/>
            </a:pPr>
            <a:r>
              <a:rPr lang="en-IN" dirty="0" smtClean="0">
                <a:solidFill>
                  <a:schemeClr val="bg1"/>
                </a:solidFill>
              </a:rPr>
              <a:t>Creating Dashboard</a:t>
            </a:r>
          </a:p>
          <a:p>
            <a:pPr marL="285750" indent="-285750">
              <a:buFont typeface="Wingdings" panose="05000000000000000000" pitchFamily="2" charset="2"/>
              <a:buChar char="v"/>
            </a:pPr>
            <a:r>
              <a:rPr lang="en-IN" dirty="0" smtClean="0">
                <a:solidFill>
                  <a:schemeClr val="bg1"/>
                </a:solidFill>
              </a:rPr>
              <a:t>Generating </a:t>
            </a:r>
            <a:r>
              <a:rPr lang="en-IN" dirty="0">
                <a:solidFill>
                  <a:schemeClr val="bg1"/>
                </a:solidFill>
              </a:rPr>
              <a:t>Insights</a:t>
            </a:r>
          </a:p>
        </p:txBody>
      </p:sp>
    </p:spTree>
    <p:extLst>
      <p:ext uri="{BB962C8B-B14F-4D97-AF65-F5344CB8AC3E}">
        <p14:creationId xmlns:p14="http://schemas.microsoft.com/office/powerpoint/2010/main" val="3790815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2757" y="744462"/>
            <a:ext cx="8984570" cy="921052"/>
          </a:xfrm>
        </p:spPr>
        <p:txBody>
          <a:bodyPr/>
          <a:lstStyle/>
          <a:p>
            <a:r>
              <a:rPr lang="en-US" b="1" dirty="0" smtClean="0"/>
              <a:t>R	EQUIREMENT</a:t>
            </a:r>
            <a:endParaRPr lang="en-IN" b="1" dirty="0"/>
          </a:p>
        </p:txBody>
      </p:sp>
      <p:sp>
        <p:nvSpPr>
          <p:cNvPr id="3" name="Subtitle 2"/>
          <p:cNvSpPr>
            <a:spLocks noGrp="1"/>
          </p:cNvSpPr>
          <p:nvPr>
            <p:ph type="subTitle" idx="1"/>
          </p:nvPr>
        </p:nvSpPr>
        <p:spPr>
          <a:xfrm>
            <a:off x="1154954" y="1665514"/>
            <a:ext cx="9866831" cy="3973286"/>
          </a:xfrm>
        </p:spPr>
        <p:txBody>
          <a:bodyPr>
            <a:noAutofit/>
          </a:bodyPr>
          <a:lstStyle/>
          <a:p>
            <a:pPr marL="342900" indent="-342900">
              <a:buFont typeface="Wingdings" panose="05000000000000000000" pitchFamily="2" charset="2"/>
              <a:buChar char="v"/>
            </a:pPr>
            <a:r>
              <a:rPr lang="en-US" sz="2200" cap="none" dirty="0" smtClean="0">
                <a:solidFill>
                  <a:schemeClr val="bg1"/>
                </a:solidFill>
              </a:rPr>
              <a:t>Develop a IPL dashboard for season 2008 to 2023 to have a detailed insight on below problem statements</a:t>
            </a:r>
          </a:p>
          <a:p>
            <a:pPr marL="342900" indent="-342900">
              <a:buFont typeface="Wingdings" panose="05000000000000000000" pitchFamily="2" charset="2"/>
              <a:buChar char="v"/>
            </a:pPr>
            <a:r>
              <a:rPr lang="en-US" sz="2200" cap="none" dirty="0" smtClean="0">
                <a:solidFill>
                  <a:schemeClr val="bg1"/>
                </a:solidFill>
              </a:rPr>
              <a:t>Find the title winner, orange cap winner, purple cap winner, tournament 6's and 4's for the respective seasons on IPL.</a:t>
            </a:r>
          </a:p>
          <a:p>
            <a:pPr marL="342900" indent="-342900">
              <a:buFont typeface="Wingdings" panose="05000000000000000000" pitchFamily="2" charset="2"/>
              <a:buChar char="v"/>
            </a:pPr>
            <a:r>
              <a:rPr lang="en-US" sz="2200" cap="none" dirty="0" smtClean="0">
                <a:solidFill>
                  <a:schemeClr val="bg1"/>
                </a:solidFill>
              </a:rPr>
              <a:t>Develop IPL batting and bowling stats and add a filter where user can select the bowler and batsman to see these stats.</a:t>
            </a:r>
          </a:p>
          <a:p>
            <a:pPr marL="342900" indent="-342900">
              <a:buFont typeface="Wingdings" panose="05000000000000000000" pitchFamily="2" charset="2"/>
              <a:buChar char="v"/>
            </a:pPr>
            <a:r>
              <a:rPr lang="en-US" sz="2200" cap="none" dirty="0" smtClean="0">
                <a:solidFill>
                  <a:schemeClr val="bg1"/>
                </a:solidFill>
              </a:rPr>
              <a:t>Winning percentage based on the toss decision.</a:t>
            </a:r>
          </a:p>
          <a:p>
            <a:pPr marL="342900" indent="-342900">
              <a:buFont typeface="Wingdings" panose="05000000000000000000" pitchFamily="2" charset="2"/>
              <a:buChar char="v"/>
            </a:pPr>
            <a:r>
              <a:rPr lang="en-US" sz="2200" cap="none" dirty="0" smtClean="0">
                <a:solidFill>
                  <a:schemeClr val="bg1"/>
                </a:solidFill>
              </a:rPr>
              <a:t>Matches win by venue.</a:t>
            </a:r>
          </a:p>
          <a:p>
            <a:pPr marL="342900" indent="-342900">
              <a:buFont typeface="Wingdings" panose="05000000000000000000" pitchFamily="2" charset="2"/>
              <a:buChar char="v"/>
            </a:pPr>
            <a:r>
              <a:rPr lang="en-US" sz="2200" cap="none" dirty="0" smtClean="0">
                <a:solidFill>
                  <a:schemeClr val="bg1"/>
                </a:solidFill>
              </a:rPr>
              <a:t>Total wins by team in a season.</a:t>
            </a:r>
          </a:p>
          <a:p>
            <a:pPr marL="342900" indent="-342900">
              <a:buFont typeface="Wingdings" panose="05000000000000000000" pitchFamily="2" charset="2"/>
              <a:buChar char="v"/>
            </a:pPr>
            <a:r>
              <a:rPr lang="en-US" sz="2200" cap="none" dirty="0">
                <a:solidFill>
                  <a:schemeClr val="bg1"/>
                </a:solidFill>
              </a:rPr>
              <a:t>M</a:t>
            </a:r>
            <a:r>
              <a:rPr lang="en-US" sz="2200" cap="none" dirty="0" smtClean="0">
                <a:solidFill>
                  <a:schemeClr val="bg1"/>
                </a:solidFill>
              </a:rPr>
              <a:t>atches won based on the result type.</a:t>
            </a:r>
            <a:endParaRPr lang="en-IN" sz="2200" cap="none" dirty="0">
              <a:solidFill>
                <a:schemeClr val="bg1"/>
              </a:solidFill>
            </a:endParaRPr>
          </a:p>
        </p:txBody>
      </p:sp>
    </p:spTree>
    <p:extLst>
      <p:ext uri="{BB962C8B-B14F-4D97-AF65-F5344CB8AC3E}">
        <p14:creationId xmlns:p14="http://schemas.microsoft.com/office/powerpoint/2010/main" val="143092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0027" y="597504"/>
            <a:ext cx="8825658" cy="839410"/>
          </a:xfrm>
        </p:spPr>
        <p:txBody>
          <a:bodyPr/>
          <a:lstStyle/>
          <a:p>
            <a:r>
              <a:rPr lang="en-US" b="1" dirty="0" smtClean="0"/>
              <a:t>STAKEHOLDERS</a:t>
            </a:r>
            <a:endParaRPr lang="en-IN" b="1" dirty="0"/>
          </a:p>
        </p:txBody>
      </p:sp>
      <p:sp>
        <p:nvSpPr>
          <p:cNvPr id="3" name="Subtitle 2"/>
          <p:cNvSpPr>
            <a:spLocks noGrp="1"/>
          </p:cNvSpPr>
          <p:nvPr>
            <p:ph type="subTitle" idx="1"/>
          </p:nvPr>
        </p:nvSpPr>
        <p:spPr>
          <a:xfrm>
            <a:off x="1154955" y="1436914"/>
            <a:ext cx="8825658" cy="4201886"/>
          </a:xfrm>
        </p:spPr>
        <p:txBody>
          <a:bodyPr>
            <a:normAutofit/>
          </a:bodyPr>
          <a:lstStyle/>
          <a:p>
            <a:pPr marL="342900" indent="-342900">
              <a:buFont typeface="Wingdings" panose="05000000000000000000" pitchFamily="2" charset="2"/>
              <a:buChar char="v"/>
            </a:pPr>
            <a:r>
              <a:rPr lang="en-US" sz="2200" cap="none" dirty="0" smtClean="0">
                <a:solidFill>
                  <a:schemeClr val="bg1"/>
                </a:solidFill>
              </a:rPr>
              <a:t>BCCI (Board Of Control For Cricket In India)</a:t>
            </a:r>
            <a:endParaRPr lang="en-IN" sz="2200" cap="none" dirty="0" smtClean="0">
              <a:solidFill>
                <a:schemeClr val="bg1"/>
              </a:solidFill>
            </a:endParaRPr>
          </a:p>
          <a:p>
            <a:pPr marL="342900" indent="-342900">
              <a:buFont typeface="Wingdings" panose="05000000000000000000" pitchFamily="2" charset="2"/>
              <a:buChar char="v"/>
            </a:pPr>
            <a:r>
              <a:rPr lang="en-US" sz="2200" cap="none" dirty="0" smtClean="0">
                <a:solidFill>
                  <a:schemeClr val="bg1"/>
                </a:solidFill>
              </a:rPr>
              <a:t>Franchise/ Team owners</a:t>
            </a:r>
            <a:endParaRPr lang="en-IN" sz="2200" cap="none" dirty="0" smtClean="0">
              <a:solidFill>
                <a:schemeClr val="bg1"/>
              </a:solidFill>
            </a:endParaRPr>
          </a:p>
          <a:p>
            <a:pPr marL="342900" indent="-342900">
              <a:buFont typeface="Wingdings" panose="05000000000000000000" pitchFamily="2" charset="2"/>
              <a:buChar char="v"/>
            </a:pPr>
            <a:r>
              <a:rPr lang="en-US" sz="2200" cap="none" dirty="0" smtClean="0">
                <a:solidFill>
                  <a:schemeClr val="bg1"/>
                </a:solidFill>
              </a:rPr>
              <a:t>Team </a:t>
            </a:r>
            <a:r>
              <a:rPr lang="en-US" sz="2200" cap="none" dirty="0" err="1">
                <a:solidFill>
                  <a:schemeClr val="bg1"/>
                </a:solidFill>
              </a:rPr>
              <a:t>M</a:t>
            </a:r>
            <a:r>
              <a:rPr lang="en-US" sz="2200" cap="none" dirty="0" err="1" smtClean="0">
                <a:solidFill>
                  <a:schemeClr val="bg1"/>
                </a:solidFill>
              </a:rPr>
              <a:t>angement</a:t>
            </a:r>
            <a:endParaRPr lang="en-US" sz="2200" cap="none" dirty="0" smtClean="0">
              <a:solidFill>
                <a:schemeClr val="bg1"/>
              </a:solidFill>
            </a:endParaRPr>
          </a:p>
          <a:p>
            <a:pPr marL="342900" indent="-342900">
              <a:buFont typeface="Wingdings" panose="05000000000000000000" pitchFamily="2" charset="2"/>
              <a:buChar char="v"/>
            </a:pPr>
            <a:r>
              <a:rPr lang="en-US" sz="2200" cap="none" dirty="0" smtClean="0">
                <a:solidFill>
                  <a:schemeClr val="bg1"/>
                </a:solidFill>
              </a:rPr>
              <a:t>Coaches</a:t>
            </a:r>
          </a:p>
          <a:p>
            <a:pPr marL="342900" indent="-342900">
              <a:buFont typeface="Wingdings" panose="05000000000000000000" pitchFamily="2" charset="2"/>
              <a:buChar char="v"/>
            </a:pPr>
            <a:r>
              <a:rPr lang="en-US" sz="2200" cap="none" dirty="0" smtClean="0">
                <a:solidFill>
                  <a:schemeClr val="bg1"/>
                </a:solidFill>
              </a:rPr>
              <a:t>Players</a:t>
            </a:r>
          </a:p>
          <a:p>
            <a:pPr marL="342900" indent="-342900">
              <a:buFont typeface="Wingdings" panose="05000000000000000000" pitchFamily="2" charset="2"/>
              <a:buChar char="v"/>
            </a:pPr>
            <a:r>
              <a:rPr lang="en-US" sz="2200" cap="none" dirty="0" smtClean="0">
                <a:solidFill>
                  <a:schemeClr val="bg1"/>
                </a:solidFill>
              </a:rPr>
              <a:t>Media</a:t>
            </a:r>
          </a:p>
          <a:p>
            <a:pPr marL="342900" indent="-342900">
              <a:buFont typeface="Wingdings" panose="05000000000000000000" pitchFamily="2" charset="2"/>
              <a:buChar char="v"/>
            </a:pPr>
            <a:r>
              <a:rPr lang="en-US" sz="2200" cap="none" dirty="0" smtClean="0">
                <a:solidFill>
                  <a:schemeClr val="bg1"/>
                </a:solidFill>
              </a:rPr>
              <a:t>Public</a:t>
            </a:r>
          </a:p>
        </p:txBody>
      </p:sp>
    </p:spTree>
    <p:extLst>
      <p:ext uri="{BB962C8B-B14F-4D97-AF65-F5344CB8AC3E}">
        <p14:creationId xmlns:p14="http://schemas.microsoft.com/office/powerpoint/2010/main" val="2040636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4326" y="417890"/>
            <a:ext cx="10013788" cy="953710"/>
          </a:xfrm>
        </p:spPr>
        <p:txBody>
          <a:bodyPr/>
          <a:lstStyle/>
          <a:p>
            <a:r>
              <a:rPr lang="en-US" b="1" dirty="0" smtClean="0"/>
              <a:t>Import Data Into PostgreSQL </a:t>
            </a:r>
            <a:endParaRPr lang="en-IN" b="1" dirty="0"/>
          </a:p>
        </p:txBody>
      </p:sp>
      <p:sp>
        <p:nvSpPr>
          <p:cNvPr id="3" name="Subtitle 2"/>
          <p:cNvSpPr>
            <a:spLocks noGrp="1"/>
          </p:cNvSpPr>
          <p:nvPr>
            <p:ph type="subTitle" idx="1"/>
          </p:nvPr>
        </p:nvSpPr>
        <p:spPr>
          <a:xfrm>
            <a:off x="1154955" y="1371600"/>
            <a:ext cx="8825658" cy="4267201"/>
          </a:xfrm>
        </p:spPr>
        <p:txBody>
          <a:bodyPr>
            <a:normAutofit/>
          </a:bodyPr>
          <a:lstStyle/>
          <a:p>
            <a:r>
              <a:rPr lang="en-US" sz="2400" cap="none" dirty="0" smtClean="0">
                <a:solidFill>
                  <a:schemeClr val="bg1"/>
                </a:solidFill>
              </a:rPr>
              <a:t>Use required SQL queries </a:t>
            </a:r>
          </a:p>
          <a:p>
            <a:pPr marL="285750" indent="-285750">
              <a:buFont typeface="Wingdings" panose="05000000000000000000" pitchFamily="2" charset="2"/>
              <a:buChar char="v"/>
            </a:pPr>
            <a:r>
              <a:rPr lang="en-US" sz="2400" cap="none" dirty="0">
                <a:solidFill>
                  <a:schemeClr val="bg1"/>
                </a:solidFill>
              </a:rPr>
              <a:t>T</a:t>
            </a:r>
            <a:r>
              <a:rPr lang="en-US" sz="2400" cap="none" dirty="0" smtClean="0">
                <a:solidFill>
                  <a:schemeClr val="bg1"/>
                </a:solidFill>
              </a:rPr>
              <a:t>o create database</a:t>
            </a:r>
            <a:endParaRPr lang="en-IN" sz="2400" cap="none" dirty="0">
              <a:solidFill>
                <a:schemeClr val="bg1"/>
              </a:solidFill>
            </a:endParaRPr>
          </a:p>
          <a:p>
            <a:pPr marL="285750" indent="-285750">
              <a:buFont typeface="Wingdings" panose="05000000000000000000" pitchFamily="2" charset="2"/>
              <a:buChar char="v"/>
            </a:pPr>
            <a:r>
              <a:rPr lang="en-US" sz="2400" cap="none" dirty="0" smtClean="0">
                <a:solidFill>
                  <a:schemeClr val="bg1"/>
                </a:solidFill>
              </a:rPr>
              <a:t>To create table</a:t>
            </a:r>
          </a:p>
          <a:p>
            <a:pPr marL="285750" indent="-285750">
              <a:buFont typeface="Wingdings" panose="05000000000000000000" pitchFamily="2" charset="2"/>
              <a:buChar char="v"/>
            </a:pPr>
            <a:r>
              <a:rPr lang="en-US" sz="2400" cap="none" dirty="0" smtClean="0">
                <a:solidFill>
                  <a:schemeClr val="bg1"/>
                </a:solidFill>
              </a:rPr>
              <a:t>To enter data into created table </a:t>
            </a:r>
            <a:endParaRPr lang="en-IN" sz="2400" cap="none" dirty="0">
              <a:solidFill>
                <a:schemeClr val="bg1"/>
              </a:solidFill>
            </a:endParaRPr>
          </a:p>
        </p:txBody>
      </p:sp>
    </p:spTree>
    <p:extLst>
      <p:ext uri="{BB962C8B-B14F-4D97-AF65-F5344CB8AC3E}">
        <p14:creationId xmlns:p14="http://schemas.microsoft.com/office/powerpoint/2010/main" val="679661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3150" y="625160"/>
            <a:ext cx="8825658" cy="544613"/>
          </a:xfrm>
        </p:spPr>
        <p:txBody>
          <a:bodyPr/>
          <a:lstStyle/>
          <a:p>
            <a:r>
              <a:rPr lang="en-US" sz="3600" b="1" dirty="0" smtClean="0"/>
              <a:t>Connect Power BI to PostgreSQL</a:t>
            </a:r>
            <a:endParaRPr lang="en-IN" sz="3600" b="1" dirty="0"/>
          </a:p>
        </p:txBody>
      </p:sp>
      <p:sp>
        <p:nvSpPr>
          <p:cNvPr id="3" name="Subtitle 2"/>
          <p:cNvSpPr>
            <a:spLocks noGrp="1"/>
          </p:cNvSpPr>
          <p:nvPr>
            <p:ph type="subTitle" idx="1"/>
          </p:nvPr>
        </p:nvSpPr>
        <p:spPr>
          <a:xfrm>
            <a:off x="1154955" y="1252151"/>
            <a:ext cx="8825658" cy="4386649"/>
          </a:xfrm>
        </p:spPr>
        <p:txBody>
          <a:bodyPr>
            <a:normAutofit/>
          </a:bodyPr>
          <a:lstStyle/>
          <a:p>
            <a:pPr marL="285750" indent="-285750">
              <a:buFont typeface="Wingdings" panose="05000000000000000000" pitchFamily="2" charset="2"/>
              <a:buChar char="v"/>
            </a:pPr>
            <a:r>
              <a:rPr lang="en-US" sz="2400" cap="none" dirty="0" smtClean="0">
                <a:solidFill>
                  <a:schemeClr val="bg1"/>
                </a:solidFill>
              </a:rPr>
              <a:t>To load the data from PostgreSQL to Power BI we need to connect these two tools.</a:t>
            </a:r>
          </a:p>
          <a:p>
            <a:pPr marL="285750" indent="-285750">
              <a:buFont typeface="Wingdings" panose="05000000000000000000" pitchFamily="2" charset="2"/>
              <a:buChar char="v"/>
            </a:pPr>
            <a:r>
              <a:rPr lang="en-US" sz="2400" cap="none" dirty="0" smtClean="0">
                <a:solidFill>
                  <a:schemeClr val="bg1"/>
                </a:solidFill>
              </a:rPr>
              <a:t>In power bi we can get data through more than 70 different sources.</a:t>
            </a:r>
          </a:p>
          <a:p>
            <a:pPr marL="285750" indent="-285750">
              <a:buFont typeface="Wingdings" panose="05000000000000000000" pitchFamily="2" charset="2"/>
              <a:buChar char="v"/>
            </a:pPr>
            <a:r>
              <a:rPr lang="en-US" sz="2400" cap="none" dirty="0" smtClean="0">
                <a:solidFill>
                  <a:schemeClr val="bg1"/>
                </a:solidFill>
              </a:rPr>
              <a:t>In home tab of Power BI &gt; click on get data &gt; search for PostgreSQL database.</a:t>
            </a:r>
          </a:p>
          <a:p>
            <a:pPr marL="285750" indent="-285750">
              <a:buFont typeface="Wingdings" panose="05000000000000000000" pitchFamily="2" charset="2"/>
              <a:buChar char="v"/>
            </a:pPr>
            <a:r>
              <a:rPr lang="en-US" sz="2400" cap="none" dirty="0" smtClean="0">
                <a:solidFill>
                  <a:schemeClr val="bg1"/>
                </a:solidFill>
              </a:rPr>
              <a:t>Enter your server and password</a:t>
            </a:r>
            <a:r>
              <a:rPr lang="en-IN" sz="2400" cap="none" dirty="0" smtClean="0">
                <a:solidFill>
                  <a:schemeClr val="bg1"/>
                </a:solidFill>
              </a:rPr>
              <a:t>. Click on connect.</a:t>
            </a:r>
            <a:endParaRPr lang="en-US" sz="2400" cap="none" dirty="0" smtClean="0">
              <a:solidFill>
                <a:schemeClr val="bg1"/>
              </a:solidFill>
            </a:endParaRPr>
          </a:p>
        </p:txBody>
      </p:sp>
    </p:spTree>
    <p:extLst>
      <p:ext uri="{BB962C8B-B14F-4D97-AF65-F5344CB8AC3E}">
        <p14:creationId xmlns:p14="http://schemas.microsoft.com/office/powerpoint/2010/main" val="236877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6100" y="567495"/>
            <a:ext cx="8825658" cy="659943"/>
          </a:xfrm>
        </p:spPr>
        <p:txBody>
          <a:bodyPr/>
          <a:lstStyle/>
          <a:p>
            <a:r>
              <a:rPr lang="en-US" b="1" dirty="0" smtClean="0"/>
              <a:t>Data Cleaning</a:t>
            </a:r>
            <a:endParaRPr lang="en-IN" b="1" dirty="0"/>
          </a:p>
        </p:txBody>
      </p:sp>
      <p:sp>
        <p:nvSpPr>
          <p:cNvPr id="3" name="Subtitle 2"/>
          <p:cNvSpPr>
            <a:spLocks noGrp="1"/>
          </p:cNvSpPr>
          <p:nvPr>
            <p:ph type="subTitle" idx="1"/>
          </p:nvPr>
        </p:nvSpPr>
        <p:spPr>
          <a:xfrm>
            <a:off x="1154955" y="1227438"/>
            <a:ext cx="8825658" cy="4411362"/>
          </a:xfrm>
        </p:spPr>
        <p:txBody>
          <a:bodyPr>
            <a:noAutofit/>
          </a:bodyPr>
          <a:lstStyle/>
          <a:p>
            <a:pPr marL="285750" indent="-285750">
              <a:buFont typeface="Wingdings" panose="05000000000000000000" pitchFamily="2" charset="2"/>
              <a:buChar char="v"/>
            </a:pPr>
            <a:r>
              <a:rPr lang="en-US" sz="2400" cap="none" dirty="0" smtClean="0">
                <a:solidFill>
                  <a:schemeClr val="bg1"/>
                </a:solidFill>
              </a:rPr>
              <a:t>We need to do some data cleaning in our data. </a:t>
            </a:r>
            <a:r>
              <a:rPr lang="en-IN" sz="2400" cap="none" dirty="0" smtClean="0">
                <a:solidFill>
                  <a:schemeClr val="bg1"/>
                </a:solidFill>
              </a:rPr>
              <a:t>First check the data, what type of values column contain, spellings, errors and everything.</a:t>
            </a:r>
          </a:p>
          <a:p>
            <a:pPr marL="285750" indent="-285750">
              <a:buFont typeface="Wingdings" panose="05000000000000000000" pitchFamily="2" charset="2"/>
              <a:buChar char="v"/>
            </a:pPr>
            <a:r>
              <a:rPr lang="en-US" sz="2400" cap="none" dirty="0" smtClean="0">
                <a:solidFill>
                  <a:schemeClr val="bg1"/>
                </a:solidFill>
              </a:rPr>
              <a:t>In our data we have some typos </a:t>
            </a:r>
            <a:r>
              <a:rPr lang="en-US" sz="2400" dirty="0" smtClean="0">
                <a:solidFill>
                  <a:schemeClr val="bg1"/>
                </a:solidFill>
              </a:rPr>
              <a:t>							</a:t>
            </a:r>
            <a:endParaRPr lang="en-US" sz="2400" dirty="0">
              <a:solidFill>
                <a:schemeClr val="bg1"/>
              </a:solidFill>
            </a:endParaRPr>
          </a:p>
          <a:p>
            <a:pPr marL="285750" indent="-285750">
              <a:buFont typeface="Wingdings" panose="05000000000000000000" pitchFamily="2" charset="2"/>
              <a:buChar char="v"/>
            </a:pPr>
            <a:r>
              <a:rPr lang="en-US" sz="2400" cap="none" dirty="0" smtClean="0">
                <a:solidFill>
                  <a:schemeClr val="bg1"/>
                </a:solidFill>
              </a:rPr>
              <a:t>In match table in column</a:t>
            </a:r>
            <a:r>
              <a:rPr lang="en-US" sz="2400" dirty="0" smtClean="0">
                <a:solidFill>
                  <a:schemeClr val="bg1"/>
                </a:solidFill>
              </a:rPr>
              <a:t> </a:t>
            </a:r>
            <a:r>
              <a:rPr lang="en-US" sz="2400" cap="none" dirty="0" smtClean="0">
                <a:solidFill>
                  <a:schemeClr val="bg1"/>
                </a:solidFill>
              </a:rPr>
              <a:t>Team 1, Team 2, Winning Team Rising Pune Supergiant is misprinted </a:t>
            </a:r>
            <a:r>
              <a:rPr lang="en-US" sz="2400" dirty="0" smtClean="0">
                <a:solidFill>
                  <a:schemeClr val="bg1"/>
                </a:solidFill>
              </a:rPr>
              <a:t>as </a:t>
            </a:r>
            <a:r>
              <a:rPr lang="en-US" sz="2400" cap="none" dirty="0" smtClean="0">
                <a:solidFill>
                  <a:schemeClr val="bg1"/>
                </a:solidFill>
              </a:rPr>
              <a:t>Rising Pune Supergiants. We need to replace </a:t>
            </a:r>
            <a:r>
              <a:rPr lang="en-US" sz="2400" cap="none" dirty="0">
                <a:solidFill>
                  <a:schemeClr val="bg1"/>
                </a:solidFill>
              </a:rPr>
              <a:t>Rising Pune </a:t>
            </a:r>
            <a:r>
              <a:rPr lang="en-US" sz="2400" cap="none" dirty="0" smtClean="0">
                <a:solidFill>
                  <a:schemeClr val="bg1"/>
                </a:solidFill>
              </a:rPr>
              <a:t>Supergiants with </a:t>
            </a:r>
            <a:r>
              <a:rPr lang="en-US" sz="2400" cap="none" dirty="0">
                <a:solidFill>
                  <a:schemeClr val="bg1"/>
                </a:solidFill>
              </a:rPr>
              <a:t>Rising Pune Supergiant </a:t>
            </a:r>
            <a:endParaRPr lang="en-US" sz="2400" cap="none" dirty="0" smtClean="0">
              <a:solidFill>
                <a:schemeClr val="bg1"/>
              </a:solidFill>
            </a:endParaRPr>
          </a:p>
          <a:p>
            <a:pPr marL="285750" indent="-285750">
              <a:buFont typeface="Wingdings" panose="05000000000000000000" pitchFamily="2" charset="2"/>
              <a:buChar char="v"/>
            </a:pPr>
            <a:r>
              <a:rPr lang="en-US" sz="2400" cap="none" dirty="0" smtClean="0">
                <a:solidFill>
                  <a:schemeClr val="bg1"/>
                </a:solidFill>
              </a:rPr>
              <a:t>In Venue column Bangalore and Bengaluru are two different values. We need to replace Bengaluru with Bangalore. </a:t>
            </a:r>
            <a:endParaRPr lang="en-US" sz="2400" dirty="0" smtClean="0">
              <a:solidFill>
                <a:schemeClr val="bg1"/>
              </a:solidFill>
            </a:endParaRPr>
          </a:p>
        </p:txBody>
      </p:sp>
    </p:spTree>
    <p:extLst>
      <p:ext uri="{BB962C8B-B14F-4D97-AF65-F5344CB8AC3E}">
        <p14:creationId xmlns:p14="http://schemas.microsoft.com/office/powerpoint/2010/main" val="42018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51020"/>
            <a:ext cx="8825658" cy="799986"/>
          </a:xfrm>
        </p:spPr>
        <p:txBody>
          <a:bodyPr/>
          <a:lstStyle/>
          <a:p>
            <a:r>
              <a:rPr lang="en-US" b="1" dirty="0" smtClean="0"/>
              <a:t>Data Modeling</a:t>
            </a:r>
            <a:endParaRPr lang="en-IN" b="1" dirty="0"/>
          </a:p>
        </p:txBody>
      </p:sp>
      <p:sp>
        <p:nvSpPr>
          <p:cNvPr id="3" name="Subtitle 2"/>
          <p:cNvSpPr>
            <a:spLocks noGrp="1"/>
          </p:cNvSpPr>
          <p:nvPr>
            <p:ph type="subTitle" idx="1"/>
          </p:nvPr>
        </p:nvSpPr>
        <p:spPr>
          <a:xfrm>
            <a:off x="1154955" y="1351006"/>
            <a:ext cx="8825658" cy="4287794"/>
          </a:xfrm>
        </p:spPr>
        <p:txBody>
          <a:bodyPr>
            <a:noAutofit/>
          </a:bodyPr>
          <a:lstStyle/>
          <a:p>
            <a:r>
              <a:rPr lang="en-US" sz="2000" cap="none" dirty="0" smtClean="0">
                <a:solidFill>
                  <a:schemeClr val="bg1"/>
                </a:solidFill>
              </a:rPr>
              <a:t>To </a:t>
            </a:r>
            <a:r>
              <a:rPr lang="en-US" sz="2000" cap="none" dirty="0">
                <a:solidFill>
                  <a:schemeClr val="bg1"/>
                </a:solidFill>
              </a:rPr>
              <a:t>use Time Intelligence Function </a:t>
            </a:r>
            <a:r>
              <a:rPr lang="en-US" sz="2000" cap="none" dirty="0" smtClean="0">
                <a:solidFill>
                  <a:schemeClr val="bg1"/>
                </a:solidFill>
              </a:rPr>
              <a:t>we need to create new table in power bi name as ‘Calender Table’ which refers to all the data on in calender starting from first date of year 2008 on which first match took place to last date on which last match of year 2023 took place.</a:t>
            </a:r>
          </a:p>
          <a:p>
            <a:r>
              <a:rPr lang="en-US" sz="2000" cap="none" dirty="0" smtClean="0">
                <a:solidFill>
                  <a:schemeClr val="bg1"/>
                </a:solidFill>
              </a:rPr>
              <a:t>For that we need to use our Table View</a:t>
            </a:r>
          </a:p>
          <a:p>
            <a:r>
              <a:rPr lang="en-US" sz="2000" cap="none" dirty="0" smtClean="0">
                <a:solidFill>
                  <a:schemeClr val="bg1"/>
                </a:solidFill>
              </a:rPr>
              <a:t>Table Tools &gt; New Table &gt; In formula bar ‘</a:t>
            </a:r>
            <a:r>
              <a:rPr lang="en-US" sz="2000" dirty="0">
                <a:solidFill>
                  <a:schemeClr val="bg1"/>
                </a:solidFill>
              </a:rPr>
              <a:t>Calender Table = CALENDAR(min('public ipl_matches_2008_2023'[date]), max('public ipl_matches_2008_2023'[date</a:t>
            </a:r>
            <a:r>
              <a:rPr lang="en-US" sz="2000" dirty="0" smtClean="0">
                <a:solidFill>
                  <a:schemeClr val="bg1"/>
                </a:solidFill>
              </a:rPr>
              <a:t>]))</a:t>
            </a:r>
            <a:r>
              <a:rPr lang="en-US" sz="2000" cap="none" dirty="0" smtClean="0">
                <a:solidFill>
                  <a:schemeClr val="bg1"/>
                </a:solidFill>
              </a:rPr>
              <a:t>’</a:t>
            </a:r>
          </a:p>
          <a:p>
            <a:r>
              <a:rPr lang="en-US" sz="2000" cap="none" dirty="0" smtClean="0">
                <a:solidFill>
                  <a:schemeClr val="bg1"/>
                </a:solidFill>
              </a:rPr>
              <a:t>Add one more column ‘Year’ to table </a:t>
            </a:r>
          </a:p>
          <a:p>
            <a:r>
              <a:rPr lang="en-US" sz="2000" cap="none" dirty="0" smtClean="0">
                <a:solidFill>
                  <a:schemeClr val="bg1"/>
                </a:solidFill>
              </a:rPr>
              <a:t>New Column &gt; In formula bar ‘</a:t>
            </a:r>
            <a:r>
              <a:rPr lang="en-US" sz="2000" dirty="0">
                <a:solidFill>
                  <a:schemeClr val="bg1"/>
                </a:solidFill>
              </a:rPr>
              <a:t>Year = Year('Calender Table'[Date</a:t>
            </a:r>
            <a:r>
              <a:rPr lang="en-US" sz="2000" dirty="0" smtClean="0">
                <a:solidFill>
                  <a:schemeClr val="bg1"/>
                </a:solidFill>
              </a:rPr>
              <a:t>])</a:t>
            </a:r>
            <a:r>
              <a:rPr lang="en-US" sz="2000" cap="none" dirty="0" smtClean="0">
                <a:solidFill>
                  <a:schemeClr val="bg1"/>
                </a:solidFill>
              </a:rPr>
              <a:t>’</a:t>
            </a:r>
          </a:p>
          <a:p>
            <a:r>
              <a:rPr lang="en-US" sz="2000" cap="none" dirty="0" smtClean="0">
                <a:solidFill>
                  <a:schemeClr val="bg1"/>
                </a:solidFill>
              </a:rPr>
              <a:t>Make a relationship between new table and two existing table in Model View using ‘Date’ Column.</a:t>
            </a:r>
            <a:endParaRPr lang="en-IN" sz="2000" cap="none" dirty="0">
              <a:solidFill>
                <a:schemeClr val="bg1"/>
              </a:solidFill>
            </a:endParaRPr>
          </a:p>
        </p:txBody>
      </p:sp>
    </p:spTree>
    <p:extLst>
      <p:ext uri="{BB962C8B-B14F-4D97-AF65-F5344CB8AC3E}">
        <p14:creationId xmlns:p14="http://schemas.microsoft.com/office/powerpoint/2010/main" val="1707396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614</TotalTime>
  <Words>991</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Ion Boardroom</vt:lpstr>
      <vt:lpstr>PowerPoint Presentation</vt:lpstr>
      <vt:lpstr>POWER BI FUNCTIONALITIES YOU WILL LEARN </vt:lpstr>
      <vt:lpstr>Steps</vt:lpstr>
      <vt:lpstr>R EQUIREMENT</vt:lpstr>
      <vt:lpstr>STAKEHOLDERS</vt:lpstr>
      <vt:lpstr>Import Data Into PostgreSQL </vt:lpstr>
      <vt:lpstr>Connect Power BI to PostgreSQL</vt:lpstr>
      <vt:lpstr>Data Cleaning</vt:lpstr>
      <vt:lpstr>Data Modeling</vt:lpstr>
      <vt:lpstr>Visualization</vt:lpstr>
      <vt:lpstr>Insight and Analysis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19</cp:revision>
  <dcterms:created xsi:type="dcterms:W3CDTF">2024-02-08T03:06:42Z</dcterms:created>
  <dcterms:modified xsi:type="dcterms:W3CDTF">2024-02-09T08:19:06Z</dcterms:modified>
</cp:coreProperties>
</file>