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6AF4ED-506A-4427-98B0-1E84B58AD71B}">
  <a:tblStyle styleId="{396AF4ED-506A-4427-98B0-1E84B58AD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dae50d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dae50d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42ad852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42ad85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42ad852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42ad852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cadfbf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cadfbf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cadfbf6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cadfbf6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43771f7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43771f7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c90c4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dc90c4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c90c41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c90c4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c90c41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c90c41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43771f7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43771f7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46cfd7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46cfd7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dae50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dae50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dae50d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dae50d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dae50d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dae50d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dead76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dead76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40d7a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40d7a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0c03d0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0c03d0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46cfd7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46cfd7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0c03d0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0c03d0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0c03d7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0c03d7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dae50d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dae50d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42ad852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42ad852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43771f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43771f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quora.com/How-many-tech-startups-are-created-worldwide-each-ye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termark.com/" TargetMode="External"/><Relationship Id="rId4" Type="http://schemas.openxmlformats.org/officeDocument/2006/relationships/hyperlink" Target="https://www.crunchbas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617100" y="465250"/>
            <a:ext cx="790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for Venture Capital Investors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4529900" y="19555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Group 4</a:t>
            </a:r>
            <a:endParaRPr b="1" sz="24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</a:t>
            </a:r>
            <a:r>
              <a:rPr lang="en" sz="1600">
                <a:solidFill>
                  <a:schemeClr val="lt1"/>
                </a:solidFill>
              </a:rPr>
              <a:t>kshata Deo (012565761)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K</a:t>
            </a:r>
            <a:r>
              <a:rPr lang="en" sz="1600">
                <a:solidFill>
                  <a:schemeClr val="lt1"/>
                </a:solidFill>
              </a:rPr>
              <a:t>eerthy Akella (013858819)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N</a:t>
            </a:r>
            <a:r>
              <a:rPr lang="en" sz="1600">
                <a:solidFill>
                  <a:schemeClr val="lt1"/>
                </a:solidFill>
              </a:rPr>
              <a:t>ivetha Jayakumar (013758667)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</a:t>
            </a:r>
            <a:r>
              <a:rPr lang="en" sz="1600">
                <a:solidFill>
                  <a:schemeClr val="lt1"/>
                </a:solidFill>
              </a:rPr>
              <a:t>ibirajan Sadhasivam (013785369)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</a:t>
            </a:r>
            <a:r>
              <a:rPr lang="en" sz="1600">
                <a:solidFill>
                  <a:schemeClr val="lt1"/>
                </a:solidFill>
              </a:rPr>
              <a:t>ma Nataraj (013727259)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50" y="2233652"/>
            <a:ext cx="2586750" cy="2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48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17775" y="1515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Combined two datasets</a:t>
            </a: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Data Cleaning: </a:t>
            </a:r>
            <a:endParaRPr b="1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 (Drop/add attributes)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missing /duplicate values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Normalising/Making the data even looking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Instances Selection and Partitioning:</a:t>
            </a:r>
            <a:endParaRPr b="1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4:1 training and testing dataset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Representation Transformation:</a:t>
            </a:r>
            <a:endParaRPr b="1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 Encoding(for categorical values)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50" y="510025"/>
            <a:ext cx="2870001" cy="21452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3" name="Google Shape;193;p22"/>
          <p:cNvCxnSpPr/>
          <p:nvPr/>
        </p:nvCxnSpPr>
        <p:spPr>
          <a:xfrm flipH="1" rot="10800000">
            <a:off x="4486500" y="501375"/>
            <a:ext cx="1486800" cy="15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4486500" y="2091975"/>
            <a:ext cx="15129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275" y="2774900"/>
            <a:ext cx="3051525" cy="1970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p22"/>
          <p:cNvCxnSpPr/>
          <p:nvPr/>
        </p:nvCxnSpPr>
        <p:spPr>
          <a:xfrm flipH="1" rot="10800000">
            <a:off x="4348200" y="2766250"/>
            <a:ext cx="1547400" cy="9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4348200" y="3699850"/>
            <a:ext cx="1538700" cy="10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278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refined dataset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" y="991525"/>
            <a:ext cx="8675801" cy="39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583725" y="25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24" y="1437375"/>
            <a:ext cx="4615099" cy="30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583725" y="25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25" y="1401300"/>
            <a:ext cx="4275626" cy="26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76" y="1401300"/>
            <a:ext cx="3979850" cy="31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Models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we have used following three recommendation models: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based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based collaborative filtering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 nearest neighbour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73375" y="33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model analysis 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5406800" y="961950"/>
            <a:ext cx="34254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 Nearest Neighbor algorithm --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to keep the input data in 2D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data preparation, converted the dataframe into NumPY array,each element representing the rows of the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was trained and output was observed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Inferences --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of attributes with numerical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attributes have multiple classes, making it tedious for the algorithm , indirectly affects recommendation.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5" y="1080575"/>
            <a:ext cx="4914075" cy="35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605600" y="3766375"/>
            <a:ext cx="3127500" cy="25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559825" y="31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model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5774550" y="1017400"/>
            <a:ext cx="30171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 based filtering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attributes/columns of the processed data were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metric  column was created by combining the columns after Data cleaning, preprocessing and normalizing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Word embedding </a:t>
            </a:r>
            <a:r>
              <a:rPr lang="en"/>
              <a:t>methods were tested, to convert english into meaningful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 was created which was used to create the similarity matrix 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5" y="1132425"/>
            <a:ext cx="5273176" cy="3469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28"/>
          <p:cNvSpPr/>
          <p:nvPr/>
        </p:nvSpPr>
        <p:spPr>
          <a:xfrm>
            <a:off x="514350" y="3193950"/>
            <a:ext cx="5168400" cy="136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75" y="664850"/>
            <a:ext cx="5358802" cy="39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5852350" y="779400"/>
            <a:ext cx="30171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 based filtering (contd.)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Inferences --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 were partially biased for different word embedding technique and similarity measure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evaluation to be done so as to analyze model efficiency and to stick to one with better accuracy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8191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 &amp; CF recommendation model results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941950"/>
            <a:ext cx="8638601" cy="39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507975" y="214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 screenshot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363" y="828800"/>
            <a:ext cx="5871283" cy="36695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61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92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Venture Capitalists based investment are rising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than 10 million startups are founded in USA each year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startup funding atmosphere is reaching a mature state, it is important for venture capitalist and fund manager to prioritize their investments to gain highest returns in a bearable risk level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aims at providing analytical guidance by using recommender system for the VCs in choosing right investment target based on effe</a:t>
            </a:r>
            <a:r>
              <a:rPr lang="en"/>
              <a:t>ctive parameters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741350" y="38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during</a:t>
            </a:r>
            <a:r>
              <a:rPr lang="en"/>
              <a:t> the Project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741350" y="1532200"/>
            <a:ext cx="79356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the sparsity directly to other datasets, such as MovieLens1M and Netflix, our dataset was extremely sparse (over 99.9%) and long-tailed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Shortage of numerical data makes it hard to find relation with words(which are not as relating as numerical 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investment behaviours are much sparser than conventional recommendation applications and a VC's investments are usually limited to a few industry categories, making it impossible to use a topic-diversification method to hedge the risk.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819150" y="577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on this project could be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819150" y="1446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 factors should be cautiously considered when making investments: for a potential startup, a VC needs to specifically estimate how well this new investment can fit into its holding investment portfolio in such a way that investment risk can be hedged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Ranking algorithm can be used for diverse recommendation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“crowdfunding” which generally operate through online platforms (e.g., AngelList). This approach is a different ball game and provide additional impetus and scope for applying information retrieval techniques to this domain.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00" y="1990725"/>
            <a:ext cx="284017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[1] </a:t>
            </a:r>
            <a:r>
              <a:rPr lang="en" sz="1200" u="sng">
                <a:solidFill>
                  <a:srgbClr val="111111"/>
                </a:solidFill>
                <a:hlinkClick r:id="rId3"/>
              </a:rPr>
              <a:t>https://www.quora.com/How-many-tech-startups-are-created-worldwide-each-year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[2] </a:t>
            </a:r>
            <a:r>
              <a:rPr b="1" lang="en" sz="1200">
                <a:solidFill>
                  <a:srgbClr val="111111"/>
                </a:solidFill>
              </a:rPr>
              <a:t>Source</a:t>
            </a:r>
            <a:r>
              <a:rPr lang="en" sz="1200">
                <a:solidFill>
                  <a:srgbClr val="111111"/>
                </a:solidFill>
              </a:rPr>
              <a:t> - https://medium.com/investing-in-africa/startup-financing-cycle-5754b80cbc84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976825" y="4642100"/>
            <a:ext cx="628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800"/>
              <a:t>https://medium.com/investing-in-africa/startup-financing-cycle-5754b80cbc84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715400" y="422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VCs Investments ?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726" y="1191875"/>
            <a:ext cx="3757326" cy="30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5" y="1867250"/>
            <a:ext cx="4259177" cy="27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478800" y="466825"/>
            <a:ext cx="81864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The amount of VC invested in the US is on pace to top $100 billion this year and set a record. 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One reason for the record amount of venture capital invested this year is the rise of unicorns. As of the end of the quarter, companies with valuations of $1 billion or more had closed 39 transactions for a total of $7.96 billion. That's on pace for a new high in terms of both deal value and count.</a:t>
            </a:r>
            <a:endParaRPr sz="1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106500" y="4676675"/>
            <a:ext cx="628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800"/>
              <a:t>https://pitchbook.com/news/articles/the-state-of-us-venture-capital-activity-in-15-charts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750" y="1885425"/>
            <a:ext cx="3950573" cy="269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 rot="-725034">
            <a:off x="-174873" y="631006"/>
            <a:ext cx="1106314" cy="220426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097175" y="1322625"/>
            <a:ext cx="363000" cy="54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422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Considered To Approach This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264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</a:rPr>
              <a:t>Management</a:t>
            </a:r>
            <a:r>
              <a:rPr lang="en" sz="1200">
                <a:solidFill>
                  <a:srgbClr val="111111"/>
                </a:solidFill>
              </a:rPr>
              <a:t> 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VCs are looking ideally for executives who have successfully built </a:t>
            </a:r>
            <a:r>
              <a:rPr b="1" lang="en" sz="1200">
                <a:solidFill>
                  <a:srgbClr val="111111"/>
                </a:solidFill>
              </a:rPr>
              <a:t>businesses that have generated high returns</a:t>
            </a:r>
            <a:r>
              <a:rPr lang="en" sz="1200">
                <a:solidFill>
                  <a:srgbClr val="111111"/>
                </a:solidFill>
              </a:rPr>
              <a:t> for the investors.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</a:rPr>
              <a:t>Size of the Market </a:t>
            </a:r>
            <a:endParaRPr b="1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VCs generally want to ensure that their portfolio companies </a:t>
            </a:r>
            <a:r>
              <a:rPr b="1" lang="en" sz="1200">
                <a:solidFill>
                  <a:srgbClr val="111111"/>
                </a:solidFill>
              </a:rPr>
              <a:t>have a chance of growing sales</a:t>
            </a:r>
            <a:r>
              <a:rPr lang="en" sz="1200">
                <a:solidFill>
                  <a:srgbClr val="111111"/>
                </a:solidFill>
              </a:rPr>
              <a:t> worth hundreds of millions of dollars.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</a:rPr>
              <a:t>Great Product with Competitive Edge </a:t>
            </a:r>
            <a:endParaRPr b="1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VCs look for a solution to a real, burning </a:t>
            </a:r>
            <a:r>
              <a:rPr b="1" lang="en" sz="1200">
                <a:solidFill>
                  <a:srgbClr val="111111"/>
                </a:solidFill>
              </a:rPr>
              <a:t>problem that hasn't been solved</a:t>
            </a:r>
            <a:r>
              <a:rPr lang="en" sz="1200">
                <a:solidFill>
                  <a:srgbClr val="111111"/>
                </a:solidFill>
              </a:rPr>
              <a:t> before by other companies in the marketplace.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03850" y="1678400"/>
            <a:ext cx="74655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</a:rPr>
              <a:t>Assessment of Risks </a:t>
            </a:r>
            <a:endParaRPr b="1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A VC's job is to take on risk. VCs will want </a:t>
            </a:r>
            <a:r>
              <a:rPr b="1" lang="en" sz="1200">
                <a:solidFill>
                  <a:srgbClr val="111111"/>
                </a:solidFill>
              </a:rPr>
              <a:t>to be absolutely clear about what the business</a:t>
            </a:r>
            <a:r>
              <a:rPr lang="en" sz="1200">
                <a:solidFill>
                  <a:srgbClr val="111111"/>
                </a:solidFill>
              </a:rPr>
              <a:t> has accomplished and what still needs to be accomplished.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Recommendation techniques have the possibility of helping VCs making data-driven investment decisions by providing an automatic screening process of a large number of startups across different domains on the basis of their past investment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above factors, with the help of machine learning techniques have the potential to revolutionise the flourishing market phenomenon.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18"/>
          <p:cNvSpPr txBox="1"/>
          <p:nvPr/>
        </p:nvSpPr>
        <p:spPr>
          <a:xfrm>
            <a:off x="703850" y="442150"/>
            <a:ext cx="7623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Factors Considered To Approach This Problem(Contd.)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45675" y="24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599150" y="12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{396AF4ED-506A-4427-98B0-1E84B58AD71B}</a:tableStyleId>
              </a:tblPr>
              <a:tblGrid>
                <a:gridCol w="2647850"/>
                <a:gridCol w="5507875"/>
              </a:tblGrid>
              <a:tr h="1228775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Mattermark </a:t>
                      </a:r>
                      <a:endParaRPr b="1"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" sz="1050">
                          <a:solidFill>
                            <a:srgbClr val="006621"/>
                          </a:solidFill>
                          <a:uFill>
                            <a:noFill/>
                          </a:uFill>
                          <a:hlinkClick r:id="rId3"/>
                        </a:rPr>
                        <a:t>https://mattermark.com/</a:t>
                      </a:r>
                      <a:r>
                        <a:rPr b="1"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0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 on </a:t>
                      </a: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Companies ,Investors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5,000+ investment events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 API protocol used to obtain datasets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request library used to obtain data from Mattermark API.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data available only on paid subscription 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4572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6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Crunchbase (</a:t>
                      </a:r>
                      <a:r>
                        <a:rPr lang="en" sz="1050">
                          <a:solidFill>
                            <a:srgbClr val="006621"/>
                          </a:solidFill>
                          <a:uFill>
                            <a:noFill/>
                          </a:uFill>
                          <a:hlinkClick r:id="rId4"/>
                        </a:rPr>
                        <a:t>https://www.crunchbase.com/</a:t>
                      </a:r>
                      <a:r>
                        <a:rPr b="1"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12,000 companies, 11,000 investors and 52,000+ investment events info available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 access restricted since 2016.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Calibri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available data in mass quantity - 2013 Snapshot, officially provided by the company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663550" y="361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raw data from Crunchbase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75" y="1081175"/>
            <a:ext cx="8670875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32375" y="21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raw data from Mattermark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917150"/>
            <a:ext cx="8663399" cy="397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