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hLKLHkWHGa00nDWM4W7FeLdViA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2d64530d8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2d64530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0253e4336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0253e433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 name="Google Shape;13;p14"/>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0" name="Google Shape;70;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1" name="Google Shape;7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4" name="Shape 74"/>
        <p:cNvGrpSpPr/>
        <p:nvPr/>
      </p:nvGrpSpPr>
      <p:grpSpPr>
        <a:xfrm>
          <a:off x="0" y="0"/>
          <a:ext cx="0" cy="0"/>
          <a:chOff x="0" y="0"/>
          <a:chExt cx="0" cy="0"/>
        </a:xfrm>
      </p:grpSpPr>
      <p:sp>
        <p:nvSpPr>
          <p:cNvPr id="75" name="Google Shape;75;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6" name="Google Shape;76;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7" name="Google Shape;7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 name="Shape 21"/>
        <p:cNvGrpSpPr/>
        <p:nvPr/>
      </p:nvGrpSpPr>
      <p:grpSpPr>
        <a:xfrm>
          <a:off x="0" y="0"/>
          <a:ext cx="0" cy="0"/>
          <a:chOff x="0" y="0"/>
          <a:chExt cx="0" cy="0"/>
        </a:xfrm>
      </p:grpSpPr>
      <p:sp>
        <p:nvSpPr>
          <p:cNvPr id="22" name="Google Shape;22;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 name="Shape 27"/>
        <p:cNvGrpSpPr/>
        <p:nvPr/>
      </p:nvGrpSpPr>
      <p:grpSpPr>
        <a:xfrm>
          <a:off x="0" y="0"/>
          <a:ext cx="0" cy="0"/>
          <a:chOff x="0" y="0"/>
          <a:chExt cx="0" cy="0"/>
        </a:xfrm>
      </p:grpSpPr>
      <p:sp>
        <p:nvSpPr>
          <p:cNvPr id="28" name="Google Shape;28;p1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17"/>
          <p:cNvSpPr txBox="1"/>
          <p:nvPr>
            <p:ph idx="1" type="body"/>
          </p:nvPr>
        </p:nvSpPr>
        <p:spPr>
          <a:xfrm rot="5400000">
            <a:off x="3920332" y="-1256506"/>
            <a:ext cx="4351337"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1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6" name="Google Shape;36;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7" name="Google Shape;3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 name="Google Shape;42;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3" name="Google Shape;43;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4" name="Google Shape;4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2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9" name="Google Shape;4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4" name="Google Shape;54;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2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3" name="Google Shape;63;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1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d2d64530d8_0_5"/>
          <p:cNvSpPr txBox="1"/>
          <p:nvPr>
            <p:ph type="title"/>
          </p:nvPr>
        </p:nvSpPr>
        <p:spPr>
          <a:xfrm>
            <a:off x="3388800" y="1731350"/>
            <a:ext cx="6375900" cy="2179800"/>
          </a:xfrm>
          <a:prstGeom prst="rect">
            <a:avLst/>
          </a:prstGeom>
        </p:spPr>
        <p:txBody>
          <a:bodyPr anchorCtr="0" anchor="ctr" bIns="45700" lIns="91425" spcFirstLastPara="1" rIns="91425" wrap="square" tIns="45700">
            <a:noAutofit/>
          </a:bodyPr>
          <a:lstStyle/>
          <a:p>
            <a:pPr indent="0" lvl="0" marL="0" rtl="0" algn="ctr">
              <a:lnSpc>
                <a:spcPct val="150000"/>
              </a:lnSpc>
              <a:spcBef>
                <a:spcPts val="0"/>
              </a:spcBef>
              <a:spcAft>
                <a:spcPts val="0"/>
              </a:spcAft>
              <a:buNone/>
            </a:pPr>
            <a:r>
              <a:rPr b="1" lang="en-US">
                <a:latin typeface="Times New Roman"/>
                <a:ea typeface="Times New Roman"/>
                <a:cs typeface="Times New Roman"/>
                <a:sym typeface="Times New Roman"/>
              </a:rPr>
              <a:t>Unit - V</a:t>
            </a:r>
            <a:endParaRPr b="1">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b="1" lang="en-US">
                <a:latin typeface="Times New Roman"/>
                <a:ea typeface="Times New Roman"/>
                <a:cs typeface="Times New Roman"/>
                <a:sym typeface="Times New Roman"/>
              </a:rPr>
              <a:t>File Organization</a:t>
            </a:r>
            <a:endParaRPr b="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9"/>
          <p:cNvPicPr preferRelativeResize="0"/>
          <p:nvPr/>
        </p:nvPicPr>
        <p:blipFill rotWithShape="1">
          <a:blip r:embed="rId3">
            <a:alphaModFix/>
          </a:blip>
          <a:srcRect b="8618" l="3413" r="4581" t="5882"/>
          <a:stretch/>
        </p:blipFill>
        <p:spPr>
          <a:xfrm>
            <a:off x="2331300" y="717875"/>
            <a:ext cx="7419100" cy="2680850"/>
          </a:xfrm>
          <a:prstGeom prst="rect">
            <a:avLst/>
          </a:prstGeom>
          <a:noFill/>
          <a:ln>
            <a:noFill/>
          </a:ln>
        </p:spPr>
      </p:pic>
      <p:pic>
        <p:nvPicPr>
          <p:cNvPr id="137" name="Google Shape;137;p9"/>
          <p:cNvPicPr preferRelativeResize="0"/>
          <p:nvPr/>
        </p:nvPicPr>
        <p:blipFill rotWithShape="1">
          <a:blip r:embed="rId4">
            <a:alphaModFix/>
          </a:blip>
          <a:srcRect b="0" l="0" r="0" t="7123"/>
          <a:stretch/>
        </p:blipFill>
        <p:spPr>
          <a:xfrm>
            <a:off x="2350800" y="3508175"/>
            <a:ext cx="7419100" cy="3205175"/>
          </a:xfrm>
          <a:prstGeom prst="rect">
            <a:avLst/>
          </a:prstGeom>
          <a:noFill/>
          <a:ln>
            <a:noFill/>
          </a:ln>
        </p:spPr>
      </p:pic>
      <p:sp>
        <p:nvSpPr>
          <p:cNvPr id="138" name="Google Shape;138;p9"/>
          <p:cNvSpPr txBox="1"/>
          <p:nvPr/>
        </p:nvSpPr>
        <p:spPr>
          <a:xfrm>
            <a:off x="2332425" y="69625"/>
            <a:ext cx="6875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800">
                <a:solidFill>
                  <a:srgbClr val="FF0054"/>
                </a:solidFill>
                <a:latin typeface="Times New Roman"/>
                <a:ea typeface="Times New Roman"/>
                <a:cs typeface="Times New Roman"/>
                <a:sym typeface="Times New Roman"/>
              </a:rPr>
              <a:t>Multi list</a:t>
            </a:r>
            <a:endParaRPr b="1" sz="2800">
              <a:solidFill>
                <a:srgbClr val="FF0054"/>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nvSpPr>
        <p:spPr>
          <a:xfrm>
            <a:off x="654050" y="0"/>
            <a:ext cx="10828337" cy="1133475"/>
          </a:xfrm>
          <a:prstGeom prst="rect">
            <a:avLst/>
          </a:prstGeom>
          <a:noFill/>
          <a:ln>
            <a:noFill/>
          </a:ln>
        </p:spPr>
        <p:txBody>
          <a:bodyPr anchorCtr="0" anchor="t" bIns="45700" lIns="91425" spcFirstLastPara="1" rIns="91425" wrap="square" tIns="45700">
            <a:spAutoFit/>
          </a:bodyPr>
          <a:lstStyle/>
          <a:p>
            <a:pPr indent="457200" lvl="0" marL="0" marR="0" rtl="0" algn="ctr">
              <a:lnSpc>
                <a:spcPct val="115000"/>
              </a:lnSpc>
              <a:spcBef>
                <a:spcPts val="0"/>
              </a:spcBef>
              <a:spcAft>
                <a:spcPts val="0"/>
              </a:spcAft>
              <a:buClr>
                <a:srgbClr val="000000"/>
              </a:buClr>
              <a:buSzPts val="2400"/>
              <a:buFont typeface="Times New Roman"/>
              <a:buNone/>
            </a:pPr>
            <a:r>
              <a:rPr b="1" i="0" lang="en-US" sz="3000" u="none" cap="none" strike="noStrike">
                <a:solidFill>
                  <a:srgbClr val="FF0054"/>
                </a:solidFill>
                <a:latin typeface="Times New Roman"/>
                <a:ea typeface="Times New Roman"/>
                <a:cs typeface="Times New Roman"/>
                <a:sym typeface="Times New Roman"/>
              </a:rPr>
              <a:t>Coral Rings</a:t>
            </a:r>
            <a:endParaRPr sz="3100">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800"/>
              <a:buFont typeface="Times New Roman"/>
              <a:buNone/>
            </a:pPr>
            <a:r>
              <a:t/>
            </a:r>
            <a:endParaRPr sz="2500">
              <a:latin typeface="Times New Roman"/>
              <a:ea typeface="Times New Roman"/>
              <a:cs typeface="Times New Roman"/>
              <a:sym typeface="Times New Roman"/>
            </a:endParaRPr>
          </a:p>
          <a:p>
            <a:pPr indent="0" lvl="0" marL="0" marR="0" rtl="0" algn="just">
              <a:lnSpc>
                <a:spcPct val="115000"/>
              </a:lnSpc>
              <a:spcBef>
                <a:spcPts val="0"/>
              </a:spcBef>
              <a:spcAft>
                <a:spcPts val="0"/>
              </a:spcAft>
              <a:buClr>
                <a:srgbClr val="000000"/>
              </a:buClr>
              <a:buSzPts val="1800"/>
              <a:buFont typeface="Times New Roman"/>
              <a:buNone/>
            </a:pPr>
            <a:r>
              <a:rPr i="0" lang="en-US" sz="2500" u="none" cap="none" strike="noStrike">
                <a:solidFill>
                  <a:srgbClr val="000000"/>
                </a:solidFill>
                <a:latin typeface="Times New Roman"/>
                <a:ea typeface="Times New Roman"/>
                <a:cs typeface="Times New Roman"/>
                <a:sym typeface="Times New Roman"/>
              </a:rPr>
              <a:t>The coral ring structure is an adaptation of the doubly linked multilist structure discussed above. Each list is structured as a circular list with a headnode. </a:t>
            </a:r>
            <a:endParaRPr sz="2100">
              <a:latin typeface="Times New Roman"/>
              <a:ea typeface="Times New Roman"/>
              <a:cs typeface="Times New Roman"/>
              <a:sym typeface="Times New Roman"/>
            </a:endParaRPr>
          </a:p>
        </p:txBody>
      </p:sp>
      <p:pic>
        <p:nvPicPr>
          <p:cNvPr id="144" name="Google Shape;144;p10"/>
          <p:cNvPicPr preferRelativeResize="0"/>
          <p:nvPr/>
        </p:nvPicPr>
        <p:blipFill>
          <a:blip r:embed="rId3">
            <a:alphaModFix/>
          </a:blip>
          <a:stretch>
            <a:fillRect/>
          </a:stretch>
        </p:blipFill>
        <p:spPr>
          <a:xfrm>
            <a:off x="953175" y="2521875"/>
            <a:ext cx="10477925" cy="38311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g290253e4336_0_3"/>
          <p:cNvPicPr preferRelativeResize="0"/>
          <p:nvPr/>
        </p:nvPicPr>
        <p:blipFill>
          <a:blip r:embed="rId3">
            <a:alphaModFix/>
          </a:blip>
          <a:stretch>
            <a:fillRect/>
          </a:stretch>
        </p:blipFill>
        <p:spPr>
          <a:xfrm>
            <a:off x="360225" y="447975"/>
            <a:ext cx="10961525" cy="5312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nvSpPr>
        <p:spPr>
          <a:xfrm>
            <a:off x="678850" y="147625"/>
            <a:ext cx="11087700" cy="1958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Calibri"/>
              <a:buNone/>
            </a:pPr>
            <a:r>
              <a:rPr b="1" i="0" lang="en-US" sz="2900" u="none" cap="none" strike="noStrike">
                <a:solidFill>
                  <a:srgbClr val="FF0054"/>
                </a:solidFill>
                <a:latin typeface="Times New Roman"/>
                <a:ea typeface="Times New Roman"/>
                <a:cs typeface="Times New Roman"/>
                <a:sym typeface="Times New Roman"/>
              </a:rPr>
              <a:t>Inverted files</a:t>
            </a:r>
            <a:endParaRPr sz="2500">
              <a:solidFill>
                <a:srgbClr val="FF0054"/>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800"/>
              <a:buFont typeface="Calibri"/>
              <a:buNone/>
            </a:pPr>
            <a:r>
              <a:rPr i="0" lang="en-US" sz="2900" u="none" cap="none" strike="noStrike">
                <a:solidFill>
                  <a:schemeClr val="dk1"/>
                </a:solidFill>
                <a:latin typeface="Times New Roman"/>
                <a:ea typeface="Times New Roman"/>
                <a:cs typeface="Times New Roman"/>
                <a:sym typeface="Times New Roman"/>
              </a:rPr>
              <a:t>Inverted files are similar to multilists. Inverted files represent one extreme of file organization in which only the index structures are important. The records themselves can be stored in any way.</a:t>
            </a:r>
            <a:endParaRPr sz="2500">
              <a:latin typeface="Times New Roman"/>
              <a:ea typeface="Times New Roman"/>
              <a:cs typeface="Times New Roman"/>
              <a:sym typeface="Times New Roman"/>
            </a:endParaRPr>
          </a:p>
        </p:txBody>
      </p:sp>
      <p:pic>
        <p:nvPicPr>
          <p:cNvPr id="155" name="Google Shape;155;p11"/>
          <p:cNvPicPr preferRelativeResize="0"/>
          <p:nvPr/>
        </p:nvPicPr>
        <p:blipFill>
          <a:blip r:embed="rId3">
            <a:alphaModFix/>
          </a:blip>
          <a:stretch>
            <a:fillRect/>
          </a:stretch>
        </p:blipFill>
        <p:spPr>
          <a:xfrm>
            <a:off x="6596900" y="2106025"/>
            <a:ext cx="5274025" cy="4142750"/>
          </a:xfrm>
          <a:prstGeom prst="rect">
            <a:avLst/>
          </a:prstGeom>
          <a:noFill/>
          <a:ln>
            <a:noFill/>
          </a:ln>
        </p:spPr>
      </p:pic>
      <p:pic>
        <p:nvPicPr>
          <p:cNvPr id="156" name="Google Shape;156;p11"/>
          <p:cNvPicPr preferRelativeResize="0"/>
          <p:nvPr/>
        </p:nvPicPr>
        <p:blipFill rotWithShape="1">
          <a:blip r:embed="rId4">
            <a:alphaModFix/>
          </a:blip>
          <a:srcRect b="8618" l="3413" r="4581" t="5882"/>
          <a:stretch/>
        </p:blipFill>
        <p:spPr>
          <a:xfrm>
            <a:off x="827200" y="2510250"/>
            <a:ext cx="5473800" cy="3190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nvSpPr>
        <p:spPr>
          <a:xfrm>
            <a:off x="354012" y="328612"/>
            <a:ext cx="10795000" cy="922337"/>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chemeClr val="dk1"/>
              </a:buClr>
              <a:buSzPts val="1800"/>
              <a:buFont typeface="Calibri"/>
              <a:buNone/>
            </a:pPr>
            <a:r>
              <a:rPr b="1" i="0" lang="en-US" sz="3100" u="none" cap="none" strike="noStrike">
                <a:solidFill>
                  <a:srgbClr val="FF0054"/>
                </a:solidFill>
                <a:latin typeface="Times New Roman"/>
                <a:ea typeface="Times New Roman"/>
                <a:cs typeface="Times New Roman"/>
                <a:sym typeface="Times New Roman"/>
              </a:rPr>
              <a:t>Cellular partition</a:t>
            </a:r>
            <a:endParaRPr sz="2700">
              <a:solidFill>
                <a:srgbClr val="FF0054"/>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chemeClr val="dk1"/>
              </a:buClr>
              <a:buSzPts val="1800"/>
              <a:buFont typeface="Calibri"/>
              <a:buNone/>
            </a:pPr>
            <a:r>
              <a:rPr i="0" lang="en-US" sz="3100" u="none" cap="none" strike="noStrike">
                <a:solidFill>
                  <a:schemeClr val="dk1"/>
                </a:solidFill>
                <a:latin typeface="Times New Roman"/>
                <a:ea typeface="Times New Roman"/>
                <a:cs typeface="Times New Roman"/>
                <a:sym typeface="Times New Roman"/>
              </a:rPr>
              <a:t>To reduce the file search times, the storage media may be divided into cells. A cell may be an entire disk pack or it may simply be a cylinder. Lists are localized to lie within a cell.</a:t>
            </a:r>
            <a:endParaRPr sz="27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1076325" y="974700"/>
            <a:ext cx="10515600" cy="5512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2500"/>
              <a:buFont typeface="Calibri"/>
              <a:buNone/>
            </a:pPr>
            <a:r>
              <a:t/>
            </a:r>
            <a:endParaRPr sz="25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2500"/>
              <a:buFont typeface="Calibri"/>
              <a:buNone/>
            </a:pPr>
            <a:r>
              <a:rPr i="0" lang="en-US" sz="2500" u="none">
                <a:solidFill>
                  <a:schemeClr val="dk1"/>
                </a:solidFill>
                <a:latin typeface="Times New Roman"/>
                <a:ea typeface="Times New Roman"/>
                <a:cs typeface="Times New Roman"/>
                <a:sym typeface="Times New Roman"/>
              </a:rPr>
              <a:t>F</a:t>
            </a:r>
            <a:r>
              <a:rPr i="0" lang="en-US" sz="2500" u="none">
                <a:solidFill>
                  <a:schemeClr val="dk1"/>
                </a:solidFill>
                <a:latin typeface="Times New Roman"/>
                <a:ea typeface="Times New Roman"/>
                <a:cs typeface="Times New Roman"/>
                <a:sym typeface="Times New Roman"/>
              </a:rPr>
              <a:t>ile organization refers to the way data is stored in a file. File organization is very important because it determines the methods of access, efficiency, flexibility and storage devices to use.</a:t>
            </a:r>
            <a:br>
              <a:rPr i="0" lang="en-US" sz="2500" u="none">
                <a:solidFill>
                  <a:schemeClr val="dk1"/>
                </a:solidFill>
                <a:latin typeface="Times New Roman"/>
                <a:ea typeface="Times New Roman"/>
                <a:cs typeface="Times New Roman"/>
                <a:sym typeface="Times New Roman"/>
              </a:rPr>
            </a:br>
            <a:br>
              <a:rPr i="0" lang="en-US" sz="2500" u="none">
                <a:solidFill>
                  <a:schemeClr val="dk1"/>
                </a:solidFill>
                <a:latin typeface="Times New Roman"/>
                <a:ea typeface="Times New Roman"/>
                <a:cs typeface="Times New Roman"/>
                <a:sym typeface="Times New Roman"/>
              </a:rPr>
            </a:br>
            <a:r>
              <a:rPr b="1" lang="en-US" sz="2200" u="none">
                <a:solidFill>
                  <a:srgbClr val="0000FF"/>
                </a:solidFill>
                <a:latin typeface="Times New Roman"/>
                <a:ea typeface="Times New Roman"/>
                <a:cs typeface="Times New Roman"/>
                <a:sym typeface="Times New Roman"/>
              </a:rPr>
              <a:t>1. S</a:t>
            </a:r>
            <a:r>
              <a:rPr b="1" lang="en-US" sz="2500" u="none">
                <a:solidFill>
                  <a:srgbClr val="0000FF"/>
                </a:solidFill>
                <a:latin typeface="Times New Roman"/>
                <a:ea typeface="Times New Roman"/>
                <a:cs typeface="Times New Roman"/>
                <a:sym typeface="Times New Roman"/>
              </a:rPr>
              <a:t>equential access file organization</a:t>
            </a:r>
            <a:br>
              <a:rPr b="1" lang="en-US" sz="2500" u="none">
                <a:solidFill>
                  <a:srgbClr val="0000FF"/>
                </a:solidFill>
                <a:latin typeface="Times New Roman"/>
                <a:ea typeface="Times New Roman"/>
                <a:cs typeface="Times New Roman"/>
                <a:sym typeface="Times New Roman"/>
              </a:rPr>
            </a:br>
            <a:r>
              <a:rPr b="1" i="0" lang="en-US" sz="2500" u="none">
                <a:solidFill>
                  <a:srgbClr val="0000FF"/>
                </a:solidFill>
                <a:latin typeface="Times New Roman"/>
                <a:ea typeface="Times New Roman"/>
                <a:cs typeface="Times New Roman"/>
                <a:sym typeface="Times New Roman"/>
              </a:rPr>
              <a:t>2. Random access</a:t>
            </a:r>
            <a:endParaRPr b="1" i="0" sz="2500" u="none">
              <a:solidFill>
                <a:srgbClr val="0000FF"/>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500"/>
              <a:buFont typeface="Calibri"/>
              <a:buNone/>
            </a:pPr>
            <a:r>
              <a:rPr lang="en-US" sz="2500">
                <a:latin typeface="Times New Roman"/>
                <a:ea typeface="Times New Roman"/>
                <a:cs typeface="Times New Roman"/>
                <a:sym typeface="Times New Roman"/>
              </a:rPr>
              <a:t>     </a:t>
            </a:r>
            <a:r>
              <a:rPr lang="en-US" sz="2500">
                <a:latin typeface="Times New Roman"/>
                <a:ea typeface="Times New Roman"/>
                <a:cs typeface="Times New Roman"/>
                <a:sym typeface="Times New Roman"/>
              </a:rPr>
              <a:t>  Direct addressing</a:t>
            </a:r>
            <a:endParaRPr sz="25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US" sz="2500">
                <a:latin typeface="Times New Roman"/>
                <a:ea typeface="Times New Roman"/>
                <a:cs typeface="Times New Roman"/>
                <a:sym typeface="Times New Roman"/>
              </a:rPr>
              <a:t> Directory lookup and </a:t>
            </a:r>
            <a:endParaRPr sz="25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500"/>
              <a:buFont typeface="Calibri"/>
              <a:buNone/>
            </a:pPr>
            <a:r>
              <a:rPr lang="en-US" sz="2500">
                <a:latin typeface="Times New Roman"/>
                <a:ea typeface="Times New Roman"/>
                <a:cs typeface="Times New Roman"/>
                <a:sym typeface="Times New Roman"/>
              </a:rPr>
              <a:t>       Hashing.</a:t>
            </a:r>
            <a:br>
              <a:rPr i="0" lang="en-US" sz="2500" u="none">
                <a:solidFill>
                  <a:schemeClr val="dk1"/>
                </a:solidFill>
                <a:latin typeface="Times New Roman"/>
                <a:ea typeface="Times New Roman"/>
                <a:cs typeface="Times New Roman"/>
                <a:sym typeface="Times New Roman"/>
              </a:rPr>
            </a:br>
            <a:r>
              <a:rPr b="1" i="0" lang="en-US" sz="2500" u="none">
                <a:solidFill>
                  <a:srgbClr val="0000FF"/>
                </a:solidFill>
                <a:latin typeface="Times New Roman"/>
                <a:ea typeface="Times New Roman"/>
                <a:cs typeface="Times New Roman"/>
                <a:sym typeface="Times New Roman"/>
              </a:rPr>
              <a:t>3. </a:t>
            </a:r>
            <a:r>
              <a:rPr b="1" lang="en-US" sz="2500">
                <a:solidFill>
                  <a:srgbClr val="0000FF"/>
                </a:solidFill>
                <a:latin typeface="Times New Roman"/>
                <a:ea typeface="Times New Roman"/>
                <a:cs typeface="Times New Roman"/>
                <a:sym typeface="Times New Roman"/>
              </a:rPr>
              <a:t>Linked </a:t>
            </a:r>
            <a:r>
              <a:rPr b="1" i="0" lang="en-US" sz="2500" u="none">
                <a:solidFill>
                  <a:srgbClr val="0000FF"/>
                </a:solidFill>
                <a:latin typeface="Times New Roman"/>
                <a:ea typeface="Times New Roman"/>
                <a:cs typeface="Times New Roman"/>
                <a:sym typeface="Times New Roman"/>
              </a:rPr>
              <a:t> organization</a:t>
            </a:r>
            <a:endParaRPr b="1" i="0" sz="2500" u="none">
              <a:solidFill>
                <a:srgbClr val="0000FF"/>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500"/>
              <a:buFont typeface="Calibri"/>
              <a:buNone/>
            </a:pPr>
            <a:r>
              <a:rPr lang="en-US" sz="2500">
                <a:latin typeface="Times New Roman"/>
                <a:ea typeface="Times New Roman"/>
                <a:cs typeface="Times New Roman"/>
                <a:sym typeface="Times New Roman"/>
              </a:rPr>
              <a:t>        Multi list</a:t>
            </a:r>
            <a:endParaRPr sz="25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2500"/>
              <a:buFont typeface="Calibri"/>
              <a:buNone/>
            </a:pPr>
            <a:r>
              <a:rPr lang="en-US" sz="2500">
                <a:latin typeface="Times New Roman"/>
                <a:ea typeface="Times New Roman"/>
                <a:cs typeface="Times New Roman"/>
                <a:sym typeface="Times New Roman"/>
              </a:rPr>
              <a:t>        Coral rings</a:t>
            </a:r>
            <a:br>
              <a:rPr i="0" lang="en-US" sz="2500" u="none">
                <a:solidFill>
                  <a:schemeClr val="dk1"/>
                </a:solidFill>
                <a:latin typeface="Times New Roman"/>
                <a:ea typeface="Times New Roman"/>
                <a:cs typeface="Times New Roman"/>
                <a:sym typeface="Times New Roman"/>
              </a:rPr>
            </a:br>
            <a:r>
              <a:rPr i="0" lang="en-US" sz="2500" u="none">
                <a:solidFill>
                  <a:schemeClr val="dk1"/>
                </a:solidFill>
                <a:latin typeface="Times New Roman"/>
                <a:ea typeface="Times New Roman"/>
                <a:cs typeface="Times New Roman"/>
                <a:sym typeface="Times New Roman"/>
              </a:rPr>
              <a:t>	   Inverted files</a:t>
            </a:r>
            <a:br>
              <a:rPr i="0" lang="en-US" sz="2500" u="none">
                <a:solidFill>
                  <a:schemeClr val="dk1"/>
                </a:solidFill>
                <a:latin typeface="Times New Roman"/>
                <a:ea typeface="Times New Roman"/>
                <a:cs typeface="Times New Roman"/>
                <a:sym typeface="Times New Roman"/>
              </a:rPr>
            </a:br>
            <a:r>
              <a:rPr i="0" lang="en-US" sz="2500" u="none">
                <a:solidFill>
                  <a:schemeClr val="dk1"/>
                </a:solidFill>
                <a:latin typeface="Times New Roman"/>
                <a:ea typeface="Times New Roman"/>
                <a:cs typeface="Times New Roman"/>
                <a:sym typeface="Times New Roman"/>
              </a:rPr>
              <a:t>	</a:t>
            </a:r>
            <a:r>
              <a:rPr lang="en-US" sz="2500">
                <a:latin typeface="Times New Roman"/>
                <a:ea typeface="Times New Roman"/>
                <a:cs typeface="Times New Roman"/>
                <a:sym typeface="Times New Roman"/>
              </a:rPr>
              <a:t>   </a:t>
            </a:r>
            <a:r>
              <a:rPr i="0" lang="en-US" sz="2500" u="none">
                <a:solidFill>
                  <a:schemeClr val="dk1"/>
                </a:solidFill>
                <a:latin typeface="Times New Roman"/>
                <a:ea typeface="Times New Roman"/>
                <a:cs typeface="Times New Roman"/>
                <a:sym typeface="Times New Roman"/>
              </a:rPr>
              <a:t>Cellular partitions</a:t>
            </a:r>
            <a:br>
              <a:rPr i="0" lang="en-US" sz="2500" u="none">
                <a:solidFill>
                  <a:schemeClr val="dk1"/>
                </a:solidFill>
                <a:latin typeface="Times New Roman"/>
                <a:ea typeface="Times New Roman"/>
                <a:cs typeface="Times New Roman"/>
                <a:sym typeface="Times New Roman"/>
              </a:rPr>
            </a:br>
            <a:endParaRPr sz="2500">
              <a:latin typeface="Times New Roman"/>
              <a:ea typeface="Times New Roman"/>
              <a:cs typeface="Times New Roman"/>
              <a:sym typeface="Times New Roman"/>
            </a:endParaRPr>
          </a:p>
        </p:txBody>
      </p:sp>
      <p:sp>
        <p:nvSpPr>
          <p:cNvPr id="90" name="Google Shape;90;p1"/>
          <p:cNvSpPr txBox="1"/>
          <p:nvPr/>
        </p:nvSpPr>
        <p:spPr>
          <a:xfrm>
            <a:off x="3838575" y="204787"/>
            <a:ext cx="4991100" cy="646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600"/>
              <a:buFont typeface="Calibri"/>
              <a:buNone/>
            </a:pPr>
            <a:r>
              <a:rPr b="1" i="0" lang="en-US" sz="3200" u="none" cap="none" strike="noStrike">
                <a:solidFill>
                  <a:srgbClr val="FF0054"/>
                </a:solidFill>
                <a:latin typeface="Times New Roman"/>
                <a:ea typeface="Times New Roman"/>
                <a:cs typeface="Times New Roman"/>
                <a:sym typeface="Times New Roman"/>
              </a:rPr>
              <a:t>File organization</a:t>
            </a:r>
            <a:endParaRPr sz="3200">
              <a:solidFill>
                <a:srgbClr val="FF0054"/>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nvSpPr>
        <p:spPr>
          <a:xfrm>
            <a:off x="3181350" y="166675"/>
            <a:ext cx="75063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Calibri"/>
              <a:buNone/>
            </a:pPr>
            <a:r>
              <a:rPr b="1" i="0" lang="en-US" sz="3600" u="none" cap="none" strike="noStrike">
                <a:solidFill>
                  <a:srgbClr val="FF0054"/>
                </a:solidFill>
                <a:latin typeface="Times New Roman"/>
                <a:ea typeface="Times New Roman"/>
                <a:cs typeface="Times New Roman"/>
                <a:sym typeface="Times New Roman"/>
              </a:rPr>
              <a:t>Sequential access file organization</a:t>
            </a:r>
            <a:endParaRPr>
              <a:solidFill>
                <a:srgbClr val="FF0054"/>
              </a:solidFill>
              <a:latin typeface="Times New Roman"/>
              <a:ea typeface="Times New Roman"/>
              <a:cs typeface="Times New Roman"/>
              <a:sym typeface="Times New Roman"/>
            </a:endParaRPr>
          </a:p>
        </p:txBody>
      </p:sp>
      <p:sp>
        <p:nvSpPr>
          <p:cNvPr id="96" name="Google Shape;96;p2"/>
          <p:cNvSpPr txBox="1"/>
          <p:nvPr/>
        </p:nvSpPr>
        <p:spPr>
          <a:xfrm>
            <a:off x="355350" y="1038225"/>
            <a:ext cx="11331900" cy="2551800"/>
          </a:xfrm>
          <a:prstGeom prst="rect">
            <a:avLst/>
          </a:prstGeom>
          <a:noFill/>
          <a:ln>
            <a:noFill/>
          </a:ln>
        </p:spPr>
        <p:txBody>
          <a:bodyPr anchorCtr="0" anchor="t" bIns="45700" lIns="91425" spcFirstLastPara="1" rIns="91425" wrap="square" tIns="45700">
            <a:spAutoFit/>
          </a:bodyPr>
          <a:lstStyle/>
          <a:p>
            <a:pPr indent="-336550" lvl="0" marL="285750" marR="0" rtl="0" algn="just">
              <a:lnSpc>
                <a:spcPct val="100000"/>
              </a:lnSpc>
              <a:spcBef>
                <a:spcPts val="0"/>
              </a:spcBef>
              <a:spcAft>
                <a:spcPts val="0"/>
              </a:spcAft>
              <a:buClr>
                <a:schemeClr val="dk1"/>
              </a:buClr>
              <a:buSzPts val="2600"/>
              <a:buFont typeface="Times New Roman"/>
              <a:buChar char="•"/>
            </a:pPr>
            <a:r>
              <a:rPr i="0" lang="en-US" sz="2600" u="none" cap="none" strike="noStrike">
                <a:solidFill>
                  <a:schemeClr val="dk1"/>
                </a:solidFill>
                <a:latin typeface="Times New Roman"/>
                <a:ea typeface="Times New Roman"/>
                <a:cs typeface="Times New Roman"/>
                <a:sym typeface="Times New Roman"/>
              </a:rPr>
              <a:t>In sequential access file organization, all records are stored in a sequential order. The records are arranged in the ascending or descending order of a key field.</a:t>
            </a:r>
            <a:endParaRPr sz="2200">
              <a:latin typeface="Times New Roman"/>
              <a:ea typeface="Times New Roman"/>
              <a:cs typeface="Times New Roman"/>
              <a:sym typeface="Times New Roman"/>
            </a:endParaRPr>
          </a:p>
          <a:p>
            <a:pPr indent="-336550" lvl="0" marL="285750" marR="0" rtl="0" algn="just">
              <a:lnSpc>
                <a:spcPct val="115000"/>
              </a:lnSpc>
              <a:spcBef>
                <a:spcPts val="0"/>
              </a:spcBef>
              <a:spcAft>
                <a:spcPts val="0"/>
              </a:spcAft>
              <a:buClr>
                <a:schemeClr val="dk1"/>
              </a:buClr>
              <a:buSzPts val="2600"/>
              <a:buFont typeface="Times New Roman"/>
              <a:buChar char="•"/>
            </a:pPr>
            <a:r>
              <a:rPr i="0" lang="en-US" sz="2600" u="none" cap="none" strike="noStrike">
                <a:solidFill>
                  <a:schemeClr val="dk1"/>
                </a:solidFill>
                <a:latin typeface="Times New Roman"/>
                <a:ea typeface="Times New Roman"/>
                <a:cs typeface="Times New Roman"/>
                <a:sym typeface="Times New Roman"/>
              </a:rPr>
              <a:t>Sequential file search starts from the beginning of the file and the records can be added at the end of the file.</a:t>
            </a:r>
            <a:endParaRPr sz="2200">
              <a:latin typeface="Times New Roman"/>
              <a:ea typeface="Times New Roman"/>
              <a:cs typeface="Times New Roman"/>
              <a:sym typeface="Times New Roman"/>
            </a:endParaRPr>
          </a:p>
          <a:p>
            <a:pPr indent="-336550" lvl="0" marL="285750" marR="0" rtl="0" algn="just">
              <a:lnSpc>
                <a:spcPct val="100000"/>
              </a:lnSpc>
              <a:spcBef>
                <a:spcPts val="0"/>
              </a:spcBef>
              <a:spcAft>
                <a:spcPts val="0"/>
              </a:spcAft>
              <a:buClr>
                <a:schemeClr val="dk1"/>
              </a:buClr>
              <a:buSzPts val="2600"/>
              <a:buFont typeface="Times New Roman"/>
              <a:buChar char="•"/>
            </a:pPr>
            <a:r>
              <a:rPr i="0" lang="en-US" sz="2600" u="none" cap="none" strike="noStrike">
                <a:solidFill>
                  <a:schemeClr val="dk1"/>
                </a:solidFill>
                <a:latin typeface="Times New Roman"/>
                <a:ea typeface="Times New Roman"/>
                <a:cs typeface="Times New Roman"/>
                <a:sym typeface="Times New Roman"/>
              </a:rPr>
              <a:t>In sequential file, it is not possible to add a record in the middle of the file without rewriting the file.</a:t>
            </a:r>
            <a:endParaRPr sz="2200">
              <a:latin typeface="Times New Roman"/>
              <a:ea typeface="Times New Roman"/>
              <a:cs typeface="Times New Roman"/>
              <a:sym typeface="Times New Roman"/>
            </a:endParaRPr>
          </a:p>
        </p:txBody>
      </p:sp>
      <p:pic>
        <p:nvPicPr>
          <p:cNvPr descr="https://media.geeksforgeeks.org/wp-content/uploads/FileOrganization22.png" id="97" name="Google Shape;97;p2"/>
          <p:cNvPicPr preferRelativeResize="0"/>
          <p:nvPr/>
        </p:nvPicPr>
        <p:blipFill rotWithShape="1">
          <a:blip r:embed="rId3">
            <a:alphaModFix/>
          </a:blip>
          <a:srcRect b="0" l="0" r="0" t="0"/>
          <a:stretch/>
        </p:blipFill>
        <p:spPr>
          <a:xfrm>
            <a:off x="3395800" y="4092437"/>
            <a:ext cx="4902200" cy="1971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nvSpPr>
        <p:spPr>
          <a:xfrm>
            <a:off x="638175" y="812800"/>
            <a:ext cx="10182225" cy="470852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chemeClr val="dk1"/>
              </a:buClr>
              <a:buSzPts val="2800"/>
              <a:buFont typeface="Calibri"/>
              <a:buNone/>
            </a:pPr>
            <a:r>
              <a:rPr b="1" i="0" lang="en-US" sz="3200" u="none" cap="none" strike="noStrike">
                <a:solidFill>
                  <a:srgbClr val="FF0054"/>
                </a:solidFill>
                <a:latin typeface="Times New Roman"/>
                <a:ea typeface="Times New Roman"/>
                <a:cs typeface="Times New Roman"/>
                <a:sym typeface="Times New Roman"/>
              </a:rPr>
              <a:t>Pros and Cons of Sequential File Organization </a:t>
            </a:r>
            <a:endParaRPr sz="32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2800"/>
              <a:buFont typeface="Calibri"/>
              <a:buNone/>
            </a:pPr>
            <a:r>
              <a:rPr b="1" i="0" lang="en-US" sz="2200" u="none" cap="none" strike="noStrike">
                <a:solidFill>
                  <a:schemeClr val="dk1"/>
                </a:solidFill>
                <a:latin typeface="Times New Roman"/>
                <a:ea typeface="Times New Roman"/>
                <a:cs typeface="Times New Roman"/>
                <a:sym typeface="Times New Roman"/>
              </a:rPr>
              <a:t>Pros –</a:t>
            </a:r>
            <a:endParaRPr i="0" sz="2200" u="none" cap="none" strike="noStrike">
              <a:solidFill>
                <a:schemeClr val="dk1"/>
              </a:solidFill>
              <a:latin typeface="Times New Roman"/>
              <a:ea typeface="Times New Roman"/>
              <a:cs typeface="Times New Roman"/>
              <a:sym typeface="Times New Roman"/>
            </a:endParaRPr>
          </a:p>
          <a:p>
            <a:pPr indent="-139700" lvl="0" marL="342900" marR="0" rtl="0" algn="just">
              <a:lnSpc>
                <a:spcPct val="150000"/>
              </a:lnSpc>
              <a:spcBef>
                <a:spcPts val="0"/>
              </a:spcBef>
              <a:spcAft>
                <a:spcPts val="0"/>
              </a:spcAft>
              <a:buClr>
                <a:schemeClr val="dk1"/>
              </a:buClr>
              <a:buSzPts val="2200"/>
              <a:buFont typeface="Times New Roman"/>
              <a:buChar char="•"/>
            </a:pPr>
            <a:r>
              <a:rPr i="0" lang="en-US" sz="2200" u="none" cap="none" strike="noStrike">
                <a:solidFill>
                  <a:schemeClr val="dk1"/>
                </a:solidFill>
                <a:latin typeface="Times New Roman"/>
                <a:ea typeface="Times New Roman"/>
                <a:cs typeface="Times New Roman"/>
                <a:sym typeface="Times New Roman"/>
              </a:rPr>
              <a:t>Fast and efficient method for huge amount of data.</a:t>
            </a:r>
            <a:endParaRPr sz="1800">
              <a:latin typeface="Times New Roman"/>
              <a:ea typeface="Times New Roman"/>
              <a:cs typeface="Times New Roman"/>
              <a:sym typeface="Times New Roman"/>
            </a:endParaRPr>
          </a:p>
          <a:p>
            <a:pPr indent="-139700" lvl="0" marL="342900" marR="0" rtl="0" algn="just">
              <a:lnSpc>
                <a:spcPct val="150000"/>
              </a:lnSpc>
              <a:spcBef>
                <a:spcPts val="0"/>
              </a:spcBef>
              <a:spcAft>
                <a:spcPts val="0"/>
              </a:spcAft>
              <a:buClr>
                <a:schemeClr val="dk1"/>
              </a:buClr>
              <a:buSzPts val="2200"/>
              <a:buFont typeface="Times New Roman"/>
              <a:buChar char="•"/>
            </a:pPr>
            <a:r>
              <a:rPr i="0" lang="en-US" sz="2200" u="none" cap="none" strike="noStrike">
                <a:solidFill>
                  <a:schemeClr val="dk1"/>
                </a:solidFill>
                <a:latin typeface="Times New Roman"/>
                <a:ea typeface="Times New Roman"/>
                <a:cs typeface="Times New Roman"/>
                <a:sym typeface="Times New Roman"/>
              </a:rPr>
              <a:t>Simple design.</a:t>
            </a:r>
            <a:endParaRPr sz="1800">
              <a:latin typeface="Times New Roman"/>
              <a:ea typeface="Times New Roman"/>
              <a:cs typeface="Times New Roman"/>
              <a:sym typeface="Times New Roman"/>
            </a:endParaRPr>
          </a:p>
          <a:p>
            <a:pPr indent="-139700" lvl="0" marL="342900" marR="0" rtl="0" algn="just">
              <a:lnSpc>
                <a:spcPct val="150000"/>
              </a:lnSpc>
              <a:spcBef>
                <a:spcPts val="0"/>
              </a:spcBef>
              <a:spcAft>
                <a:spcPts val="0"/>
              </a:spcAft>
              <a:buClr>
                <a:schemeClr val="dk1"/>
              </a:buClr>
              <a:buSzPts val="2200"/>
              <a:buFont typeface="Times New Roman"/>
              <a:buChar char="•"/>
            </a:pPr>
            <a:r>
              <a:rPr i="0" lang="en-US" sz="2200" u="none" cap="none" strike="noStrike">
                <a:solidFill>
                  <a:schemeClr val="dk1"/>
                </a:solidFill>
                <a:latin typeface="Times New Roman"/>
                <a:ea typeface="Times New Roman"/>
                <a:cs typeface="Times New Roman"/>
                <a:sym typeface="Times New Roman"/>
              </a:rPr>
              <a:t>Files can be easily stored in magnetic tapes i.e cheaper storage mechanism.</a:t>
            </a:r>
            <a:endParaRPr sz="1800">
              <a:latin typeface="Times New Roman"/>
              <a:ea typeface="Times New Roman"/>
              <a:cs typeface="Times New Roman"/>
              <a:sym typeface="Times New Roman"/>
            </a:endParaRPr>
          </a:p>
          <a:p>
            <a:pPr indent="0" lvl="0" marL="0" marR="0" rtl="0" algn="just">
              <a:lnSpc>
                <a:spcPct val="150000"/>
              </a:lnSpc>
              <a:spcBef>
                <a:spcPts val="0"/>
              </a:spcBef>
              <a:spcAft>
                <a:spcPts val="0"/>
              </a:spcAft>
              <a:buClr>
                <a:schemeClr val="dk1"/>
              </a:buClr>
              <a:buSzPts val="1800"/>
              <a:buFont typeface="Calibri"/>
              <a:buNone/>
            </a:pPr>
            <a:r>
              <a:rPr b="1" i="0" lang="en-US" sz="2200" u="none" cap="none" strike="noStrike">
                <a:solidFill>
                  <a:schemeClr val="dk1"/>
                </a:solidFill>
                <a:latin typeface="Times New Roman"/>
                <a:ea typeface="Times New Roman"/>
                <a:cs typeface="Times New Roman"/>
                <a:sym typeface="Times New Roman"/>
              </a:rPr>
              <a:t>Cons –</a:t>
            </a:r>
            <a:endParaRPr i="0" sz="2200" u="none" cap="none" strike="noStrike">
              <a:solidFill>
                <a:schemeClr val="dk1"/>
              </a:solidFill>
              <a:latin typeface="Times New Roman"/>
              <a:ea typeface="Times New Roman"/>
              <a:cs typeface="Times New Roman"/>
              <a:sym typeface="Times New Roman"/>
            </a:endParaRPr>
          </a:p>
          <a:p>
            <a:pPr indent="-139700" lvl="0" marL="342900" marR="0" rtl="0" algn="just">
              <a:lnSpc>
                <a:spcPct val="150000"/>
              </a:lnSpc>
              <a:spcBef>
                <a:spcPts val="0"/>
              </a:spcBef>
              <a:spcAft>
                <a:spcPts val="0"/>
              </a:spcAft>
              <a:buClr>
                <a:schemeClr val="dk1"/>
              </a:buClr>
              <a:buSzPts val="2200"/>
              <a:buFont typeface="Times New Roman"/>
              <a:buChar char="•"/>
            </a:pPr>
            <a:r>
              <a:rPr i="0" lang="en-US" sz="2200" u="none" cap="none" strike="noStrike">
                <a:solidFill>
                  <a:schemeClr val="dk1"/>
                </a:solidFill>
                <a:latin typeface="Times New Roman"/>
                <a:ea typeface="Times New Roman"/>
                <a:cs typeface="Times New Roman"/>
                <a:sym typeface="Times New Roman"/>
              </a:rPr>
              <a:t>Time wastage as we cannot jump on a particular record that is required, but we have to move in a sequential manner which takes our time.</a:t>
            </a:r>
            <a:endParaRPr sz="1800">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nvSpPr>
        <p:spPr>
          <a:xfrm>
            <a:off x="690550" y="0"/>
            <a:ext cx="9885300" cy="43527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3200"/>
              <a:buFont typeface="Calibri"/>
              <a:buNone/>
            </a:pPr>
            <a:r>
              <a:rPr b="1" i="0" lang="en-US" sz="4000" u="none" cap="none" strike="noStrike">
                <a:solidFill>
                  <a:srgbClr val="FF0054"/>
                </a:solidFill>
                <a:latin typeface="Times New Roman"/>
                <a:ea typeface="Times New Roman"/>
                <a:cs typeface="Times New Roman"/>
                <a:sym typeface="Times New Roman"/>
              </a:rPr>
              <a:t>Random Organization</a:t>
            </a:r>
            <a:endParaRPr b="1" i="0" sz="4000" u="none" cap="none" strike="noStrike">
              <a:solidFill>
                <a:srgbClr val="FF0054"/>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3200"/>
              <a:buFont typeface="Calibri"/>
              <a:buNone/>
            </a:pPr>
            <a:r>
              <a:t/>
            </a:r>
            <a:endParaRPr b="1" sz="4000">
              <a:solidFill>
                <a:srgbClr val="FF0054"/>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1800"/>
              <a:buFont typeface="Calibri"/>
              <a:buNone/>
            </a:pPr>
            <a:r>
              <a:rPr i="0" lang="en-US" sz="2600" u="none" cap="none" strike="noStrike">
                <a:solidFill>
                  <a:srgbClr val="000000"/>
                </a:solidFill>
                <a:latin typeface="Times New Roman"/>
                <a:ea typeface="Times New Roman"/>
                <a:cs typeface="Times New Roman"/>
                <a:sym typeface="Times New Roman"/>
              </a:rPr>
              <a:t>In this organization, records are stored at random locations on disk. This randomization could be achieved by any one of several techniques. Some of these techniques are </a:t>
            </a:r>
            <a:endParaRPr i="0" sz="2400" u="none" cap="none" strike="noStrike">
              <a:solidFill>
                <a:schemeClr val="dk1"/>
              </a:solidFill>
              <a:latin typeface="Times New Roman"/>
              <a:ea typeface="Times New Roman"/>
              <a:cs typeface="Times New Roman"/>
              <a:sym typeface="Times New Roman"/>
            </a:endParaRPr>
          </a:p>
          <a:p>
            <a:pPr indent="-107950" lvl="0" marL="400050" marR="0" rtl="0" algn="just">
              <a:lnSpc>
                <a:spcPct val="150000"/>
              </a:lnSpc>
              <a:spcBef>
                <a:spcPts val="0"/>
              </a:spcBef>
              <a:spcAft>
                <a:spcPts val="0"/>
              </a:spcAft>
              <a:buClr>
                <a:srgbClr val="000000"/>
              </a:buClr>
              <a:buSzPts val="2600"/>
              <a:buFont typeface="Times New Roman"/>
              <a:buAutoNum type="romanLcParenBoth"/>
            </a:pPr>
            <a:r>
              <a:rPr lang="en-US" sz="2600">
                <a:latin typeface="Times New Roman"/>
                <a:ea typeface="Times New Roman"/>
                <a:cs typeface="Times New Roman"/>
                <a:sym typeface="Times New Roman"/>
              </a:rPr>
              <a:t>   </a:t>
            </a:r>
            <a:r>
              <a:rPr i="0" lang="en-US" sz="2600" u="none" cap="none" strike="noStrike">
                <a:solidFill>
                  <a:srgbClr val="000000"/>
                </a:solidFill>
                <a:latin typeface="Times New Roman"/>
                <a:ea typeface="Times New Roman"/>
                <a:cs typeface="Times New Roman"/>
                <a:sym typeface="Times New Roman"/>
              </a:rPr>
              <a:t>Direct addressing</a:t>
            </a:r>
            <a:endParaRPr i="0" sz="2400" u="none" cap="none" strike="noStrike">
              <a:solidFill>
                <a:schemeClr val="dk1"/>
              </a:solidFill>
              <a:latin typeface="Times New Roman"/>
              <a:ea typeface="Times New Roman"/>
              <a:cs typeface="Times New Roman"/>
              <a:sym typeface="Times New Roman"/>
            </a:endParaRPr>
          </a:p>
          <a:p>
            <a:pPr indent="-107950" lvl="0" marL="400050" marR="0" rtl="0" algn="just">
              <a:lnSpc>
                <a:spcPct val="150000"/>
              </a:lnSpc>
              <a:spcBef>
                <a:spcPts val="0"/>
              </a:spcBef>
              <a:spcAft>
                <a:spcPts val="0"/>
              </a:spcAft>
              <a:buClr>
                <a:srgbClr val="000000"/>
              </a:buClr>
              <a:buSzPts val="2600"/>
              <a:buFont typeface="Times New Roman"/>
              <a:buAutoNum type="romanLcParenBoth"/>
            </a:pPr>
            <a:r>
              <a:rPr lang="en-US" sz="2600">
                <a:latin typeface="Times New Roman"/>
                <a:ea typeface="Times New Roman"/>
                <a:cs typeface="Times New Roman"/>
                <a:sym typeface="Times New Roman"/>
              </a:rPr>
              <a:t>   </a:t>
            </a:r>
            <a:r>
              <a:rPr i="0" lang="en-US" sz="2600" u="none" cap="none" strike="noStrike">
                <a:solidFill>
                  <a:srgbClr val="000000"/>
                </a:solidFill>
                <a:latin typeface="Times New Roman"/>
                <a:ea typeface="Times New Roman"/>
                <a:cs typeface="Times New Roman"/>
                <a:sym typeface="Times New Roman"/>
              </a:rPr>
              <a:t>Directory lookup and </a:t>
            </a:r>
            <a:endParaRPr i="0" sz="2400" u="none" cap="none" strike="noStrike">
              <a:solidFill>
                <a:schemeClr val="dk1"/>
              </a:solidFill>
              <a:latin typeface="Times New Roman"/>
              <a:ea typeface="Times New Roman"/>
              <a:cs typeface="Times New Roman"/>
              <a:sym typeface="Times New Roman"/>
            </a:endParaRPr>
          </a:p>
          <a:p>
            <a:pPr indent="-107950" lvl="0" marL="400050" marR="0" rtl="0" algn="just">
              <a:lnSpc>
                <a:spcPct val="150000"/>
              </a:lnSpc>
              <a:spcBef>
                <a:spcPts val="0"/>
              </a:spcBef>
              <a:spcAft>
                <a:spcPts val="0"/>
              </a:spcAft>
              <a:buClr>
                <a:srgbClr val="000000"/>
              </a:buClr>
              <a:buSzPts val="2600"/>
              <a:buFont typeface="Times New Roman"/>
              <a:buAutoNum type="romanLcParenBoth"/>
            </a:pPr>
            <a:r>
              <a:rPr lang="en-US" sz="2600">
                <a:latin typeface="Times New Roman"/>
                <a:ea typeface="Times New Roman"/>
                <a:cs typeface="Times New Roman"/>
                <a:sym typeface="Times New Roman"/>
              </a:rPr>
              <a:t>   </a:t>
            </a:r>
            <a:r>
              <a:rPr i="0" lang="en-US" sz="2600" u="none" cap="none" strike="noStrike">
                <a:solidFill>
                  <a:srgbClr val="000000"/>
                </a:solidFill>
                <a:latin typeface="Times New Roman"/>
                <a:ea typeface="Times New Roman"/>
                <a:cs typeface="Times New Roman"/>
                <a:sym typeface="Times New Roman"/>
              </a:rPr>
              <a:t>Hashing.</a:t>
            </a:r>
            <a:endParaRPr sz="2200">
              <a:latin typeface="Times New Roman"/>
              <a:ea typeface="Times New Roman"/>
              <a:cs typeface="Times New Roman"/>
              <a:sym typeface="Times New Roman"/>
            </a:endParaRPr>
          </a:p>
        </p:txBody>
      </p:sp>
      <p:pic>
        <p:nvPicPr>
          <p:cNvPr descr="Direct / random access &#10; Random access file organization provides, accessing the records &#10;directly. &#10; Each record has it..." id="108" name="Google Shape;108;p4"/>
          <p:cNvPicPr preferRelativeResize="0"/>
          <p:nvPr/>
        </p:nvPicPr>
        <p:blipFill rotWithShape="1">
          <a:blip r:embed="rId3">
            <a:alphaModFix/>
          </a:blip>
          <a:srcRect b="34218" l="5235" r="10643" t="27868"/>
          <a:stretch/>
        </p:blipFill>
        <p:spPr>
          <a:xfrm>
            <a:off x="6125562" y="3186287"/>
            <a:ext cx="5111750" cy="17303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nvSpPr>
        <p:spPr>
          <a:xfrm>
            <a:off x="360362" y="331787"/>
            <a:ext cx="11118850" cy="2678112"/>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3200"/>
              <a:buFont typeface="Times New Roman"/>
              <a:buNone/>
            </a:pPr>
            <a:r>
              <a:rPr b="1" i="0" lang="en-US" sz="3200" u="none" cap="none" strike="noStrike">
                <a:solidFill>
                  <a:srgbClr val="FF0054"/>
                </a:solidFill>
                <a:latin typeface="Times New Roman"/>
                <a:ea typeface="Times New Roman"/>
                <a:cs typeface="Times New Roman"/>
                <a:sym typeface="Times New Roman"/>
              </a:rPr>
              <a:t>Direct Addressing</a:t>
            </a:r>
            <a:endParaRPr i="0" sz="2800" u="none" cap="none" strike="noStrike">
              <a:solidFill>
                <a:srgbClr val="FF0054"/>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000"/>
              <a:buFont typeface="Calibri"/>
              <a:buNone/>
            </a:pPr>
            <a:r>
              <a:rPr i="0" lang="en-US" sz="2000" u="none" cap="none" strike="noStrike">
                <a:solidFill>
                  <a:srgbClr val="000000"/>
                </a:solidFill>
                <a:latin typeface="Times New Roman"/>
                <a:ea typeface="Times New Roman"/>
                <a:cs typeface="Times New Roman"/>
                <a:sym typeface="Times New Roman"/>
              </a:rPr>
              <a:t>In direct addressing with equal size records, the available disk space is divided out into </a:t>
            </a:r>
            <a:r>
              <a:rPr b="1" i="0" lang="en-US" sz="2000" u="none" cap="none" strike="noStrike">
                <a:solidFill>
                  <a:srgbClr val="0000FF"/>
                </a:solidFill>
                <a:latin typeface="Times New Roman"/>
                <a:ea typeface="Times New Roman"/>
                <a:cs typeface="Times New Roman"/>
                <a:sym typeface="Times New Roman"/>
              </a:rPr>
              <a:t>nodes</a:t>
            </a:r>
            <a:r>
              <a:rPr i="0" lang="en-US" sz="2000" u="none" cap="none" strike="noStrike">
                <a:solidFill>
                  <a:srgbClr val="000000"/>
                </a:solidFill>
                <a:latin typeface="Times New Roman"/>
                <a:ea typeface="Times New Roman"/>
                <a:cs typeface="Times New Roman"/>
                <a:sym typeface="Times New Roman"/>
              </a:rPr>
              <a:t> large enough to hold a record. The </a:t>
            </a:r>
            <a:r>
              <a:rPr b="1" i="0" lang="en-US" sz="2000" u="none" cap="none" strike="noStrike">
                <a:solidFill>
                  <a:srgbClr val="0000FF"/>
                </a:solidFill>
                <a:latin typeface="Times New Roman"/>
                <a:ea typeface="Times New Roman"/>
                <a:cs typeface="Times New Roman"/>
                <a:sym typeface="Times New Roman"/>
              </a:rPr>
              <a:t>numeric value of the primary key is used to determine the node</a:t>
            </a:r>
            <a:r>
              <a:rPr i="0" lang="en-US" sz="2000" u="none" cap="none" strike="noStrike">
                <a:solidFill>
                  <a:srgbClr val="000000"/>
                </a:solidFill>
                <a:latin typeface="Times New Roman"/>
                <a:ea typeface="Times New Roman"/>
                <a:cs typeface="Times New Roman"/>
                <a:sym typeface="Times New Roman"/>
              </a:rPr>
              <a:t> into which a particular record is to be stored. No index on this key is needed. With primary key = Employee #, the record for Employee # = 259 will be stored in node 259.</a:t>
            </a:r>
            <a:endParaRPr>
              <a:latin typeface="Times New Roman"/>
              <a:ea typeface="Times New Roman"/>
              <a:cs typeface="Times New Roman"/>
              <a:sym typeface="Times New Roman"/>
            </a:endParaRPr>
          </a:p>
        </p:txBody>
      </p:sp>
      <p:pic>
        <p:nvPicPr>
          <p:cNvPr descr="C:\Documents and Settings\saranyacs\Desktop\526_a.gif" id="114" name="Google Shape;114;p5"/>
          <p:cNvPicPr preferRelativeResize="0"/>
          <p:nvPr/>
        </p:nvPicPr>
        <p:blipFill rotWithShape="1">
          <a:blip r:embed="rId3">
            <a:alphaModFix/>
          </a:blip>
          <a:srcRect b="0" l="0" r="0" t="0"/>
          <a:stretch/>
        </p:blipFill>
        <p:spPr>
          <a:xfrm>
            <a:off x="360362" y="3098800"/>
            <a:ext cx="2835275" cy="3511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nvSpPr>
        <p:spPr>
          <a:xfrm>
            <a:off x="646587" y="284362"/>
            <a:ext cx="11017200" cy="1323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Calibri"/>
              <a:buNone/>
            </a:pPr>
            <a:r>
              <a:rPr b="1" i="0" lang="en-US" sz="2800" u="none" cap="none" strike="noStrike">
                <a:solidFill>
                  <a:srgbClr val="FF0054"/>
                </a:solidFill>
                <a:latin typeface="Times New Roman"/>
                <a:ea typeface="Times New Roman"/>
                <a:cs typeface="Times New Roman"/>
                <a:sym typeface="Times New Roman"/>
              </a:rPr>
              <a:t>Directory LookUp</a:t>
            </a:r>
            <a:endParaRPr i="0" sz="2800" u="none" cap="none" strike="noStrike">
              <a:solidFill>
                <a:srgbClr val="FF0054"/>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Calibri"/>
              <a:buNone/>
            </a:pPr>
            <a:r>
              <a:t/>
            </a:r>
            <a:endParaRPr sz="28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Calibri"/>
              <a:buNone/>
            </a:pPr>
            <a:r>
              <a:rPr i="0" lang="en-US" sz="2800" u="none" cap="none" strike="noStrike">
                <a:solidFill>
                  <a:srgbClr val="000000"/>
                </a:solidFill>
                <a:latin typeface="Times New Roman"/>
                <a:ea typeface="Times New Roman"/>
                <a:cs typeface="Times New Roman"/>
                <a:sym typeface="Times New Roman"/>
              </a:rPr>
              <a:t>Retrieving a record involves searching the index for the record address and then accessing the record itself. </a:t>
            </a:r>
            <a:endParaRPr>
              <a:latin typeface="Times New Roman"/>
              <a:ea typeface="Times New Roman"/>
              <a:cs typeface="Times New Roman"/>
              <a:sym typeface="Times New Roman"/>
            </a:endParaRPr>
          </a:p>
        </p:txBody>
      </p:sp>
      <p:pic>
        <p:nvPicPr>
          <p:cNvPr descr="Image result for file organisation  random access using index" id="120" name="Google Shape;120;p6"/>
          <p:cNvPicPr preferRelativeResize="0"/>
          <p:nvPr/>
        </p:nvPicPr>
        <p:blipFill rotWithShape="1">
          <a:blip r:embed="rId3">
            <a:alphaModFix/>
          </a:blip>
          <a:srcRect b="0" l="0" r="0" t="0"/>
          <a:stretch/>
        </p:blipFill>
        <p:spPr>
          <a:xfrm>
            <a:off x="1932212" y="2567612"/>
            <a:ext cx="7556500" cy="3962400"/>
          </a:xfrm>
          <a:prstGeom prst="rect">
            <a:avLst/>
          </a:prstGeom>
          <a:noFill/>
          <a:ln cap="flat" cmpd="sng" w="9525">
            <a:solidFill>
              <a:schemeClr val="dk1"/>
            </a:solidFill>
            <a:prstDash val="solid"/>
            <a:miter lim="800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nvSpPr>
        <p:spPr>
          <a:xfrm>
            <a:off x="285750" y="98425"/>
            <a:ext cx="11615400" cy="22152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2400"/>
              <a:buFont typeface="Times New Roman"/>
              <a:buNone/>
            </a:pPr>
            <a:r>
              <a:rPr b="1" i="0" lang="en-US" sz="2800" u="none" cap="none" strike="noStrike">
                <a:solidFill>
                  <a:srgbClr val="FF0054"/>
                </a:solidFill>
                <a:latin typeface="Times New Roman"/>
                <a:ea typeface="Times New Roman"/>
                <a:cs typeface="Times New Roman"/>
                <a:sym typeface="Times New Roman"/>
              </a:rPr>
              <a:t>Hashing</a:t>
            </a:r>
            <a:endParaRPr i="0" sz="2400" u="none" cap="none" strike="noStrike">
              <a:solidFill>
                <a:srgbClr val="FF0054"/>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ts val="2400"/>
              <a:buFont typeface="Calibri"/>
              <a:buNone/>
            </a:pPr>
            <a:r>
              <a:t/>
            </a:r>
            <a:endParaRPr sz="24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ts val="2400"/>
              <a:buFont typeface="Calibri"/>
              <a:buNone/>
            </a:pPr>
            <a:r>
              <a:rPr lang="en-US" sz="2400">
                <a:solidFill>
                  <a:schemeClr val="dk1"/>
                </a:solidFill>
                <a:latin typeface="Times New Roman"/>
                <a:ea typeface="Times New Roman"/>
                <a:cs typeface="Times New Roman"/>
                <a:sym typeface="Times New Roman"/>
              </a:rPr>
              <a:t>Hashing is a technique or process of mapping keys, values into the hash table by using a hash function. </a:t>
            </a:r>
            <a:r>
              <a:rPr i="0" lang="en-US" sz="2400" u="none" cap="none" strike="noStrike">
                <a:solidFill>
                  <a:schemeClr val="dk1"/>
                </a:solidFill>
                <a:latin typeface="Times New Roman"/>
                <a:ea typeface="Times New Roman"/>
                <a:cs typeface="Times New Roman"/>
                <a:sym typeface="Times New Roman"/>
              </a:rPr>
              <a:t>The hash function can be any simple or complex mathematical function. The hash function is applied on some columns/attributes – either key or non-key columns to get the bucket address.</a:t>
            </a:r>
            <a:endParaRPr>
              <a:latin typeface="Times New Roman"/>
              <a:ea typeface="Times New Roman"/>
              <a:cs typeface="Times New Roman"/>
              <a:sym typeface="Times New Roman"/>
            </a:endParaRPr>
          </a:p>
        </p:txBody>
      </p:sp>
      <p:pic>
        <p:nvPicPr>
          <p:cNvPr descr="Image result for file organisation  random access using hashing" id="126" name="Google Shape;126;p7"/>
          <p:cNvPicPr preferRelativeResize="0"/>
          <p:nvPr/>
        </p:nvPicPr>
        <p:blipFill rotWithShape="1">
          <a:blip r:embed="rId3">
            <a:alphaModFix/>
          </a:blip>
          <a:srcRect b="0" l="0" r="0" t="0"/>
          <a:stretch/>
        </p:blipFill>
        <p:spPr>
          <a:xfrm>
            <a:off x="2305475" y="2845976"/>
            <a:ext cx="6587475" cy="3790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nvSpPr>
        <p:spPr>
          <a:xfrm>
            <a:off x="1194350" y="387350"/>
            <a:ext cx="10403400" cy="3869100"/>
          </a:xfrm>
          <a:prstGeom prst="rect">
            <a:avLst/>
          </a:prstGeom>
          <a:noFill/>
          <a:ln>
            <a:noFill/>
          </a:ln>
        </p:spPr>
        <p:txBody>
          <a:bodyPr anchorCtr="0" anchor="t" bIns="45700" lIns="91425" spcFirstLastPara="1" rIns="91425" wrap="square" tIns="45700">
            <a:spAutoFit/>
          </a:bodyPr>
          <a:lstStyle/>
          <a:p>
            <a:pPr indent="0" lvl="0" marL="292100" marR="0" rtl="0" algn="ctr">
              <a:lnSpc>
                <a:spcPct val="100000"/>
              </a:lnSpc>
              <a:spcBef>
                <a:spcPts val="0"/>
              </a:spcBef>
              <a:spcAft>
                <a:spcPts val="0"/>
              </a:spcAft>
              <a:buClr>
                <a:srgbClr val="333333"/>
              </a:buClr>
              <a:buSzPts val="1800"/>
              <a:buFont typeface="Calibri"/>
              <a:buNone/>
            </a:pPr>
            <a:r>
              <a:rPr b="1" i="0" lang="en-US" sz="2700" u="none" cap="none" strike="noStrike">
                <a:solidFill>
                  <a:srgbClr val="FF0054"/>
                </a:solidFill>
                <a:latin typeface="Times New Roman"/>
                <a:ea typeface="Times New Roman"/>
                <a:cs typeface="Times New Roman"/>
                <a:sym typeface="Times New Roman"/>
              </a:rPr>
              <a:t>Linked organization</a:t>
            </a:r>
            <a:endParaRPr i="0" sz="2700" u="none" cap="none" strike="noStrike">
              <a:solidFill>
                <a:srgbClr val="FF0054"/>
              </a:solidFill>
              <a:latin typeface="Times New Roman"/>
              <a:ea typeface="Times New Roman"/>
              <a:cs typeface="Times New Roman"/>
              <a:sym typeface="Times New Roman"/>
            </a:endParaRPr>
          </a:p>
          <a:p>
            <a:pPr indent="0" lvl="0" marL="292100" marR="0" rtl="0" algn="just">
              <a:lnSpc>
                <a:spcPct val="100000"/>
              </a:lnSpc>
              <a:spcBef>
                <a:spcPts val="0"/>
              </a:spcBef>
              <a:spcAft>
                <a:spcPts val="0"/>
              </a:spcAft>
              <a:buClr>
                <a:schemeClr val="dk1"/>
              </a:buClr>
              <a:buSzPts val="1800"/>
              <a:buFont typeface="Calibri"/>
              <a:buNone/>
            </a:pPr>
            <a:r>
              <a:rPr b="1" i="0" lang="en-US" sz="2700" u="none" cap="none" strike="noStrike">
                <a:solidFill>
                  <a:srgbClr val="FF0054"/>
                </a:solidFill>
                <a:latin typeface="Times New Roman"/>
                <a:ea typeface="Times New Roman"/>
                <a:cs typeface="Times New Roman"/>
                <a:sym typeface="Times New Roman"/>
              </a:rPr>
              <a:t> </a:t>
            </a:r>
            <a:endParaRPr i="0" sz="2700" u="none" cap="none" strike="noStrike">
              <a:solidFill>
                <a:srgbClr val="FF0054"/>
              </a:solidFill>
              <a:latin typeface="Times New Roman"/>
              <a:ea typeface="Times New Roman"/>
              <a:cs typeface="Times New Roman"/>
              <a:sym typeface="Times New Roman"/>
            </a:endParaRPr>
          </a:p>
          <a:p>
            <a:pPr indent="-381000" lvl="1" marL="539750" marR="0" rtl="0" algn="just">
              <a:lnSpc>
                <a:spcPct val="100000"/>
              </a:lnSpc>
              <a:spcBef>
                <a:spcPts val="0"/>
              </a:spcBef>
              <a:spcAft>
                <a:spcPts val="0"/>
              </a:spcAft>
              <a:buClr>
                <a:srgbClr val="333333"/>
              </a:buClr>
              <a:buSzPts val="2400"/>
              <a:buFont typeface="Times New Roman"/>
              <a:buChar char="•"/>
            </a:pPr>
            <a:r>
              <a:rPr i="0" lang="en-US" sz="2400" u="none" cap="none" strike="noStrike">
                <a:solidFill>
                  <a:srgbClr val="333333"/>
                </a:solidFill>
                <a:latin typeface="Times New Roman"/>
                <a:ea typeface="Times New Roman"/>
                <a:cs typeface="Times New Roman"/>
                <a:sym typeface="Times New Roman"/>
              </a:rPr>
              <a:t>Insertions and deletions can be done easily without requiring any movement .</a:t>
            </a:r>
            <a:endParaRPr i="0" sz="2400" u="none" cap="none" strike="noStrike">
              <a:solidFill>
                <a:schemeClr val="dk1"/>
              </a:solidFill>
              <a:latin typeface="Times New Roman"/>
              <a:ea typeface="Times New Roman"/>
              <a:cs typeface="Times New Roman"/>
              <a:sym typeface="Times New Roman"/>
            </a:endParaRPr>
          </a:p>
          <a:p>
            <a:pPr indent="-381000" lvl="1" marL="539750" marR="0" rtl="0" algn="just">
              <a:lnSpc>
                <a:spcPct val="100000"/>
              </a:lnSpc>
              <a:spcBef>
                <a:spcPts val="600"/>
              </a:spcBef>
              <a:spcAft>
                <a:spcPts val="0"/>
              </a:spcAft>
              <a:buClr>
                <a:srgbClr val="333333"/>
              </a:buClr>
              <a:buSzPts val="2400"/>
              <a:buFont typeface="Times New Roman"/>
              <a:buChar char="•"/>
            </a:pPr>
            <a:r>
              <a:rPr i="0" lang="en-US" sz="2400" u="none" cap="none" strike="noStrike">
                <a:solidFill>
                  <a:srgbClr val="333333"/>
                </a:solidFill>
                <a:latin typeface="Times New Roman"/>
                <a:ea typeface="Times New Roman"/>
                <a:cs typeface="Times New Roman"/>
                <a:sym typeface="Times New Roman"/>
              </a:rPr>
              <a:t>More space is required for the pointers which are also stored along with information.</a:t>
            </a:r>
            <a:endParaRPr i="0" sz="2400" u="none" cap="none" strike="noStrike">
              <a:solidFill>
                <a:schemeClr val="dk1"/>
              </a:solidFill>
              <a:latin typeface="Times New Roman"/>
              <a:ea typeface="Times New Roman"/>
              <a:cs typeface="Times New Roman"/>
              <a:sym typeface="Times New Roman"/>
            </a:endParaRPr>
          </a:p>
          <a:p>
            <a:pPr indent="-381000" lvl="1" marL="539750" marR="0" rtl="0" algn="just">
              <a:lnSpc>
                <a:spcPct val="100000"/>
              </a:lnSpc>
              <a:spcBef>
                <a:spcPts val="600"/>
              </a:spcBef>
              <a:spcAft>
                <a:spcPts val="0"/>
              </a:spcAft>
              <a:buClr>
                <a:srgbClr val="333333"/>
              </a:buClr>
              <a:buSzPts val="2400"/>
              <a:buFont typeface="Times New Roman"/>
              <a:buChar char="•"/>
            </a:pPr>
            <a:r>
              <a:rPr i="0" lang="en-US" sz="2400" u="none" cap="none" strike="noStrike">
                <a:solidFill>
                  <a:srgbClr val="333333"/>
                </a:solidFill>
                <a:latin typeface="Times New Roman"/>
                <a:ea typeface="Times New Roman"/>
                <a:cs typeface="Times New Roman"/>
                <a:sym typeface="Times New Roman"/>
              </a:rPr>
              <a:t>Size is not fixed.</a:t>
            </a:r>
            <a:endParaRPr i="0" sz="2400" u="none" cap="none" strike="noStrike">
              <a:solidFill>
                <a:schemeClr val="dk1"/>
              </a:solidFill>
              <a:latin typeface="Times New Roman"/>
              <a:ea typeface="Times New Roman"/>
              <a:cs typeface="Times New Roman"/>
              <a:sym typeface="Times New Roman"/>
            </a:endParaRPr>
          </a:p>
          <a:p>
            <a:pPr indent="-381000" lvl="1" marL="539750" marR="0" rtl="0" algn="just">
              <a:lnSpc>
                <a:spcPct val="100000"/>
              </a:lnSpc>
              <a:spcBef>
                <a:spcPts val="600"/>
              </a:spcBef>
              <a:spcAft>
                <a:spcPts val="0"/>
              </a:spcAft>
              <a:buClr>
                <a:srgbClr val="333333"/>
              </a:buClr>
              <a:buSzPts val="2400"/>
              <a:buFont typeface="Times New Roman"/>
              <a:buChar char="•"/>
            </a:pPr>
            <a:r>
              <a:rPr i="0" lang="en-US" sz="2400" u="none" cap="none" strike="noStrike">
                <a:solidFill>
                  <a:srgbClr val="333333"/>
                </a:solidFill>
                <a:latin typeface="Times New Roman"/>
                <a:ea typeface="Times New Roman"/>
                <a:cs typeface="Times New Roman"/>
                <a:sym typeface="Times New Roman"/>
              </a:rPr>
              <a:t>It can be extended or reduced according to requirements.</a:t>
            </a:r>
            <a:endParaRPr i="0" sz="2400" u="none" cap="none" strike="noStrike">
              <a:solidFill>
                <a:schemeClr val="dk1"/>
              </a:solidFill>
              <a:latin typeface="Times New Roman"/>
              <a:ea typeface="Times New Roman"/>
              <a:cs typeface="Times New Roman"/>
              <a:sym typeface="Times New Roman"/>
            </a:endParaRPr>
          </a:p>
          <a:p>
            <a:pPr indent="-381000" lvl="1" marL="539750" marR="0" rtl="0" algn="just">
              <a:lnSpc>
                <a:spcPct val="100000"/>
              </a:lnSpc>
              <a:spcBef>
                <a:spcPts val="600"/>
              </a:spcBef>
              <a:spcAft>
                <a:spcPts val="0"/>
              </a:spcAft>
              <a:buClr>
                <a:srgbClr val="333333"/>
              </a:buClr>
              <a:buSzPts val="2400"/>
              <a:buFont typeface="Times New Roman"/>
              <a:buChar char="•"/>
            </a:pPr>
            <a:r>
              <a:rPr i="0" lang="en-US" sz="2400" u="none" cap="none" strike="noStrike">
                <a:solidFill>
                  <a:srgbClr val="333333"/>
                </a:solidFill>
                <a:latin typeface="Times New Roman"/>
                <a:ea typeface="Times New Roman"/>
                <a:cs typeface="Times New Roman"/>
                <a:sym typeface="Times New Roman"/>
              </a:rPr>
              <a:t>Different amount of time is required to access every element.</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2020-03-14T01:53:17Z</dcterms:created>
  <dc:creator>divya</dc:creator>
</cp:coreProperties>
</file>