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Slab"/>
      <p:regular r:id="rId32"/>
      <p:bold r:id="rId33"/>
    </p:embeddedFont>
    <p:embeddedFont>
      <p:font typeface="Roboto Thin"/>
      <p:regular r:id="rId34"/>
      <p:bold r:id="rId35"/>
      <p:italic r:id="rId36"/>
      <p:boldItalic r:id="rId37"/>
    </p:embeddedFont>
    <p:embeddedFont>
      <p:font typeface="Roboto"/>
      <p:regular r:id="rId38"/>
      <p:bold r:id="rId39"/>
      <p:italic r:id="rId40"/>
      <p:boldItalic r:id="rId41"/>
    </p:embeddedFont>
    <p:embeddedFont>
      <p:font typeface="Roboto Medium"/>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5.xml"/><Relationship Id="rId42" Type="http://schemas.openxmlformats.org/officeDocument/2006/relationships/font" Target="fonts/RobotoMedium-regular.fntdata"/><Relationship Id="rId41" Type="http://schemas.openxmlformats.org/officeDocument/2006/relationships/font" Target="fonts/Roboto-boldItalic.fntdata"/><Relationship Id="rId22" Type="http://schemas.openxmlformats.org/officeDocument/2006/relationships/slide" Target="slides/slide17.xml"/><Relationship Id="rId44" Type="http://schemas.openxmlformats.org/officeDocument/2006/relationships/font" Target="fonts/RobotoMedium-italic.fntdata"/><Relationship Id="rId21" Type="http://schemas.openxmlformats.org/officeDocument/2006/relationships/slide" Target="slides/slide16.xml"/><Relationship Id="rId43" Type="http://schemas.openxmlformats.org/officeDocument/2006/relationships/font" Target="fonts/RobotoMedium-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RobotoMedium-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Slab-bold.fntdata"/><Relationship Id="rId10" Type="http://schemas.openxmlformats.org/officeDocument/2006/relationships/slide" Target="slides/slide5.xml"/><Relationship Id="rId32" Type="http://schemas.openxmlformats.org/officeDocument/2006/relationships/font" Target="fonts/RobotoSlab-regular.fntdata"/><Relationship Id="rId13" Type="http://schemas.openxmlformats.org/officeDocument/2006/relationships/slide" Target="slides/slide8.xml"/><Relationship Id="rId35" Type="http://schemas.openxmlformats.org/officeDocument/2006/relationships/font" Target="fonts/RobotoThin-bold.fntdata"/><Relationship Id="rId12" Type="http://schemas.openxmlformats.org/officeDocument/2006/relationships/slide" Target="slides/slide7.xml"/><Relationship Id="rId34" Type="http://schemas.openxmlformats.org/officeDocument/2006/relationships/font" Target="fonts/RobotoThin-regular.fntdata"/><Relationship Id="rId15" Type="http://schemas.openxmlformats.org/officeDocument/2006/relationships/slide" Target="slides/slide10.xml"/><Relationship Id="rId37" Type="http://schemas.openxmlformats.org/officeDocument/2006/relationships/font" Target="fonts/RobotoThin-boldItalic.fntdata"/><Relationship Id="rId14" Type="http://schemas.openxmlformats.org/officeDocument/2006/relationships/slide" Target="slides/slide9.xml"/><Relationship Id="rId36" Type="http://schemas.openxmlformats.org/officeDocument/2006/relationships/font" Target="fonts/RobotoThin-italic.fntdata"/><Relationship Id="rId17" Type="http://schemas.openxmlformats.org/officeDocument/2006/relationships/slide" Target="slides/slide12.xml"/><Relationship Id="rId39" Type="http://schemas.openxmlformats.org/officeDocument/2006/relationships/font" Target="fonts/Roboto-bold.fntdata"/><Relationship Id="rId16" Type="http://schemas.openxmlformats.org/officeDocument/2006/relationships/slide" Target="slides/slide11.xml"/><Relationship Id="rId38" Type="http://schemas.openxmlformats.org/officeDocument/2006/relationships/font" Target="fonts/Robo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ce7c0b68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ce7c0b68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ce7c0b68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ce7c0b68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ce7c0b68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ce7c0b68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ce7c0b68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ce7c0b68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8cb5bede0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8cb5bede0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8cb5bede0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8cb5bede0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ce7c0b68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ce7c0b68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ce7c0b68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ce7c0b68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ce7c0b68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ace7c0b68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ce7c0b68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ce7c0b68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c93238f1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ac93238f1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cff33e5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cff33e5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acff33e52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acff33e52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acff33e52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acff33e52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acff33e52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acff33e52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acff33e52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acff33e52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acff33e52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acff33e52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ad0a8988d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ad0a8988d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c94eca3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c94eca3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c93238f1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c93238f1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c93238f1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c93238f1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c93238f1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c93238f1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c93238f1f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c93238f1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c93238f1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c93238f1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ce7c0b68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ce7c0b68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Unit - V</a:t>
            </a:r>
            <a:endParaRPr/>
          </a:p>
          <a:p>
            <a:pPr indent="0" lvl="0" marL="0" rtl="0" algn="ctr">
              <a:spcBef>
                <a:spcPts val="0"/>
              </a:spcBef>
              <a:spcAft>
                <a:spcPts val="0"/>
              </a:spcAft>
              <a:buNone/>
            </a:pPr>
            <a:r>
              <a:rPr lang="en"/>
              <a:t>FILES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123" name="Shape 123"/>
        <p:cNvGrpSpPr/>
        <p:nvPr/>
      </p:nvGrpSpPr>
      <p:grpSpPr>
        <a:xfrm>
          <a:off x="0" y="0"/>
          <a:ext cx="0" cy="0"/>
          <a:chOff x="0" y="0"/>
          <a:chExt cx="0" cy="0"/>
        </a:xfrm>
      </p:grpSpPr>
      <p:pic>
        <p:nvPicPr>
          <p:cNvPr id="124" name="Google Shape;124;p22"/>
          <p:cNvPicPr preferRelativeResize="0"/>
          <p:nvPr/>
        </p:nvPicPr>
        <p:blipFill rotWithShape="1">
          <a:blip r:embed="rId3">
            <a:alphaModFix/>
          </a:blip>
          <a:srcRect b="13388" l="12937" r="22051" t="47417"/>
          <a:stretch/>
        </p:blipFill>
        <p:spPr>
          <a:xfrm>
            <a:off x="1415000" y="1596613"/>
            <a:ext cx="5631576" cy="1950274"/>
          </a:xfrm>
          <a:prstGeom prst="rect">
            <a:avLst/>
          </a:prstGeom>
          <a:noFill/>
          <a:ln>
            <a:noFill/>
          </a:ln>
        </p:spPr>
      </p:pic>
      <p:sp>
        <p:nvSpPr>
          <p:cNvPr id="125" name="Google Shape;125;p22"/>
          <p:cNvSpPr txBox="1"/>
          <p:nvPr>
            <p:ph idx="4294967295" type="title"/>
          </p:nvPr>
        </p:nvSpPr>
        <p:spPr>
          <a:xfrm>
            <a:off x="311438" y="166700"/>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solidFill>
                  <a:srgbClr val="FFFFFF"/>
                </a:solidFill>
              </a:rPr>
              <a:t>Alternative Sequential Interpretation of Disk Memory</a:t>
            </a:r>
            <a:endParaRPr sz="25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129" name="Shape 129"/>
        <p:cNvGrpSpPr/>
        <p:nvPr/>
      </p:nvGrpSpPr>
      <p:grpSpPr>
        <a:xfrm>
          <a:off x="0" y="0"/>
          <a:ext cx="0" cy="0"/>
          <a:chOff x="0" y="0"/>
          <a:chExt cx="0" cy="0"/>
        </a:xfrm>
      </p:grpSpPr>
      <p:sp>
        <p:nvSpPr>
          <p:cNvPr id="130" name="Google Shape;130;p23"/>
          <p:cNvSpPr txBox="1"/>
          <p:nvPr>
            <p:ph idx="4294967295" type="title"/>
          </p:nvPr>
        </p:nvSpPr>
        <p:spPr>
          <a:xfrm>
            <a:off x="311438" y="166700"/>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solidFill>
                  <a:srgbClr val="FFFFFF"/>
                </a:solidFill>
              </a:rPr>
              <a:t>Retrieval of records</a:t>
            </a:r>
            <a:endParaRPr sz="2500">
              <a:solidFill>
                <a:srgbClr val="FFFFFF"/>
              </a:solidFill>
            </a:endParaRPr>
          </a:p>
        </p:txBody>
      </p:sp>
      <p:cxnSp>
        <p:nvCxnSpPr>
          <p:cNvPr id="131" name="Google Shape;131;p23"/>
          <p:cNvCxnSpPr/>
          <p:nvPr/>
        </p:nvCxnSpPr>
        <p:spPr>
          <a:xfrm>
            <a:off x="4611075" y="1627425"/>
            <a:ext cx="10200" cy="1607400"/>
          </a:xfrm>
          <a:prstGeom prst="straightConnector1">
            <a:avLst/>
          </a:prstGeom>
          <a:noFill/>
          <a:ln cap="flat" cmpd="sng" w="9525">
            <a:solidFill>
              <a:srgbClr val="00FFFF"/>
            </a:solidFill>
            <a:prstDash val="solid"/>
            <a:round/>
            <a:headEnd len="med" w="med" type="none"/>
            <a:tailEnd len="med" w="med" type="none"/>
          </a:ln>
        </p:spPr>
      </p:cxnSp>
      <p:sp>
        <p:nvSpPr>
          <p:cNvPr id="132" name="Google Shape;132;p23"/>
          <p:cNvSpPr txBox="1"/>
          <p:nvPr>
            <p:ph idx="4294967295" type="body"/>
          </p:nvPr>
        </p:nvSpPr>
        <p:spPr>
          <a:xfrm>
            <a:off x="387900" y="1489825"/>
            <a:ext cx="3791100" cy="199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rgbClr val="FFFF00"/>
                </a:solidFill>
              </a:rPr>
              <a:t>Fixed size records</a:t>
            </a:r>
            <a:endParaRPr sz="2500">
              <a:solidFill>
                <a:srgbClr val="FFFF00"/>
              </a:solidFill>
            </a:endParaRPr>
          </a:p>
          <a:p>
            <a:pPr indent="0" lvl="0" marL="0" rtl="0" algn="just">
              <a:spcBef>
                <a:spcPts val="1600"/>
              </a:spcBef>
              <a:spcAft>
                <a:spcPts val="0"/>
              </a:spcAft>
              <a:buNone/>
            </a:pPr>
            <a:r>
              <a:rPr lang="en" sz="2500">
                <a:solidFill>
                  <a:srgbClr val="FFFFFF"/>
                </a:solidFill>
              </a:rPr>
              <a:t>Use binary search to obtain the records</a:t>
            </a:r>
            <a:endParaRPr sz="2500">
              <a:solidFill>
                <a:srgbClr val="FFFFFF"/>
              </a:solidFill>
            </a:endParaRPr>
          </a:p>
          <a:p>
            <a:pPr indent="0" lvl="0" marL="0" rtl="0" algn="just">
              <a:spcBef>
                <a:spcPts val="1600"/>
              </a:spcBef>
              <a:spcAft>
                <a:spcPts val="0"/>
              </a:spcAft>
              <a:buNone/>
            </a:pPr>
            <a:r>
              <a:t/>
            </a:r>
            <a:endParaRPr sz="2300"/>
          </a:p>
          <a:p>
            <a:pPr indent="0" lvl="0" marL="0" rtl="0" algn="just">
              <a:spcBef>
                <a:spcPts val="1600"/>
              </a:spcBef>
              <a:spcAft>
                <a:spcPts val="1600"/>
              </a:spcAft>
              <a:buNone/>
            </a:pPr>
            <a:r>
              <a:t/>
            </a:r>
            <a:endParaRPr sz="2300"/>
          </a:p>
        </p:txBody>
      </p:sp>
      <p:sp>
        <p:nvSpPr>
          <p:cNvPr id="133" name="Google Shape;133;p23"/>
          <p:cNvSpPr txBox="1"/>
          <p:nvPr>
            <p:ph idx="4294967295" type="body"/>
          </p:nvPr>
        </p:nvSpPr>
        <p:spPr>
          <a:xfrm>
            <a:off x="5091075" y="1573650"/>
            <a:ext cx="3791100" cy="199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rgbClr val="FFFF00"/>
                </a:solidFill>
              </a:rPr>
              <a:t>Variable</a:t>
            </a:r>
            <a:r>
              <a:rPr lang="en" sz="2500">
                <a:solidFill>
                  <a:srgbClr val="FFFF00"/>
                </a:solidFill>
              </a:rPr>
              <a:t> size records</a:t>
            </a:r>
            <a:endParaRPr sz="2500">
              <a:solidFill>
                <a:srgbClr val="FFFF00"/>
              </a:solidFill>
            </a:endParaRPr>
          </a:p>
          <a:p>
            <a:pPr indent="0" lvl="0" marL="0" rtl="0" algn="just">
              <a:spcBef>
                <a:spcPts val="1600"/>
              </a:spcBef>
              <a:spcAft>
                <a:spcPts val="0"/>
              </a:spcAft>
              <a:buNone/>
            </a:pPr>
            <a:r>
              <a:rPr lang="en" sz="2500">
                <a:solidFill>
                  <a:srgbClr val="FFFFFF"/>
                </a:solidFill>
              </a:rPr>
              <a:t>B</a:t>
            </a:r>
            <a:r>
              <a:rPr lang="en" sz="2500">
                <a:solidFill>
                  <a:srgbClr val="FFFFFF"/>
                </a:solidFill>
              </a:rPr>
              <a:t>inary search cannot be used</a:t>
            </a:r>
            <a:endParaRPr sz="2500">
              <a:solidFill>
                <a:srgbClr val="FFFFFF"/>
              </a:solidFill>
            </a:endParaRPr>
          </a:p>
          <a:p>
            <a:pPr indent="0" lvl="0" marL="0" rtl="0" algn="just">
              <a:spcBef>
                <a:spcPts val="1600"/>
              </a:spcBef>
              <a:spcAft>
                <a:spcPts val="0"/>
              </a:spcAft>
              <a:buNone/>
            </a:pPr>
            <a:r>
              <a:t/>
            </a:r>
            <a:endParaRPr sz="2300"/>
          </a:p>
          <a:p>
            <a:pPr indent="0" lvl="0" marL="0" rtl="0" algn="just">
              <a:spcBef>
                <a:spcPts val="1600"/>
              </a:spcBef>
              <a:spcAft>
                <a:spcPts val="1600"/>
              </a:spcAft>
              <a:buNone/>
            </a:pPr>
            <a:r>
              <a:t/>
            </a:r>
            <a:endParaRPr sz="2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137" name="Shape 137"/>
        <p:cNvGrpSpPr/>
        <p:nvPr/>
      </p:nvGrpSpPr>
      <p:grpSpPr>
        <a:xfrm>
          <a:off x="0" y="0"/>
          <a:ext cx="0" cy="0"/>
          <a:chOff x="0" y="0"/>
          <a:chExt cx="0" cy="0"/>
        </a:xfrm>
      </p:grpSpPr>
      <p:sp>
        <p:nvSpPr>
          <p:cNvPr id="138" name="Google Shape;138;p24"/>
          <p:cNvSpPr txBox="1"/>
          <p:nvPr/>
        </p:nvSpPr>
        <p:spPr>
          <a:xfrm>
            <a:off x="180825" y="924225"/>
            <a:ext cx="8679600" cy="19389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2000">
                <a:solidFill>
                  <a:srgbClr val="FFFFFF"/>
                </a:solidFill>
              </a:rPr>
              <a:t>This is an advanced sequential file organization method. Here records are stored in order of primary key in the file. Using the primary key, the records are sorted. For each primary key, an index value is generated and mapped with the record. This </a:t>
            </a:r>
            <a:r>
              <a:rPr lang="en" sz="2000">
                <a:solidFill>
                  <a:srgbClr val="FFFF00"/>
                </a:solidFill>
              </a:rPr>
              <a:t>index</a:t>
            </a:r>
            <a:r>
              <a:rPr lang="en" sz="2000">
                <a:solidFill>
                  <a:srgbClr val="FFFFFF"/>
                </a:solidFill>
              </a:rPr>
              <a:t> is nothing but the address of record in the file.</a:t>
            </a:r>
            <a:endParaRPr sz="2000">
              <a:solidFill>
                <a:srgbClr val="FFFFFF"/>
              </a:solidFill>
            </a:endParaRPr>
          </a:p>
          <a:p>
            <a:pPr indent="0" lvl="0" marL="0" rtl="0" algn="just">
              <a:lnSpc>
                <a:spcPct val="150000"/>
              </a:lnSpc>
              <a:spcBef>
                <a:spcPts val="0"/>
              </a:spcBef>
              <a:spcAft>
                <a:spcPts val="0"/>
              </a:spcAft>
              <a:buNone/>
            </a:pPr>
            <a:r>
              <a:t/>
            </a:r>
            <a:endParaRPr sz="2000">
              <a:solidFill>
                <a:srgbClr val="FFFFFF"/>
              </a:solidFill>
            </a:endParaRPr>
          </a:p>
        </p:txBody>
      </p:sp>
      <p:sp>
        <p:nvSpPr>
          <p:cNvPr id="139" name="Google Shape;139;p24"/>
          <p:cNvSpPr txBox="1"/>
          <p:nvPr>
            <p:ph idx="4294967295" type="title"/>
          </p:nvPr>
        </p:nvSpPr>
        <p:spPr>
          <a:xfrm>
            <a:off x="311438" y="166700"/>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solidFill>
                  <a:srgbClr val="FFFFFF"/>
                </a:solidFill>
              </a:rPr>
              <a:t>Retrieval of records</a:t>
            </a:r>
            <a:endParaRPr sz="25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143" name="Shape 143"/>
        <p:cNvGrpSpPr/>
        <p:nvPr/>
      </p:nvGrpSpPr>
      <p:grpSpPr>
        <a:xfrm>
          <a:off x="0" y="0"/>
          <a:ext cx="0" cy="0"/>
          <a:chOff x="0" y="0"/>
          <a:chExt cx="0" cy="0"/>
        </a:xfrm>
      </p:grpSpPr>
      <p:sp>
        <p:nvSpPr>
          <p:cNvPr id="144" name="Google Shape;144;p25"/>
          <p:cNvSpPr txBox="1"/>
          <p:nvPr/>
        </p:nvSpPr>
        <p:spPr>
          <a:xfrm>
            <a:off x="547075" y="436400"/>
            <a:ext cx="8167200" cy="1828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2400">
                <a:solidFill>
                  <a:srgbClr val="FFFF00"/>
                </a:solidFill>
              </a:rPr>
              <a:t>Dense Index:</a:t>
            </a:r>
            <a:r>
              <a:rPr lang="en" sz="2400">
                <a:solidFill>
                  <a:schemeClr val="dk1"/>
                </a:solidFill>
              </a:rPr>
              <a:t> It has index entries for every search key value (and hence every record) in the database file. The dense index can be built on order as well as unordered fields of the database files.</a:t>
            </a:r>
            <a:endParaRPr sz="24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148" name="Shape 148"/>
        <p:cNvGrpSpPr/>
        <p:nvPr/>
      </p:nvGrpSpPr>
      <p:grpSpPr>
        <a:xfrm>
          <a:off x="0" y="0"/>
          <a:ext cx="0" cy="0"/>
          <a:chOff x="0" y="0"/>
          <a:chExt cx="0" cy="0"/>
        </a:xfrm>
      </p:grpSpPr>
      <p:pic>
        <p:nvPicPr>
          <p:cNvPr id="149" name="Google Shape;149;p26"/>
          <p:cNvPicPr preferRelativeResize="0"/>
          <p:nvPr/>
        </p:nvPicPr>
        <p:blipFill>
          <a:blip r:embed="rId3">
            <a:alphaModFix/>
          </a:blip>
          <a:stretch>
            <a:fillRect/>
          </a:stretch>
        </p:blipFill>
        <p:spPr>
          <a:xfrm>
            <a:off x="1681688" y="152400"/>
            <a:ext cx="5780634"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153" name="Shape 153"/>
        <p:cNvGrpSpPr/>
        <p:nvPr/>
      </p:nvGrpSpPr>
      <p:grpSpPr>
        <a:xfrm>
          <a:off x="0" y="0"/>
          <a:ext cx="0" cy="0"/>
          <a:chOff x="0" y="0"/>
          <a:chExt cx="0" cy="0"/>
        </a:xfrm>
      </p:grpSpPr>
      <p:sp>
        <p:nvSpPr>
          <p:cNvPr id="154" name="Google Shape;154;p27"/>
          <p:cNvSpPr txBox="1"/>
          <p:nvPr/>
        </p:nvSpPr>
        <p:spPr>
          <a:xfrm>
            <a:off x="219750" y="233800"/>
            <a:ext cx="8728500" cy="1760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2300">
                <a:solidFill>
                  <a:schemeClr val="accent6"/>
                </a:solidFill>
              </a:rPr>
              <a:t>Sparse Index:</a:t>
            </a:r>
            <a:r>
              <a:rPr lang="en" sz="2300">
                <a:solidFill>
                  <a:schemeClr val="dk1"/>
                </a:solidFill>
              </a:rPr>
              <a:t> It has index entries for only some of the search key values/records in the database file. The sparse index can be built only on the ordered field of the database file. The first record of the block is called the anchor record.</a:t>
            </a:r>
            <a:endParaRPr sz="23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158" name="Shape 158"/>
        <p:cNvGrpSpPr/>
        <p:nvPr/>
      </p:nvGrpSpPr>
      <p:grpSpPr>
        <a:xfrm>
          <a:off x="0" y="0"/>
          <a:ext cx="0" cy="0"/>
          <a:chOff x="0" y="0"/>
          <a:chExt cx="0" cy="0"/>
        </a:xfrm>
      </p:grpSpPr>
      <p:sp>
        <p:nvSpPr>
          <p:cNvPr id="159" name="Google Shape;159;p28"/>
          <p:cNvSpPr/>
          <p:nvPr/>
        </p:nvSpPr>
        <p:spPr>
          <a:xfrm>
            <a:off x="7243100" y="442025"/>
            <a:ext cx="271200" cy="391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0" name="Google Shape;160;p28"/>
          <p:cNvPicPr preferRelativeResize="0"/>
          <p:nvPr/>
        </p:nvPicPr>
        <p:blipFill>
          <a:blip r:embed="rId3">
            <a:alphaModFix/>
          </a:blip>
          <a:stretch>
            <a:fillRect/>
          </a:stretch>
        </p:blipFill>
        <p:spPr>
          <a:xfrm>
            <a:off x="152400" y="442025"/>
            <a:ext cx="8782050" cy="4408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164" name="Shape 164"/>
        <p:cNvGrpSpPr/>
        <p:nvPr/>
      </p:nvGrpSpPr>
      <p:grpSpPr>
        <a:xfrm>
          <a:off x="0" y="0"/>
          <a:ext cx="0" cy="0"/>
          <a:chOff x="0" y="0"/>
          <a:chExt cx="0" cy="0"/>
        </a:xfrm>
      </p:grpSpPr>
      <p:grpSp>
        <p:nvGrpSpPr>
          <p:cNvPr id="165" name="Google Shape;165;p29"/>
          <p:cNvGrpSpPr/>
          <p:nvPr/>
        </p:nvGrpSpPr>
        <p:grpSpPr>
          <a:xfrm>
            <a:off x="1800586" y="3957500"/>
            <a:ext cx="6842138" cy="950514"/>
            <a:chOff x="1593000" y="2322568"/>
            <a:chExt cx="5957975" cy="643500"/>
          </a:xfrm>
        </p:grpSpPr>
        <p:sp>
          <p:nvSpPr>
            <p:cNvPr id="166" name="Google Shape;166;p29"/>
            <p:cNvSpPr/>
            <p:nvPr/>
          </p:nvSpPr>
          <p:spPr>
            <a:xfrm>
              <a:off x="3728375" y="2322568"/>
              <a:ext cx="3822600" cy="643500"/>
            </a:xfrm>
            <a:prstGeom prst="rect">
              <a:avLst/>
            </a:prstGeom>
            <a:solidFill>
              <a:srgbClr val="2012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9"/>
            <p:cNvSpPr/>
            <p:nvPr/>
          </p:nvSpPr>
          <p:spPr>
            <a:xfrm flipH="1">
              <a:off x="2283025" y="2322575"/>
              <a:ext cx="1844400" cy="6426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9"/>
            <p:cNvSpPr/>
            <p:nvPr/>
          </p:nvSpPr>
          <p:spPr>
            <a:xfrm rot="-5400000">
              <a:off x="3501574" y="1934671"/>
              <a:ext cx="643356" cy="1419149"/>
            </a:xfrm>
            <a:prstGeom prst="flowChartOffpageConnector">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9"/>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FFFFFF"/>
                  </a:solidFill>
                  <a:latin typeface="Roboto Medium"/>
                  <a:ea typeface="Roboto Medium"/>
                  <a:cs typeface="Roboto Medium"/>
                  <a:sym typeface="Roboto Medium"/>
                </a:rPr>
                <a:t>Trie indexing</a:t>
              </a:r>
              <a:endParaRPr sz="2000">
                <a:solidFill>
                  <a:srgbClr val="FFFFFF"/>
                </a:solidFill>
                <a:latin typeface="Roboto"/>
                <a:ea typeface="Roboto"/>
                <a:cs typeface="Roboto"/>
                <a:sym typeface="Roboto"/>
              </a:endParaRPr>
            </a:p>
          </p:txBody>
        </p:sp>
        <p:sp>
          <p:nvSpPr>
            <p:cNvPr id="170" name="Google Shape;170;p29"/>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9"/>
            <p:cNvSpPr/>
            <p:nvPr/>
          </p:nvSpPr>
          <p:spPr>
            <a:xfrm>
              <a:off x="1593000" y="2322575"/>
              <a:ext cx="690000" cy="642600"/>
            </a:xfrm>
            <a:prstGeom prst="rect">
              <a:avLst/>
            </a:prstGeom>
            <a:solidFill>
              <a:srgbClr val="0E65F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04</a:t>
              </a:r>
              <a:endParaRPr sz="2600">
                <a:solidFill>
                  <a:srgbClr val="FFFFFF"/>
                </a:solidFill>
                <a:latin typeface="Roboto Thin"/>
                <a:ea typeface="Roboto Thin"/>
                <a:cs typeface="Roboto Thin"/>
                <a:sym typeface="Roboto Thin"/>
              </a:endParaRPr>
            </a:p>
          </p:txBody>
        </p:sp>
      </p:grpSp>
      <p:grpSp>
        <p:nvGrpSpPr>
          <p:cNvPr id="172" name="Google Shape;172;p29"/>
          <p:cNvGrpSpPr/>
          <p:nvPr/>
        </p:nvGrpSpPr>
        <p:grpSpPr>
          <a:xfrm>
            <a:off x="1800236" y="2936761"/>
            <a:ext cx="6842138" cy="950514"/>
            <a:chOff x="1593000" y="2322568"/>
            <a:chExt cx="5957975" cy="643500"/>
          </a:xfrm>
        </p:grpSpPr>
        <p:sp>
          <p:nvSpPr>
            <p:cNvPr id="173" name="Google Shape;173;p29"/>
            <p:cNvSpPr/>
            <p:nvPr/>
          </p:nvSpPr>
          <p:spPr>
            <a:xfrm>
              <a:off x="3728375" y="2322568"/>
              <a:ext cx="3822600" cy="643500"/>
            </a:xfrm>
            <a:prstGeom prst="rect">
              <a:avLst/>
            </a:prstGeom>
            <a:solidFill>
              <a:srgbClr val="2012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9"/>
            <p:cNvSpPr/>
            <p:nvPr/>
          </p:nvSpPr>
          <p:spPr>
            <a:xfrm flipH="1">
              <a:off x="2283025" y="2322575"/>
              <a:ext cx="1844400" cy="6426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9"/>
            <p:cNvSpPr/>
            <p:nvPr/>
          </p:nvSpPr>
          <p:spPr>
            <a:xfrm rot="-5400000">
              <a:off x="3501574" y="1934671"/>
              <a:ext cx="643356" cy="1419149"/>
            </a:xfrm>
            <a:prstGeom prst="flowChartOffpageConnector">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9"/>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FFFFFF"/>
                  </a:solidFill>
                  <a:latin typeface="Roboto Medium"/>
                  <a:ea typeface="Roboto Medium"/>
                  <a:cs typeface="Roboto Medium"/>
                  <a:sym typeface="Roboto Medium"/>
                </a:rPr>
                <a:t>Tree indexing</a:t>
              </a:r>
              <a:endParaRPr sz="2000">
                <a:solidFill>
                  <a:srgbClr val="FFFFFF"/>
                </a:solidFill>
                <a:latin typeface="Roboto"/>
                <a:ea typeface="Roboto"/>
                <a:cs typeface="Roboto"/>
                <a:sym typeface="Roboto"/>
              </a:endParaRPr>
            </a:p>
          </p:txBody>
        </p:sp>
        <p:sp>
          <p:nvSpPr>
            <p:cNvPr id="177" name="Google Shape;177;p29"/>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9"/>
            <p:cNvSpPr/>
            <p:nvPr/>
          </p:nvSpPr>
          <p:spPr>
            <a:xfrm>
              <a:off x="1593000" y="2322575"/>
              <a:ext cx="690000" cy="642600"/>
            </a:xfrm>
            <a:prstGeom prst="rect">
              <a:avLst/>
            </a:prstGeom>
            <a:solidFill>
              <a:srgbClr val="0E65F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grpSp>
      <p:grpSp>
        <p:nvGrpSpPr>
          <p:cNvPr id="179" name="Google Shape;179;p29"/>
          <p:cNvGrpSpPr/>
          <p:nvPr/>
        </p:nvGrpSpPr>
        <p:grpSpPr>
          <a:xfrm>
            <a:off x="1800921" y="1938573"/>
            <a:ext cx="6841461" cy="950514"/>
            <a:chOff x="1542315" y="2322568"/>
            <a:chExt cx="6008660" cy="643500"/>
          </a:xfrm>
        </p:grpSpPr>
        <p:sp>
          <p:nvSpPr>
            <p:cNvPr id="180" name="Google Shape;180;p29"/>
            <p:cNvSpPr/>
            <p:nvPr/>
          </p:nvSpPr>
          <p:spPr>
            <a:xfrm>
              <a:off x="3728375" y="2322568"/>
              <a:ext cx="3822600" cy="643500"/>
            </a:xfrm>
            <a:prstGeom prst="rect">
              <a:avLst/>
            </a:prstGeom>
            <a:solidFill>
              <a:srgbClr val="2012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9"/>
            <p:cNvSpPr/>
            <p:nvPr/>
          </p:nvSpPr>
          <p:spPr>
            <a:xfrm flipH="1">
              <a:off x="2283025" y="2322575"/>
              <a:ext cx="1844400" cy="6426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9"/>
            <p:cNvSpPr/>
            <p:nvPr/>
          </p:nvSpPr>
          <p:spPr>
            <a:xfrm rot="-5400000">
              <a:off x="3501574" y="1934671"/>
              <a:ext cx="643356" cy="1419149"/>
            </a:xfrm>
            <a:prstGeom prst="flowChartOffpageConnector">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9"/>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FFFFFF"/>
                  </a:solidFill>
                  <a:latin typeface="Roboto Medium"/>
                  <a:ea typeface="Roboto Medium"/>
                  <a:cs typeface="Roboto Medium"/>
                  <a:sym typeface="Roboto Medium"/>
                </a:rPr>
                <a:t>Hashed Indexes</a:t>
              </a:r>
              <a:endParaRPr sz="2000">
                <a:solidFill>
                  <a:srgbClr val="FFFFFF"/>
                </a:solidFill>
                <a:latin typeface="Roboto"/>
                <a:ea typeface="Roboto"/>
                <a:cs typeface="Roboto"/>
                <a:sym typeface="Roboto"/>
              </a:endParaRPr>
            </a:p>
          </p:txBody>
        </p:sp>
        <p:sp>
          <p:nvSpPr>
            <p:cNvPr id="184" name="Google Shape;184;p29"/>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9"/>
            <p:cNvSpPr/>
            <p:nvPr/>
          </p:nvSpPr>
          <p:spPr>
            <a:xfrm>
              <a:off x="1542315" y="2322570"/>
              <a:ext cx="740700" cy="642600"/>
            </a:xfrm>
            <a:prstGeom prst="rect">
              <a:avLst/>
            </a:prstGeom>
            <a:solidFill>
              <a:srgbClr val="0E65F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grpSp>
      <p:grpSp>
        <p:nvGrpSpPr>
          <p:cNvPr id="186" name="Google Shape;186;p29"/>
          <p:cNvGrpSpPr/>
          <p:nvPr/>
        </p:nvGrpSpPr>
        <p:grpSpPr>
          <a:xfrm>
            <a:off x="1800226" y="940388"/>
            <a:ext cx="6842138" cy="950514"/>
            <a:chOff x="1593000" y="2322568"/>
            <a:chExt cx="5957975" cy="643500"/>
          </a:xfrm>
        </p:grpSpPr>
        <p:sp>
          <p:nvSpPr>
            <p:cNvPr id="187" name="Google Shape;187;p29"/>
            <p:cNvSpPr/>
            <p:nvPr/>
          </p:nvSpPr>
          <p:spPr>
            <a:xfrm>
              <a:off x="3728375" y="2322568"/>
              <a:ext cx="3822600" cy="643500"/>
            </a:xfrm>
            <a:prstGeom prst="rect">
              <a:avLst/>
            </a:prstGeom>
            <a:solidFill>
              <a:srgbClr val="2012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9"/>
            <p:cNvSpPr/>
            <p:nvPr/>
          </p:nvSpPr>
          <p:spPr>
            <a:xfrm flipH="1">
              <a:off x="2283025" y="2322575"/>
              <a:ext cx="1844400" cy="6426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9"/>
            <p:cNvSpPr/>
            <p:nvPr/>
          </p:nvSpPr>
          <p:spPr>
            <a:xfrm rot="-5400000">
              <a:off x="3501574" y="1934671"/>
              <a:ext cx="643356" cy="1419149"/>
            </a:xfrm>
            <a:prstGeom prst="flowChartOffpageConnector">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9"/>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FFFFFF"/>
                  </a:solidFill>
                  <a:latin typeface="Roboto Medium"/>
                  <a:ea typeface="Roboto Medium"/>
                  <a:cs typeface="Roboto Medium"/>
                  <a:sym typeface="Roboto Medium"/>
                </a:rPr>
                <a:t>Cylinder surface Indexing</a:t>
              </a:r>
              <a:endParaRPr sz="2000">
                <a:solidFill>
                  <a:srgbClr val="FFFFFF"/>
                </a:solidFill>
                <a:latin typeface="Roboto"/>
                <a:ea typeface="Roboto"/>
                <a:cs typeface="Roboto"/>
                <a:sym typeface="Roboto"/>
              </a:endParaRPr>
            </a:p>
          </p:txBody>
        </p:sp>
        <p:sp>
          <p:nvSpPr>
            <p:cNvPr id="191" name="Google Shape;191;p29"/>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9"/>
            <p:cNvSpPr/>
            <p:nvPr/>
          </p:nvSpPr>
          <p:spPr>
            <a:xfrm>
              <a:off x="1593000" y="2322575"/>
              <a:ext cx="690000" cy="642600"/>
            </a:xfrm>
            <a:prstGeom prst="rect">
              <a:avLst/>
            </a:prstGeom>
            <a:solidFill>
              <a:srgbClr val="0E65F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grpSp>
      <p:sp>
        <p:nvSpPr>
          <p:cNvPr id="193" name="Google Shape;193;p29"/>
          <p:cNvSpPr/>
          <p:nvPr/>
        </p:nvSpPr>
        <p:spPr>
          <a:xfrm>
            <a:off x="5494450" y="2282500"/>
            <a:ext cx="2336100" cy="1283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t>Indexing Techniques</a:t>
            </a:r>
            <a:endParaRPr sz="2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197" name="Shape 197"/>
        <p:cNvGrpSpPr/>
        <p:nvPr/>
      </p:nvGrpSpPr>
      <p:grpSpPr>
        <a:xfrm>
          <a:off x="0" y="0"/>
          <a:ext cx="0" cy="0"/>
          <a:chOff x="0" y="0"/>
          <a:chExt cx="0" cy="0"/>
        </a:xfrm>
      </p:grpSpPr>
      <p:sp>
        <p:nvSpPr>
          <p:cNvPr id="198" name="Google Shape;198;p30"/>
          <p:cNvSpPr txBox="1"/>
          <p:nvPr>
            <p:ph idx="4294967295" type="title"/>
          </p:nvPr>
        </p:nvSpPr>
        <p:spPr>
          <a:xfrm>
            <a:off x="311438" y="166700"/>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solidFill>
                  <a:srgbClr val="FFFFFF"/>
                </a:solidFill>
              </a:rPr>
              <a:t>Cylinder surface indexing</a:t>
            </a:r>
            <a:endParaRPr sz="2500">
              <a:solidFill>
                <a:srgbClr val="FFFFFF"/>
              </a:solidFill>
            </a:endParaRPr>
          </a:p>
        </p:txBody>
      </p:sp>
      <p:sp>
        <p:nvSpPr>
          <p:cNvPr id="199" name="Google Shape;199;p30"/>
          <p:cNvSpPr txBox="1"/>
          <p:nvPr/>
        </p:nvSpPr>
        <p:spPr>
          <a:xfrm>
            <a:off x="366000" y="952500"/>
            <a:ext cx="8412000" cy="3950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2200">
                <a:solidFill>
                  <a:srgbClr val="FFFFFF"/>
                </a:solidFill>
              </a:rPr>
              <a:t>The simplest type of index organization is the cylinder-surface index. It is useful only for the primary key index of a sequentially ordered file. The records are stored sequentially in increasing order of the primary key. The index consists of a cylinder index.</a:t>
            </a:r>
            <a:endParaRPr sz="2200">
              <a:solidFill>
                <a:srgbClr val="FFFFFF"/>
              </a:solidFill>
            </a:endParaRPr>
          </a:p>
          <a:p>
            <a:pPr indent="0" lvl="0" marL="0" rtl="0" algn="just">
              <a:lnSpc>
                <a:spcPct val="115000"/>
              </a:lnSpc>
              <a:spcBef>
                <a:spcPts val="0"/>
              </a:spcBef>
              <a:spcAft>
                <a:spcPts val="0"/>
              </a:spcAft>
              <a:buNone/>
            </a:pPr>
            <a:r>
              <a:t/>
            </a:r>
            <a:endParaRPr sz="2200">
              <a:solidFill>
                <a:srgbClr val="FFFFFF"/>
              </a:solidFill>
            </a:endParaRPr>
          </a:p>
          <a:p>
            <a:pPr indent="0" lvl="0" marL="0" rtl="0" algn="just">
              <a:lnSpc>
                <a:spcPct val="115000"/>
              </a:lnSpc>
              <a:spcBef>
                <a:spcPts val="0"/>
              </a:spcBef>
              <a:spcAft>
                <a:spcPts val="0"/>
              </a:spcAft>
              <a:buNone/>
            </a:pPr>
            <a:r>
              <a:rPr lang="en" sz="2200">
                <a:solidFill>
                  <a:srgbClr val="FFFF00"/>
                </a:solidFill>
              </a:rPr>
              <a:t>The cylinder index is searched to determine which cylinder possibly contains the desired record</a:t>
            </a:r>
            <a:r>
              <a:rPr lang="en" sz="2200">
                <a:solidFill>
                  <a:srgbClr val="FFFFFF"/>
                </a:solidFill>
              </a:rPr>
              <a:t>. This search can be carried out using binary search in case each entry requires a fixed number of words.</a:t>
            </a:r>
            <a:endParaRPr sz="220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203" name="Shape 203"/>
        <p:cNvGrpSpPr/>
        <p:nvPr/>
      </p:nvGrpSpPr>
      <p:grpSpPr>
        <a:xfrm>
          <a:off x="0" y="0"/>
          <a:ext cx="0" cy="0"/>
          <a:chOff x="0" y="0"/>
          <a:chExt cx="0" cy="0"/>
        </a:xfrm>
      </p:grpSpPr>
      <p:sp>
        <p:nvSpPr>
          <p:cNvPr id="204" name="Google Shape;204;p31"/>
          <p:cNvSpPr txBox="1"/>
          <p:nvPr>
            <p:ph idx="4294967295" type="title"/>
          </p:nvPr>
        </p:nvSpPr>
        <p:spPr>
          <a:xfrm>
            <a:off x="311438" y="166700"/>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solidFill>
                  <a:srgbClr val="FFFFFF"/>
                </a:solidFill>
              </a:rPr>
              <a:t>Hashed </a:t>
            </a:r>
            <a:r>
              <a:rPr lang="en" sz="2500">
                <a:solidFill>
                  <a:srgbClr val="FFFFFF"/>
                </a:solidFill>
              </a:rPr>
              <a:t> indexing</a:t>
            </a:r>
            <a:endParaRPr sz="2500">
              <a:solidFill>
                <a:srgbClr val="FFFFFF"/>
              </a:solidFill>
            </a:endParaRPr>
          </a:p>
        </p:txBody>
      </p:sp>
      <p:sp>
        <p:nvSpPr>
          <p:cNvPr id="205" name="Google Shape;205;p31"/>
          <p:cNvSpPr txBox="1"/>
          <p:nvPr/>
        </p:nvSpPr>
        <p:spPr>
          <a:xfrm>
            <a:off x="481200" y="1032700"/>
            <a:ext cx="8181600" cy="1754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2000">
                <a:solidFill>
                  <a:srgbClr val="FFFFFF"/>
                </a:solidFill>
              </a:rPr>
              <a:t>Hashing is an effective technique to calculate the direct location of a data record on the disk without using index structure. It uses hash functions with search keys as parameters to generate the address of a data record.</a:t>
            </a:r>
            <a:endParaRPr sz="20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67" name="Shape 67"/>
        <p:cNvGrpSpPr/>
        <p:nvPr/>
      </p:nvGrpSpPr>
      <p:grpSpPr>
        <a:xfrm>
          <a:off x="0" y="0"/>
          <a:ext cx="0" cy="0"/>
          <a:chOff x="0" y="0"/>
          <a:chExt cx="0" cy="0"/>
        </a:xfrm>
      </p:grpSpPr>
      <p:sp>
        <p:nvSpPr>
          <p:cNvPr id="68" name="Google Shape;68;p14"/>
          <p:cNvSpPr txBox="1"/>
          <p:nvPr>
            <p:ph type="title"/>
          </p:nvPr>
        </p:nvSpPr>
        <p:spPr>
          <a:xfrm>
            <a:off x="387900" y="0"/>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Files</a:t>
            </a:r>
            <a:endParaRPr/>
          </a:p>
        </p:txBody>
      </p:sp>
      <p:sp>
        <p:nvSpPr>
          <p:cNvPr id="69" name="Google Shape;69;p14"/>
          <p:cNvSpPr txBox="1"/>
          <p:nvPr>
            <p:ph idx="1" type="body"/>
          </p:nvPr>
        </p:nvSpPr>
        <p:spPr>
          <a:xfrm>
            <a:off x="347700" y="495299"/>
            <a:ext cx="8368200" cy="9615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1600"/>
              </a:spcAft>
              <a:buNone/>
            </a:pPr>
            <a:r>
              <a:rPr lang="en" sz="2300"/>
              <a:t>A file is a collection of records where each record consists of one or more fields.</a:t>
            </a:r>
            <a:endParaRPr sz="2300"/>
          </a:p>
        </p:txBody>
      </p:sp>
      <p:sp>
        <p:nvSpPr>
          <p:cNvPr id="70" name="Google Shape;70;p14"/>
          <p:cNvSpPr txBox="1"/>
          <p:nvPr/>
        </p:nvSpPr>
        <p:spPr>
          <a:xfrm>
            <a:off x="231050" y="1838450"/>
            <a:ext cx="8649600" cy="3184500"/>
          </a:xfrm>
          <a:prstGeom prst="rect">
            <a:avLst/>
          </a:prstGeom>
          <a:noFill/>
          <a:ln cap="flat" cmpd="sng" w="1905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355600" lvl="0" marL="457200" rtl="0" algn="just">
              <a:lnSpc>
                <a:spcPct val="115000"/>
              </a:lnSpc>
              <a:spcBef>
                <a:spcPts val="0"/>
              </a:spcBef>
              <a:spcAft>
                <a:spcPts val="0"/>
              </a:spcAft>
              <a:buClr>
                <a:srgbClr val="FFFFFF"/>
              </a:buClr>
              <a:buSzPts val="2000"/>
              <a:buChar char="●"/>
            </a:pPr>
            <a:r>
              <a:rPr lang="en" sz="2000">
                <a:solidFill>
                  <a:srgbClr val="FFFFFF"/>
                </a:solidFill>
              </a:rPr>
              <a:t>The primary objective of file organization is to provide a means for record retrieval and update. </a:t>
            </a:r>
            <a:endParaRPr sz="2000">
              <a:solidFill>
                <a:srgbClr val="FFFFFF"/>
              </a:solidFill>
            </a:endParaRPr>
          </a:p>
          <a:p>
            <a:pPr indent="-355600" lvl="0" marL="457200" rtl="0" algn="just">
              <a:lnSpc>
                <a:spcPct val="115000"/>
              </a:lnSpc>
              <a:spcBef>
                <a:spcPts val="0"/>
              </a:spcBef>
              <a:spcAft>
                <a:spcPts val="0"/>
              </a:spcAft>
              <a:buClr>
                <a:srgbClr val="FFFFFF"/>
              </a:buClr>
              <a:buSzPts val="2000"/>
              <a:buChar char="●"/>
            </a:pPr>
            <a:r>
              <a:rPr lang="en" sz="2000">
                <a:solidFill>
                  <a:srgbClr val="FFFFFF"/>
                </a:solidFill>
              </a:rPr>
              <a:t>The update of a record could involve its deletion, changes in some of its fields or the insertion of an entirely new record. </a:t>
            </a:r>
            <a:endParaRPr sz="2000">
              <a:solidFill>
                <a:srgbClr val="FFFFFF"/>
              </a:solidFill>
            </a:endParaRPr>
          </a:p>
          <a:p>
            <a:pPr indent="-355600" lvl="0" marL="457200" rtl="0" algn="just">
              <a:lnSpc>
                <a:spcPct val="115000"/>
              </a:lnSpc>
              <a:spcBef>
                <a:spcPts val="0"/>
              </a:spcBef>
              <a:spcAft>
                <a:spcPts val="0"/>
              </a:spcAft>
              <a:buClr>
                <a:srgbClr val="FFFFFF"/>
              </a:buClr>
              <a:buSzPts val="2000"/>
              <a:buChar char="●"/>
            </a:pPr>
            <a:r>
              <a:rPr lang="en" sz="2000">
                <a:solidFill>
                  <a:srgbClr val="FFFFFF"/>
                </a:solidFill>
              </a:rPr>
              <a:t>Certain fields in the record are designated as key fields. </a:t>
            </a:r>
            <a:endParaRPr sz="2000">
              <a:solidFill>
                <a:srgbClr val="FFFFFF"/>
              </a:solidFill>
            </a:endParaRPr>
          </a:p>
          <a:p>
            <a:pPr indent="-355600" lvl="0" marL="457200" rtl="0" algn="just">
              <a:lnSpc>
                <a:spcPct val="115000"/>
              </a:lnSpc>
              <a:spcBef>
                <a:spcPts val="0"/>
              </a:spcBef>
              <a:spcAft>
                <a:spcPts val="0"/>
              </a:spcAft>
              <a:buClr>
                <a:srgbClr val="FFFFFF"/>
              </a:buClr>
              <a:buSzPts val="2000"/>
              <a:buChar char="●"/>
            </a:pPr>
            <a:r>
              <a:rPr lang="en" sz="2000">
                <a:solidFill>
                  <a:srgbClr val="FFFFFF"/>
                </a:solidFill>
              </a:rPr>
              <a:t>Records may be retrieved by specifying values for some or all of these keys. </a:t>
            </a:r>
            <a:endParaRPr sz="2000">
              <a:solidFill>
                <a:srgbClr val="FFFFFF"/>
              </a:solidFill>
            </a:endParaRPr>
          </a:p>
          <a:p>
            <a:pPr indent="-355600" lvl="0" marL="457200" rtl="0" algn="just">
              <a:lnSpc>
                <a:spcPct val="115000"/>
              </a:lnSpc>
              <a:spcBef>
                <a:spcPts val="0"/>
              </a:spcBef>
              <a:spcAft>
                <a:spcPts val="0"/>
              </a:spcAft>
              <a:buClr>
                <a:srgbClr val="FFFFFF"/>
              </a:buClr>
              <a:buSzPts val="2000"/>
              <a:buChar char="●"/>
            </a:pPr>
            <a:r>
              <a:rPr lang="en" sz="2000">
                <a:solidFill>
                  <a:srgbClr val="FFFFFF"/>
                </a:solidFill>
              </a:rPr>
              <a:t>A combination of key values specified for retrieval will be termed a query. </a:t>
            </a:r>
            <a:endParaRPr sz="20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209" name="Shape 209"/>
        <p:cNvGrpSpPr/>
        <p:nvPr/>
      </p:nvGrpSpPr>
      <p:grpSpPr>
        <a:xfrm>
          <a:off x="0" y="0"/>
          <a:ext cx="0" cy="0"/>
          <a:chOff x="0" y="0"/>
          <a:chExt cx="0" cy="0"/>
        </a:xfrm>
      </p:grpSpPr>
      <p:sp>
        <p:nvSpPr>
          <p:cNvPr id="210" name="Google Shape;210;p32"/>
          <p:cNvSpPr txBox="1"/>
          <p:nvPr>
            <p:ph idx="4294967295" type="title"/>
          </p:nvPr>
        </p:nvSpPr>
        <p:spPr>
          <a:xfrm>
            <a:off x="311438" y="13657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sz="2500">
              <a:solidFill>
                <a:srgbClr val="FFFFFF"/>
              </a:solidFill>
            </a:endParaRPr>
          </a:p>
          <a:p>
            <a:pPr indent="0" lvl="0" marL="0" rtl="0" algn="ctr">
              <a:spcBef>
                <a:spcPts val="0"/>
              </a:spcBef>
              <a:spcAft>
                <a:spcPts val="0"/>
              </a:spcAft>
              <a:buNone/>
            </a:pPr>
            <a:r>
              <a:t/>
            </a:r>
            <a:endParaRPr sz="2500">
              <a:solidFill>
                <a:srgbClr val="FFFFFF"/>
              </a:solidFill>
            </a:endParaRPr>
          </a:p>
          <a:p>
            <a:pPr indent="0" lvl="0" marL="0" rtl="0" algn="ctr">
              <a:spcBef>
                <a:spcPts val="0"/>
              </a:spcBef>
              <a:spcAft>
                <a:spcPts val="0"/>
              </a:spcAft>
              <a:buNone/>
            </a:pPr>
            <a:r>
              <a:rPr lang="en" sz="2500">
                <a:solidFill>
                  <a:srgbClr val="FFFFFF"/>
                </a:solidFill>
              </a:rPr>
              <a:t>Hash table</a:t>
            </a:r>
            <a:endParaRPr sz="2500">
              <a:solidFill>
                <a:srgbClr val="FFFFFF"/>
              </a:solidFill>
            </a:endParaRPr>
          </a:p>
        </p:txBody>
      </p:sp>
      <p:sp>
        <p:nvSpPr>
          <p:cNvPr id="211" name="Google Shape;211;p32"/>
          <p:cNvSpPr txBox="1"/>
          <p:nvPr/>
        </p:nvSpPr>
        <p:spPr>
          <a:xfrm>
            <a:off x="246200" y="1071750"/>
            <a:ext cx="8498700" cy="35394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2100">
                <a:solidFill>
                  <a:srgbClr val="FFFFFF"/>
                </a:solidFill>
              </a:rPr>
              <a:t>Consider the hash function f(x) = first character of X and the values B, B1, B2, B3, A. Using a hash table with </a:t>
            </a:r>
            <a:r>
              <a:rPr lang="en" sz="2100">
                <a:solidFill>
                  <a:srgbClr val="FFFF00"/>
                </a:solidFill>
              </a:rPr>
              <a:t>b = 6 and s = 1</a:t>
            </a:r>
            <a:r>
              <a:rPr lang="en" sz="2100">
                <a:solidFill>
                  <a:srgbClr val="FFFFFF"/>
                </a:solidFill>
              </a:rPr>
              <a:t>.</a:t>
            </a:r>
            <a:endParaRPr sz="2100">
              <a:solidFill>
                <a:srgbClr val="FFFFFF"/>
              </a:solidFill>
            </a:endParaRPr>
          </a:p>
          <a:p>
            <a:pPr indent="0" lvl="0" marL="0" rtl="0" algn="just">
              <a:lnSpc>
                <a:spcPct val="150000"/>
              </a:lnSpc>
              <a:spcBef>
                <a:spcPts val="0"/>
              </a:spcBef>
              <a:spcAft>
                <a:spcPts val="0"/>
              </a:spcAft>
              <a:buNone/>
            </a:pPr>
            <a:r>
              <a:rPr lang="en" sz="2100">
                <a:solidFill>
                  <a:srgbClr val="FFFFFF"/>
                </a:solidFill>
              </a:rPr>
              <a:t>When the same table space is divided into 3 buckets each with two slots and f' (X) = f (X)/2 the assignment of key values to buckets. </a:t>
            </a:r>
            <a:r>
              <a:rPr lang="en" sz="2100">
                <a:solidFill>
                  <a:srgbClr val="FFFF00"/>
                </a:solidFill>
              </a:rPr>
              <a:t>b=3 and s= 2</a:t>
            </a:r>
            <a:endParaRPr sz="2100">
              <a:solidFill>
                <a:srgbClr val="FFFF00"/>
              </a:solidFill>
            </a:endParaRPr>
          </a:p>
          <a:p>
            <a:pPr indent="0" lvl="0" marL="0" rtl="0" algn="just">
              <a:lnSpc>
                <a:spcPct val="150000"/>
              </a:lnSpc>
              <a:spcBef>
                <a:spcPts val="0"/>
              </a:spcBef>
              <a:spcAft>
                <a:spcPts val="0"/>
              </a:spcAft>
              <a:buNone/>
            </a:pPr>
            <a:r>
              <a:rPr lang="en" sz="2100">
                <a:solidFill>
                  <a:srgbClr val="FFFFFF"/>
                </a:solidFill>
              </a:rPr>
              <a:t>The number of bucket retrievals needed now is 1 (for each of B and B1) + 2(for each of B2 and B3) + 3(for A) = 9.</a:t>
            </a:r>
            <a:endParaRPr sz="2100">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215" name="Shape 215"/>
        <p:cNvGrpSpPr/>
        <p:nvPr/>
      </p:nvGrpSpPr>
      <p:grpSpPr>
        <a:xfrm>
          <a:off x="0" y="0"/>
          <a:ext cx="0" cy="0"/>
          <a:chOff x="0" y="0"/>
          <a:chExt cx="0" cy="0"/>
        </a:xfrm>
      </p:grpSpPr>
      <p:pic>
        <p:nvPicPr>
          <p:cNvPr id="216" name="Google Shape;216;p33"/>
          <p:cNvPicPr preferRelativeResize="0"/>
          <p:nvPr/>
        </p:nvPicPr>
        <p:blipFill rotWithShape="1">
          <a:blip r:embed="rId3">
            <a:alphaModFix/>
          </a:blip>
          <a:srcRect b="16316" l="14754" r="22963" t="28392"/>
          <a:stretch/>
        </p:blipFill>
        <p:spPr>
          <a:xfrm>
            <a:off x="773525" y="914175"/>
            <a:ext cx="7152701" cy="3787300"/>
          </a:xfrm>
          <a:prstGeom prst="rect">
            <a:avLst/>
          </a:prstGeom>
          <a:noFill/>
          <a:ln>
            <a:noFill/>
          </a:ln>
        </p:spPr>
      </p:pic>
      <p:sp>
        <p:nvSpPr>
          <p:cNvPr id="217" name="Google Shape;217;p33"/>
          <p:cNvSpPr txBox="1"/>
          <p:nvPr>
            <p:ph idx="4294967295" type="title"/>
          </p:nvPr>
        </p:nvSpPr>
        <p:spPr>
          <a:xfrm>
            <a:off x="311438" y="13657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sz="2500">
              <a:solidFill>
                <a:srgbClr val="FFFFFF"/>
              </a:solidFill>
            </a:endParaRPr>
          </a:p>
          <a:p>
            <a:pPr indent="0" lvl="0" marL="0" rtl="0" algn="ctr">
              <a:spcBef>
                <a:spcPts val="0"/>
              </a:spcBef>
              <a:spcAft>
                <a:spcPts val="0"/>
              </a:spcAft>
              <a:buNone/>
            </a:pPr>
            <a:r>
              <a:t/>
            </a:r>
            <a:endParaRPr sz="2500">
              <a:solidFill>
                <a:srgbClr val="FFFFFF"/>
              </a:solidFill>
            </a:endParaRPr>
          </a:p>
          <a:p>
            <a:pPr indent="0" lvl="0" marL="0" rtl="0" algn="ctr">
              <a:spcBef>
                <a:spcPts val="0"/>
              </a:spcBef>
              <a:spcAft>
                <a:spcPts val="0"/>
              </a:spcAft>
              <a:buNone/>
            </a:pPr>
            <a:r>
              <a:rPr lang="en" sz="2500">
                <a:solidFill>
                  <a:srgbClr val="FFFFFF"/>
                </a:solidFill>
              </a:rPr>
              <a:t>Hash table</a:t>
            </a:r>
            <a:endParaRPr sz="2500">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221" name="Shape 221"/>
        <p:cNvGrpSpPr/>
        <p:nvPr/>
      </p:nvGrpSpPr>
      <p:grpSpPr>
        <a:xfrm>
          <a:off x="0" y="0"/>
          <a:ext cx="0" cy="0"/>
          <a:chOff x="0" y="0"/>
          <a:chExt cx="0" cy="0"/>
        </a:xfrm>
      </p:grpSpPr>
      <p:sp>
        <p:nvSpPr>
          <p:cNvPr id="222" name="Google Shape;222;p34"/>
          <p:cNvSpPr txBox="1"/>
          <p:nvPr/>
        </p:nvSpPr>
        <p:spPr>
          <a:xfrm>
            <a:off x="291325" y="763475"/>
            <a:ext cx="8478600" cy="1673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2000">
                <a:solidFill>
                  <a:srgbClr val="FFFF00"/>
                </a:solidFill>
              </a:rPr>
              <a:t>B-Tree</a:t>
            </a:r>
            <a:r>
              <a:rPr lang="en" sz="2000">
                <a:solidFill>
                  <a:srgbClr val="FFFFFF"/>
                </a:solidFill>
              </a:rPr>
              <a:t> is a self-balanced search tree in which every node contains multiple keys and has more than two children. A special type of </a:t>
            </a:r>
            <a:r>
              <a:rPr lang="en" sz="2000">
                <a:solidFill>
                  <a:srgbClr val="FFFF00"/>
                </a:solidFill>
              </a:rPr>
              <a:t>search tree</a:t>
            </a:r>
            <a:r>
              <a:rPr lang="en" sz="2000">
                <a:solidFill>
                  <a:srgbClr val="FFFFFF"/>
                </a:solidFill>
              </a:rPr>
              <a:t> called B-Tree in which a node contains more than one value (key) and more than two children.</a:t>
            </a:r>
            <a:endParaRPr sz="2000">
              <a:solidFill>
                <a:srgbClr val="FFFFFF"/>
              </a:solidFill>
            </a:endParaRPr>
          </a:p>
          <a:p>
            <a:pPr indent="0" lvl="0" marL="0" rtl="0" algn="just">
              <a:lnSpc>
                <a:spcPct val="115000"/>
              </a:lnSpc>
              <a:spcBef>
                <a:spcPts val="0"/>
              </a:spcBef>
              <a:spcAft>
                <a:spcPts val="0"/>
              </a:spcAft>
              <a:buNone/>
            </a:pPr>
            <a:r>
              <a:t/>
            </a:r>
            <a:endParaRPr sz="2000">
              <a:solidFill>
                <a:srgbClr val="FFFFFF"/>
              </a:solidFill>
            </a:endParaRPr>
          </a:p>
        </p:txBody>
      </p:sp>
      <p:sp>
        <p:nvSpPr>
          <p:cNvPr id="223" name="Google Shape;223;p34"/>
          <p:cNvSpPr txBox="1"/>
          <p:nvPr>
            <p:ph idx="4294967295" type="title"/>
          </p:nvPr>
        </p:nvSpPr>
        <p:spPr>
          <a:xfrm>
            <a:off x="291313" y="7737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sz="2500">
              <a:solidFill>
                <a:srgbClr val="FFFFFF"/>
              </a:solidFill>
            </a:endParaRPr>
          </a:p>
          <a:p>
            <a:pPr indent="0" lvl="0" marL="0" rtl="0" algn="ctr">
              <a:spcBef>
                <a:spcPts val="0"/>
              </a:spcBef>
              <a:spcAft>
                <a:spcPts val="0"/>
              </a:spcAft>
              <a:buNone/>
            </a:pPr>
            <a:r>
              <a:t/>
            </a:r>
            <a:endParaRPr sz="2500">
              <a:solidFill>
                <a:srgbClr val="FFFFFF"/>
              </a:solidFill>
            </a:endParaRPr>
          </a:p>
          <a:p>
            <a:pPr indent="0" lvl="0" marL="0" rtl="0" algn="ctr">
              <a:spcBef>
                <a:spcPts val="0"/>
              </a:spcBef>
              <a:spcAft>
                <a:spcPts val="0"/>
              </a:spcAft>
              <a:buNone/>
            </a:pPr>
            <a:r>
              <a:rPr lang="en" sz="2500">
                <a:solidFill>
                  <a:srgbClr val="FFFFFF"/>
                </a:solidFill>
              </a:rPr>
              <a:t>Tree indexing</a:t>
            </a:r>
            <a:endParaRPr sz="2500">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227" name="Shape 227"/>
        <p:cNvGrpSpPr/>
        <p:nvPr/>
      </p:nvGrpSpPr>
      <p:grpSpPr>
        <a:xfrm>
          <a:off x="0" y="0"/>
          <a:ext cx="0" cy="0"/>
          <a:chOff x="0" y="0"/>
          <a:chExt cx="0" cy="0"/>
        </a:xfrm>
      </p:grpSpPr>
      <p:pic>
        <p:nvPicPr>
          <p:cNvPr id="228" name="Google Shape;228;p35"/>
          <p:cNvPicPr preferRelativeResize="0"/>
          <p:nvPr/>
        </p:nvPicPr>
        <p:blipFill>
          <a:blip r:embed="rId3">
            <a:alphaModFix/>
          </a:blip>
          <a:stretch>
            <a:fillRect/>
          </a:stretch>
        </p:blipFill>
        <p:spPr>
          <a:xfrm>
            <a:off x="152400" y="152400"/>
            <a:ext cx="8788450" cy="4838700"/>
          </a:xfrm>
          <a:prstGeom prst="rect">
            <a:avLst/>
          </a:prstGeom>
          <a:noFill/>
          <a:ln>
            <a:noFill/>
          </a:ln>
        </p:spPr>
      </p:pic>
      <p:sp>
        <p:nvSpPr>
          <p:cNvPr id="229" name="Google Shape;229;p35"/>
          <p:cNvSpPr/>
          <p:nvPr/>
        </p:nvSpPr>
        <p:spPr>
          <a:xfrm>
            <a:off x="823775" y="3927950"/>
            <a:ext cx="2682300" cy="683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233" name="Shape 233"/>
        <p:cNvGrpSpPr/>
        <p:nvPr/>
      </p:nvGrpSpPr>
      <p:grpSpPr>
        <a:xfrm>
          <a:off x="0" y="0"/>
          <a:ext cx="0" cy="0"/>
          <a:chOff x="0" y="0"/>
          <a:chExt cx="0" cy="0"/>
        </a:xfrm>
      </p:grpSpPr>
      <p:sp>
        <p:nvSpPr>
          <p:cNvPr id="234" name="Google Shape;234;p36"/>
          <p:cNvSpPr txBox="1"/>
          <p:nvPr>
            <p:ph idx="4294967295" type="title"/>
          </p:nvPr>
        </p:nvSpPr>
        <p:spPr>
          <a:xfrm>
            <a:off x="421925" y="894075"/>
            <a:ext cx="8770200" cy="3887700"/>
          </a:xfrm>
          <a:prstGeom prst="rect">
            <a:avLst/>
          </a:prstGeom>
        </p:spPr>
        <p:txBody>
          <a:bodyPr anchorCtr="0" anchor="b" bIns="91425" lIns="91425" spcFirstLastPara="1" rIns="91425" wrap="square" tIns="91425">
            <a:noAutofit/>
          </a:bodyPr>
          <a:lstStyle/>
          <a:p>
            <a:pPr indent="0" lvl="0" marL="457200" rtl="0" algn="just">
              <a:lnSpc>
                <a:spcPct val="115000"/>
              </a:lnSpc>
              <a:spcBef>
                <a:spcPts val="0"/>
              </a:spcBef>
              <a:spcAft>
                <a:spcPts val="0"/>
              </a:spcAft>
              <a:buNone/>
            </a:pPr>
            <a:r>
              <a:t/>
            </a:r>
            <a:endParaRPr sz="2200">
              <a:solidFill>
                <a:srgbClr val="FFFFFF"/>
              </a:solidFill>
            </a:endParaRPr>
          </a:p>
          <a:p>
            <a:pPr indent="0" lvl="0" marL="457200" rtl="0" algn="just">
              <a:lnSpc>
                <a:spcPct val="115000"/>
              </a:lnSpc>
              <a:spcBef>
                <a:spcPts val="0"/>
              </a:spcBef>
              <a:spcAft>
                <a:spcPts val="0"/>
              </a:spcAft>
              <a:buNone/>
            </a:pPr>
            <a:r>
              <a:t/>
            </a:r>
            <a:endParaRPr sz="2200">
              <a:solidFill>
                <a:srgbClr val="FFFFFF"/>
              </a:solidFill>
            </a:endParaRPr>
          </a:p>
          <a:p>
            <a:pPr indent="-368300" lvl="0" marL="457200" rtl="0" algn="just">
              <a:lnSpc>
                <a:spcPct val="115000"/>
              </a:lnSpc>
              <a:spcBef>
                <a:spcPts val="0"/>
              </a:spcBef>
              <a:spcAft>
                <a:spcPts val="0"/>
              </a:spcAft>
              <a:buClr>
                <a:srgbClr val="FFFFFF"/>
              </a:buClr>
              <a:buSzPts val="2200"/>
              <a:buChar char="●"/>
            </a:pPr>
            <a:r>
              <a:rPr lang="en" sz="2200">
                <a:solidFill>
                  <a:srgbClr val="FFFFFF"/>
                </a:solidFill>
              </a:rPr>
              <a:t>All leaves will be created at the same level.</a:t>
            </a:r>
            <a:endParaRPr sz="2200">
              <a:solidFill>
                <a:srgbClr val="FFFFFF"/>
              </a:solidFill>
            </a:endParaRPr>
          </a:p>
          <a:p>
            <a:pPr indent="-368300" lvl="0" marL="457200" rtl="0" algn="just">
              <a:lnSpc>
                <a:spcPct val="115000"/>
              </a:lnSpc>
              <a:spcBef>
                <a:spcPts val="0"/>
              </a:spcBef>
              <a:spcAft>
                <a:spcPts val="0"/>
              </a:spcAft>
              <a:buClr>
                <a:srgbClr val="FFFFFF"/>
              </a:buClr>
              <a:buSzPts val="2200"/>
              <a:buChar char="●"/>
            </a:pPr>
            <a:r>
              <a:rPr lang="en" sz="2200">
                <a:solidFill>
                  <a:srgbClr val="FFFFFF"/>
                </a:solidFill>
              </a:rPr>
              <a:t>B-Tree is determined by a number of degree, which is also called "order"</a:t>
            </a:r>
            <a:endParaRPr sz="2200">
              <a:solidFill>
                <a:srgbClr val="FFFFFF"/>
              </a:solidFill>
            </a:endParaRPr>
          </a:p>
          <a:p>
            <a:pPr indent="-368300" lvl="0" marL="457200" rtl="0" algn="just">
              <a:lnSpc>
                <a:spcPct val="115000"/>
              </a:lnSpc>
              <a:spcBef>
                <a:spcPts val="0"/>
              </a:spcBef>
              <a:spcAft>
                <a:spcPts val="0"/>
              </a:spcAft>
              <a:buClr>
                <a:srgbClr val="FFFFFF"/>
              </a:buClr>
              <a:buSzPts val="2200"/>
              <a:buChar char="●"/>
            </a:pPr>
            <a:r>
              <a:rPr lang="en" sz="2200">
                <a:solidFill>
                  <a:srgbClr val="FFFFFF"/>
                </a:solidFill>
              </a:rPr>
              <a:t>The maximum number of child nodes are m</a:t>
            </a:r>
            <a:endParaRPr sz="2200">
              <a:solidFill>
                <a:srgbClr val="FFFFFF"/>
              </a:solidFill>
            </a:endParaRPr>
          </a:p>
          <a:p>
            <a:pPr indent="-368300" lvl="0" marL="457200" rtl="0" algn="just">
              <a:lnSpc>
                <a:spcPct val="115000"/>
              </a:lnSpc>
              <a:spcBef>
                <a:spcPts val="0"/>
              </a:spcBef>
              <a:spcAft>
                <a:spcPts val="0"/>
              </a:spcAft>
              <a:buClr>
                <a:srgbClr val="FFFFFF"/>
              </a:buClr>
              <a:buSzPts val="2200"/>
              <a:buChar char="●"/>
            </a:pPr>
            <a:r>
              <a:rPr lang="en" sz="2200">
                <a:solidFill>
                  <a:srgbClr val="FFFFFF"/>
                </a:solidFill>
              </a:rPr>
              <a:t>The maximum number of keys m-1</a:t>
            </a:r>
            <a:endParaRPr sz="2200">
              <a:solidFill>
                <a:srgbClr val="FFFFFF"/>
              </a:solidFill>
            </a:endParaRPr>
          </a:p>
          <a:p>
            <a:pPr indent="-368300" lvl="0" marL="457200" rtl="0" algn="just">
              <a:lnSpc>
                <a:spcPct val="115000"/>
              </a:lnSpc>
              <a:spcBef>
                <a:spcPts val="0"/>
              </a:spcBef>
              <a:spcAft>
                <a:spcPts val="0"/>
              </a:spcAft>
              <a:buClr>
                <a:srgbClr val="FFFFFF"/>
              </a:buClr>
              <a:buSzPts val="2200"/>
              <a:buChar char="●"/>
            </a:pPr>
            <a:r>
              <a:rPr lang="en" sz="2200">
                <a:solidFill>
                  <a:srgbClr val="FFFFFF"/>
                </a:solidFill>
              </a:rPr>
              <a:t>B Tree keys and nodes are arranged in ascending order.</a:t>
            </a:r>
            <a:endParaRPr sz="2200">
              <a:solidFill>
                <a:srgbClr val="FFFFFF"/>
              </a:solidFill>
            </a:endParaRPr>
          </a:p>
          <a:p>
            <a:pPr indent="-368300" lvl="0" marL="457200" rtl="0" algn="just">
              <a:lnSpc>
                <a:spcPct val="115000"/>
              </a:lnSpc>
              <a:spcBef>
                <a:spcPts val="0"/>
              </a:spcBef>
              <a:spcAft>
                <a:spcPts val="0"/>
              </a:spcAft>
              <a:buClr>
                <a:srgbClr val="FFFFFF"/>
              </a:buClr>
              <a:buSzPts val="2200"/>
              <a:buChar char="●"/>
            </a:pPr>
            <a:r>
              <a:rPr lang="en" sz="2200">
                <a:solidFill>
                  <a:srgbClr val="FFFFFF"/>
                </a:solidFill>
              </a:rPr>
              <a:t>The search operation of B Tree is the simplest one, which always starts from the root and starts checking if the target key is greater or lesser than the node value.</a:t>
            </a:r>
            <a:endParaRPr sz="2200">
              <a:solidFill>
                <a:srgbClr val="FFFFFF"/>
              </a:solidFill>
            </a:endParaRPr>
          </a:p>
          <a:p>
            <a:pPr indent="0" lvl="0" marL="457200" rtl="0" algn="just">
              <a:lnSpc>
                <a:spcPct val="115000"/>
              </a:lnSpc>
              <a:spcBef>
                <a:spcPts val="0"/>
              </a:spcBef>
              <a:spcAft>
                <a:spcPts val="0"/>
              </a:spcAft>
              <a:buNone/>
            </a:pPr>
            <a:r>
              <a:t/>
            </a:r>
            <a:endParaRPr sz="2200">
              <a:solidFill>
                <a:srgbClr val="FFFFFF"/>
              </a:solidFill>
            </a:endParaRPr>
          </a:p>
        </p:txBody>
      </p:sp>
      <p:sp>
        <p:nvSpPr>
          <p:cNvPr id="235" name="Google Shape;235;p36"/>
          <p:cNvSpPr txBox="1"/>
          <p:nvPr/>
        </p:nvSpPr>
        <p:spPr>
          <a:xfrm>
            <a:off x="421925" y="261200"/>
            <a:ext cx="8318100" cy="67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600">
                <a:solidFill>
                  <a:srgbClr val="FFFFFF"/>
                </a:solidFill>
              </a:rPr>
              <a:t>Properties of B trees</a:t>
            </a:r>
            <a:endParaRPr b="1" sz="2600">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239" name="Shape 239"/>
        <p:cNvGrpSpPr/>
        <p:nvPr/>
      </p:nvGrpSpPr>
      <p:grpSpPr>
        <a:xfrm>
          <a:off x="0" y="0"/>
          <a:ext cx="0" cy="0"/>
          <a:chOff x="0" y="0"/>
          <a:chExt cx="0" cy="0"/>
        </a:xfrm>
      </p:grpSpPr>
      <p:pic>
        <p:nvPicPr>
          <p:cNvPr id="240" name="Google Shape;240;p37"/>
          <p:cNvPicPr preferRelativeResize="0"/>
          <p:nvPr/>
        </p:nvPicPr>
        <p:blipFill>
          <a:blip r:embed="rId3">
            <a:alphaModFix/>
          </a:blip>
          <a:stretch>
            <a:fillRect/>
          </a:stretch>
        </p:blipFill>
        <p:spPr>
          <a:xfrm>
            <a:off x="152400" y="152400"/>
            <a:ext cx="8637750" cy="485873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244" name="Shape 244"/>
        <p:cNvGrpSpPr/>
        <p:nvPr/>
      </p:nvGrpSpPr>
      <p:grpSpPr>
        <a:xfrm>
          <a:off x="0" y="0"/>
          <a:ext cx="0" cy="0"/>
          <a:chOff x="0" y="0"/>
          <a:chExt cx="0" cy="0"/>
        </a:xfrm>
      </p:grpSpPr>
      <p:pic>
        <p:nvPicPr>
          <p:cNvPr id="245" name="Google Shape;245;p38"/>
          <p:cNvPicPr preferRelativeResize="0"/>
          <p:nvPr/>
        </p:nvPicPr>
        <p:blipFill>
          <a:blip r:embed="rId3">
            <a:alphaModFix/>
          </a:blip>
          <a:stretch>
            <a:fillRect/>
          </a:stretch>
        </p:blipFill>
        <p:spPr>
          <a:xfrm>
            <a:off x="152400" y="152400"/>
            <a:ext cx="8712312" cy="49006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74" name="Shape 74"/>
        <p:cNvGrpSpPr/>
        <p:nvPr/>
      </p:nvGrpSpPr>
      <p:grpSpPr>
        <a:xfrm>
          <a:off x="0" y="0"/>
          <a:ext cx="0" cy="0"/>
          <a:chOff x="0" y="0"/>
          <a:chExt cx="0" cy="0"/>
        </a:xfrm>
      </p:grpSpPr>
      <p:pic>
        <p:nvPicPr>
          <p:cNvPr id="75" name="Google Shape;75;p15"/>
          <p:cNvPicPr preferRelativeResize="0"/>
          <p:nvPr/>
        </p:nvPicPr>
        <p:blipFill>
          <a:blip r:embed="rId3">
            <a:alphaModFix/>
          </a:blip>
          <a:stretch>
            <a:fillRect/>
          </a:stretch>
        </p:blipFill>
        <p:spPr>
          <a:xfrm>
            <a:off x="1524000" y="1476875"/>
            <a:ext cx="6096000" cy="3028950"/>
          </a:xfrm>
          <a:prstGeom prst="rect">
            <a:avLst/>
          </a:prstGeom>
          <a:noFill/>
          <a:ln>
            <a:noFill/>
          </a:ln>
        </p:spPr>
      </p:pic>
      <p:sp>
        <p:nvSpPr>
          <p:cNvPr id="76" name="Google Shape;76;p15"/>
          <p:cNvSpPr txBox="1"/>
          <p:nvPr>
            <p:ph type="title"/>
          </p:nvPr>
        </p:nvSpPr>
        <p:spPr>
          <a:xfrm>
            <a:off x="387900" y="472150"/>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File Example</a:t>
            </a:r>
            <a:endParaRPr/>
          </a:p>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80" name="Shape 80"/>
        <p:cNvGrpSpPr/>
        <p:nvPr/>
      </p:nvGrpSpPr>
      <p:grpSpPr>
        <a:xfrm>
          <a:off x="0" y="0"/>
          <a:ext cx="0" cy="0"/>
          <a:chOff x="0" y="0"/>
          <a:chExt cx="0" cy="0"/>
        </a:xfrm>
      </p:grpSpPr>
      <p:sp>
        <p:nvSpPr>
          <p:cNvPr id="81" name="Google Shape;81;p16"/>
          <p:cNvSpPr txBox="1"/>
          <p:nvPr>
            <p:ph idx="4294967295"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Query Types</a:t>
            </a:r>
            <a:endParaRPr/>
          </a:p>
        </p:txBody>
      </p:sp>
      <p:sp>
        <p:nvSpPr>
          <p:cNvPr id="82" name="Google Shape;82;p16"/>
          <p:cNvSpPr txBox="1"/>
          <p:nvPr>
            <p:ph idx="4294967295"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Q1: Simple Query: The value of a single key is specified.</a:t>
            </a:r>
            <a:endParaRPr sz="2100"/>
          </a:p>
          <a:p>
            <a:pPr indent="0" lvl="0" marL="0" rtl="0" algn="l">
              <a:spcBef>
                <a:spcPts val="1600"/>
              </a:spcBef>
              <a:spcAft>
                <a:spcPts val="0"/>
              </a:spcAft>
              <a:buNone/>
            </a:pPr>
            <a:r>
              <a:rPr lang="en" sz="2100"/>
              <a:t> Q2: Range Query: A range of values for a single key is specified </a:t>
            </a:r>
            <a:endParaRPr sz="2100"/>
          </a:p>
          <a:p>
            <a:pPr indent="0" lvl="0" marL="0" rtl="0" algn="l">
              <a:spcBef>
                <a:spcPts val="1600"/>
              </a:spcBef>
              <a:spcAft>
                <a:spcPts val="0"/>
              </a:spcAft>
              <a:buNone/>
            </a:pPr>
            <a:r>
              <a:rPr lang="en" sz="2100"/>
              <a:t>Q3: Functional Query: Some function of key values in the file is specified (e.g. average or median) </a:t>
            </a:r>
            <a:endParaRPr sz="2100"/>
          </a:p>
          <a:p>
            <a:pPr indent="0" lvl="0" marL="0" rtl="0" algn="l">
              <a:spcBef>
                <a:spcPts val="1600"/>
              </a:spcBef>
              <a:spcAft>
                <a:spcPts val="1600"/>
              </a:spcAft>
              <a:buNone/>
            </a:pPr>
            <a:r>
              <a:rPr lang="en" sz="2100"/>
              <a:t>Q4: Boolean Query: A boolean combination of Q1 - Q3 using logical operators and, or, not</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86" name="Shape 86"/>
        <p:cNvGrpSpPr/>
        <p:nvPr/>
      </p:nvGrpSpPr>
      <p:grpSpPr>
        <a:xfrm>
          <a:off x="0" y="0"/>
          <a:ext cx="0" cy="0"/>
          <a:chOff x="0" y="0"/>
          <a:chExt cx="0" cy="0"/>
        </a:xfrm>
      </p:grpSpPr>
      <p:sp>
        <p:nvSpPr>
          <p:cNvPr id="87" name="Google Shape;87;p17"/>
          <p:cNvSpPr txBox="1"/>
          <p:nvPr>
            <p:ph idx="4294967295"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Query Types</a:t>
            </a:r>
            <a:endParaRPr/>
          </a:p>
          <a:p>
            <a:pPr indent="0" lvl="0" marL="0" rtl="0" algn="l">
              <a:spcBef>
                <a:spcPts val="0"/>
              </a:spcBef>
              <a:spcAft>
                <a:spcPts val="0"/>
              </a:spcAft>
              <a:buNone/>
            </a:pPr>
            <a:r>
              <a:t/>
            </a:r>
            <a:endParaRPr/>
          </a:p>
        </p:txBody>
      </p:sp>
      <p:sp>
        <p:nvSpPr>
          <p:cNvPr id="88" name="Google Shape;88;p17"/>
          <p:cNvSpPr txBox="1"/>
          <p:nvPr>
            <p:ph idx="4294967295" type="body"/>
          </p:nvPr>
        </p:nvSpPr>
        <p:spPr>
          <a:xfrm>
            <a:off x="387900" y="1449649"/>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Q1:Name =Dhoni</a:t>
            </a:r>
            <a:endParaRPr sz="2700"/>
          </a:p>
          <a:p>
            <a:pPr indent="0" lvl="0" marL="0" rtl="0" algn="l">
              <a:spcBef>
                <a:spcPts val="1600"/>
              </a:spcBef>
              <a:spcAft>
                <a:spcPts val="0"/>
              </a:spcAft>
              <a:buNone/>
            </a:pPr>
            <a:r>
              <a:rPr lang="en" sz="2700"/>
              <a:t>Q</a:t>
            </a:r>
            <a:r>
              <a:rPr lang="en" sz="2700"/>
              <a:t>2: AGE&gt;19</a:t>
            </a:r>
            <a:endParaRPr sz="2700"/>
          </a:p>
          <a:p>
            <a:pPr indent="0" lvl="0" marL="0" rtl="0" algn="l">
              <a:spcBef>
                <a:spcPts val="1600"/>
              </a:spcBef>
              <a:spcAft>
                <a:spcPts val="0"/>
              </a:spcAft>
              <a:buNone/>
            </a:pPr>
            <a:r>
              <a:rPr lang="en" sz="2700"/>
              <a:t>Q3: AGE &gt; average AGE of all the students </a:t>
            </a:r>
            <a:endParaRPr sz="2700"/>
          </a:p>
          <a:p>
            <a:pPr indent="0" lvl="0" marL="0" rtl="0" algn="l">
              <a:spcBef>
                <a:spcPts val="1600"/>
              </a:spcBef>
              <a:spcAft>
                <a:spcPts val="1600"/>
              </a:spcAft>
              <a:buNone/>
            </a:pPr>
            <a:r>
              <a:rPr lang="en" sz="2700"/>
              <a:t>Q4: (ADDRESS=DELHI and AGE = 18) </a:t>
            </a:r>
            <a:endParaRPr sz="2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92" name="Shape 92"/>
        <p:cNvGrpSpPr/>
        <p:nvPr/>
      </p:nvGrpSpPr>
      <p:grpSpPr>
        <a:xfrm>
          <a:off x="0" y="0"/>
          <a:ext cx="0" cy="0"/>
          <a:chOff x="0" y="0"/>
          <a:chExt cx="0" cy="0"/>
        </a:xfrm>
      </p:grpSpPr>
      <p:sp>
        <p:nvSpPr>
          <p:cNvPr id="93" name="Google Shape;93;p18"/>
          <p:cNvSpPr txBox="1"/>
          <p:nvPr>
            <p:ph idx="4294967295" type="title"/>
          </p:nvPr>
        </p:nvSpPr>
        <p:spPr>
          <a:xfrm>
            <a:off x="387900" y="136550"/>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 of Retrieval</a:t>
            </a:r>
            <a:endParaRPr/>
          </a:p>
        </p:txBody>
      </p:sp>
      <p:sp>
        <p:nvSpPr>
          <p:cNvPr id="94" name="Google Shape;94;p18"/>
          <p:cNvSpPr txBox="1"/>
          <p:nvPr>
            <p:ph idx="4294967295" type="body"/>
          </p:nvPr>
        </p:nvSpPr>
        <p:spPr>
          <a:xfrm>
            <a:off x="468275" y="863950"/>
            <a:ext cx="8368200" cy="4088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000"/>
              <a:t>The mode of retrieval may be either </a:t>
            </a:r>
            <a:r>
              <a:rPr lang="en" sz="2000">
                <a:solidFill>
                  <a:srgbClr val="FFFF00"/>
                </a:solidFill>
              </a:rPr>
              <a:t>real time or batched. </a:t>
            </a:r>
            <a:endParaRPr sz="2000">
              <a:solidFill>
                <a:srgbClr val="FFFF00"/>
              </a:solidFill>
            </a:endParaRPr>
          </a:p>
          <a:p>
            <a:pPr indent="0" lvl="0" marL="0" rtl="0" algn="just">
              <a:spcBef>
                <a:spcPts val="1600"/>
              </a:spcBef>
              <a:spcAft>
                <a:spcPts val="0"/>
              </a:spcAft>
              <a:buNone/>
            </a:pPr>
            <a:r>
              <a:rPr lang="en" sz="2000"/>
              <a:t> In </a:t>
            </a:r>
            <a:r>
              <a:rPr lang="en" sz="2000">
                <a:solidFill>
                  <a:schemeClr val="accent6"/>
                </a:solidFill>
              </a:rPr>
              <a:t>real time retrieval </a:t>
            </a:r>
            <a:r>
              <a:rPr lang="en" sz="2000"/>
              <a:t>the response time for any query should be minimal (say a few seconds from the time the query is made). In a bank the accounts file has a mode of retrieval which is real time since requests to determine a balance must be satisfied quickly. </a:t>
            </a:r>
            <a:endParaRPr sz="2000"/>
          </a:p>
          <a:p>
            <a:pPr indent="0" lvl="0" marL="0" rtl="0" algn="just">
              <a:spcBef>
                <a:spcPts val="1600"/>
              </a:spcBef>
              <a:spcAft>
                <a:spcPts val="1600"/>
              </a:spcAft>
              <a:buNone/>
            </a:pPr>
            <a:r>
              <a:rPr lang="en" sz="2000"/>
              <a:t>In the </a:t>
            </a:r>
            <a:r>
              <a:rPr lang="en" sz="2000">
                <a:solidFill>
                  <a:schemeClr val="accent6"/>
                </a:solidFill>
              </a:rPr>
              <a:t>batched mode</a:t>
            </a:r>
            <a:r>
              <a:rPr lang="en" sz="2000"/>
              <a:t> of retrieval, the response time is not very significant. Requests for retrieval are batched together on a "transaction file" until either enough requests have been received or a suitable amount of time has passed. Then all queries on the transaction file are processed.</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98" name="Shape 98"/>
        <p:cNvGrpSpPr/>
        <p:nvPr/>
      </p:nvGrpSpPr>
      <p:grpSpPr>
        <a:xfrm>
          <a:off x="0" y="0"/>
          <a:ext cx="0" cy="0"/>
          <a:chOff x="0" y="0"/>
          <a:chExt cx="0" cy="0"/>
        </a:xfrm>
      </p:grpSpPr>
      <p:sp>
        <p:nvSpPr>
          <p:cNvPr id="99" name="Google Shape;99;p19"/>
          <p:cNvSpPr txBox="1"/>
          <p:nvPr>
            <p:ph idx="4294967295" type="title"/>
          </p:nvPr>
        </p:nvSpPr>
        <p:spPr>
          <a:xfrm>
            <a:off x="387900" y="196850"/>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 of Update</a:t>
            </a:r>
            <a:endParaRPr/>
          </a:p>
        </p:txBody>
      </p:sp>
      <p:sp>
        <p:nvSpPr>
          <p:cNvPr id="100" name="Google Shape;100;p19"/>
          <p:cNvSpPr txBox="1"/>
          <p:nvPr>
            <p:ph idx="4294967295" type="body"/>
          </p:nvPr>
        </p:nvSpPr>
        <p:spPr>
          <a:xfrm>
            <a:off x="464100" y="1261224"/>
            <a:ext cx="8368200" cy="3078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500"/>
              <a:t>T</a:t>
            </a:r>
            <a:r>
              <a:rPr lang="en" sz="2500"/>
              <a:t>he mode of update may be either </a:t>
            </a:r>
            <a:r>
              <a:rPr lang="en" sz="2500">
                <a:solidFill>
                  <a:srgbClr val="FFFF00"/>
                </a:solidFill>
              </a:rPr>
              <a:t>real time or batched.</a:t>
            </a:r>
            <a:endParaRPr sz="2500">
              <a:solidFill>
                <a:srgbClr val="FFFF00"/>
              </a:solidFill>
            </a:endParaRPr>
          </a:p>
          <a:p>
            <a:pPr indent="0" lvl="0" marL="0" rtl="0" algn="just">
              <a:spcBef>
                <a:spcPts val="1600"/>
              </a:spcBef>
              <a:spcAft>
                <a:spcPts val="0"/>
              </a:spcAft>
              <a:buNone/>
            </a:pPr>
            <a:r>
              <a:rPr lang="en" sz="2300">
                <a:solidFill>
                  <a:srgbClr val="FFFF00"/>
                </a:solidFill>
              </a:rPr>
              <a:t>Real mode :</a:t>
            </a:r>
            <a:r>
              <a:rPr lang="en" sz="2300"/>
              <a:t> </a:t>
            </a:r>
            <a:r>
              <a:rPr lang="en" sz="2300"/>
              <a:t>With real-time processing, as soon as the transaction takes place, the master file is updated at the same time</a:t>
            </a:r>
            <a:endParaRPr sz="2300"/>
          </a:p>
          <a:p>
            <a:pPr indent="0" lvl="0" marL="0" rtl="0" algn="just">
              <a:spcBef>
                <a:spcPts val="1600"/>
              </a:spcBef>
              <a:spcAft>
                <a:spcPts val="1600"/>
              </a:spcAft>
              <a:buNone/>
            </a:pPr>
            <a:r>
              <a:rPr lang="en" sz="2300">
                <a:solidFill>
                  <a:srgbClr val="FFFF00"/>
                </a:solidFill>
              </a:rPr>
              <a:t>Batched mode :</a:t>
            </a:r>
            <a:r>
              <a:rPr lang="en" sz="2300"/>
              <a:t> The Master File (The organization’s big data) is not always kept up to date.</a:t>
            </a:r>
            <a:endParaRPr sz="2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186800"/>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Sequential Organization</a:t>
            </a:r>
            <a:endParaRPr/>
          </a:p>
        </p:txBody>
      </p:sp>
      <p:sp>
        <p:nvSpPr>
          <p:cNvPr id="106" name="Google Shape;106;p20"/>
          <p:cNvSpPr txBox="1"/>
          <p:nvPr>
            <p:ph idx="1" type="body"/>
          </p:nvPr>
        </p:nvSpPr>
        <p:spPr>
          <a:xfrm>
            <a:off x="458225" y="1268800"/>
            <a:ext cx="3999900" cy="1533900"/>
          </a:xfrm>
          <a:prstGeom prst="rect">
            <a:avLst/>
          </a:prstGeom>
          <a:ln cap="flat" cmpd="sng" w="9525">
            <a:solidFill>
              <a:srgbClr val="00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00"/>
                </a:solidFill>
              </a:rPr>
              <a:t>Magnetic tape</a:t>
            </a:r>
            <a:endParaRPr sz="1800">
              <a:solidFill>
                <a:srgbClr val="FFFF00"/>
              </a:solidFill>
            </a:endParaRPr>
          </a:p>
          <a:p>
            <a:pPr indent="0" lvl="0" marL="0" rtl="0" algn="l">
              <a:spcBef>
                <a:spcPts val="1600"/>
              </a:spcBef>
              <a:spcAft>
                <a:spcPts val="0"/>
              </a:spcAft>
              <a:buNone/>
            </a:pPr>
            <a:r>
              <a:rPr lang="en" sz="1800"/>
              <a:t>The records are placed sequentially.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107" name="Google Shape;107;p20"/>
          <p:cNvSpPr txBox="1"/>
          <p:nvPr>
            <p:ph idx="2" type="body"/>
          </p:nvPr>
        </p:nvSpPr>
        <p:spPr>
          <a:xfrm>
            <a:off x="4705975" y="1268800"/>
            <a:ext cx="3999900" cy="1533900"/>
          </a:xfrm>
          <a:prstGeom prst="rect">
            <a:avLst/>
          </a:prstGeom>
          <a:ln cap="flat" cmpd="sng" w="9525">
            <a:solidFill>
              <a:srgbClr val="00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rgbClr val="FFFF00"/>
                </a:solidFill>
              </a:rPr>
              <a:t>Magnetic disk</a:t>
            </a:r>
            <a:endParaRPr sz="1700">
              <a:solidFill>
                <a:srgbClr val="FFFF00"/>
              </a:solidFill>
            </a:endParaRPr>
          </a:p>
          <a:p>
            <a:pPr indent="0" lvl="0" marL="0" rtl="0" algn="l">
              <a:spcBef>
                <a:spcPts val="1600"/>
              </a:spcBef>
              <a:spcAft>
                <a:spcPts val="0"/>
              </a:spcAft>
              <a:buNone/>
            </a:pPr>
            <a:r>
              <a:rPr lang="en" sz="1700"/>
              <a:t>Direct Access storage device (DASD)</a:t>
            </a:r>
            <a:endParaRPr sz="1700"/>
          </a:p>
          <a:p>
            <a:pPr indent="0" lvl="0" marL="0" rtl="0" algn="l">
              <a:spcBef>
                <a:spcPts val="1600"/>
              </a:spcBef>
              <a:spcAft>
                <a:spcPts val="1600"/>
              </a:spcAft>
              <a:buNone/>
            </a:pPr>
            <a:r>
              <a:t/>
            </a:r>
            <a:endParaRPr sz="1700"/>
          </a:p>
        </p:txBody>
      </p:sp>
      <p:sp>
        <p:nvSpPr>
          <p:cNvPr id="108" name="Google Shape;108;p20"/>
          <p:cNvSpPr txBox="1"/>
          <p:nvPr/>
        </p:nvSpPr>
        <p:spPr>
          <a:xfrm>
            <a:off x="498425" y="3670050"/>
            <a:ext cx="3959700" cy="1261800"/>
          </a:xfrm>
          <a:prstGeom prst="rect">
            <a:avLst/>
          </a:prstGeom>
          <a:noFill/>
          <a:ln cap="flat" cmpd="sng" w="9525">
            <a:solidFill>
              <a:srgbClr val="00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rgbClr val="FFFF00"/>
                </a:solidFill>
                <a:latin typeface="Roboto"/>
                <a:ea typeface="Roboto"/>
                <a:cs typeface="Roboto"/>
                <a:sym typeface="Roboto"/>
              </a:rPr>
              <a:t>Sequentially ordered</a:t>
            </a:r>
            <a:endParaRPr sz="1800">
              <a:solidFill>
                <a:srgbClr val="FFFF00"/>
              </a:solidFill>
              <a:latin typeface="Roboto"/>
              <a:ea typeface="Roboto"/>
              <a:cs typeface="Roboto"/>
              <a:sym typeface="Roboto"/>
            </a:endParaRPr>
          </a:p>
          <a:p>
            <a:pPr indent="0" lvl="0" marL="0" rtl="0" algn="l">
              <a:lnSpc>
                <a:spcPct val="115000"/>
              </a:lnSpc>
              <a:spcBef>
                <a:spcPts val="1600"/>
              </a:spcBef>
              <a:spcAft>
                <a:spcPts val="1600"/>
              </a:spcAft>
              <a:buNone/>
            </a:pPr>
            <a:r>
              <a:rPr lang="en" sz="1800">
                <a:solidFill>
                  <a:srgbClr val="FFFFFF"/>
                </a:solidFill>
                <a:latin typeface="Roboto"/>
                <a:ea typeface="Roboto"/>
                <a:cs typeface="Roboto"/>
                <a:sym typeface="Roboto"/>
              </a:rPr>
              <a:t>Logical and physical sequence of records are same</a:t>
            </a:r>
            <a:endParaRPr sz="1800">
              <a:solidFill>
                <a:srgbClr val="FFFFFF"/>
              </a:solidFill>
              <a:latin typeface="Roboto"/>
              <a:ea typeface="Roboto"/>
              <a:cs typeface="Roboto"/>
              <a:sym typeface="Roboto"/>
            </a:endParaRPr>
          </a:p>
        </p:txBody>
      </p:sp>
      <p:sp>
        <p:nvSpPr>
          <p:cNvPr id="109" name="Google Shape;109;p20"/>
          <p:cNvSpPr txBox="1"/>
          <p:nvPr/>
        </p:nvSpPr>
        <p:spPr>
          <a:xfrm>
            <a:off x="4705975" y="3670050"/>
            <a:ext cx="3959700" cy="1261800"/>
          </a:xfrm>
          <a:prstGeom prst="rect">
            <a:avLst/>
          </a:prstGeom>
          <a:noFill/>
          <a:ln cap="flat" cmpd="sng" w="9525">
            <a:solidFill>
              <a:srgbClr val="00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rgbClr val="FFFF00"/>
                </a:solidFill>
                <a:latin typeface="Roboto"/>
                <a:ea typeface="Roboto"/>
                <a:cs typeface="Roboto"/>
                <a:sym typeface="Roboto"/>
              </a:rPr>
              <a:t>Sequentially unordered</a:t>
            </a:r>
            <a:endParaRPr sz="1800">
              <a:solidFill>
                <a:srgbClr val="FFFF00"/>
              </a:solidFill>
              <a:latin typeface="Roboto"/>
              <a:ea typeface="Roboto"/>
              <a:cs typeface="Roboto"/>
              <a:sym typeface="Roboto"/>
            </a:endParaRPr>
          </a:p>
          <a:p>
            <a:pPr indent="0" lvl="0" marL="0" rtl="0" algn="l">
              <a:lnSpc>
                <a:spcPct val="115000"/>
              </a:lnSpc>
              <a:spcBef>
                <a:spcPts val="1600"/>
              </a:spcBef>
              <a:spcAft>
                <a:spcPts val="1600"/>
              </a:spcAft>
              <a:buNone/>
            </a:pPr>
            <a:r>
              <a:rPr lang="en" sz="1800">
                <a:solidFill>
                  <a:srgbClr val="FFFFFF"/>
                </a:solidFill>
                <a:latin typeface="Roboto"/>
                <a:ea typeface="Roboto"/>
                <a:cs typeface="Roboto"/>
                <a:sym typeface="Roboto"/>
              </a:rPr>
              <a:t>Logical and physical sequence of records are not same</a:t>
            </a:r>
            <a:endParaRPr sz="1800">
              <a:solidFill>
                <a:srgbClr val="FFFFFF"/>
              </a:solidFill>
              <a:latin typeface="Roboto"/>
              <a:ea typeface="Roboto"/>
              <a:cs typeface="Roboto"/>
              <a:sym typeface="Roboto"/>
            </a:endParaRPr>
          </a:p>
        </p:txBody>
      </p:sp>
      <p:cxnSp>
        <p:nvCxnSpPr>
          <p:cNvPr id="110" name="Google Shape;110;p20"/>
          <p:cNvCxnSpPr>
            <a:stCxn id="106" idx="2"/>
            <a:endCxn id="108" idx="0"/>
          </p:cNvCxnSpPr>
          <p:nvPr/>
        </p:nvCxnSpPr>
        <p:spPr>
          <a:xfrm>
            <a:off x="2458175" y="2802700"/>
            <a:ext cx="20100" cy="867300"/>
          </a:xfrm>
          <a:prstGeom prst="straightConnector1">
            <a:avLst/>
          </a:prstGeom>
          <a:noFill/>
          <a:ln cap="flat" cmpd="sng" w="9525">
            <a:solidFill>
              <a:srgbClr val="00FFFF"/>
            </a:solidFill>
            <a:prstDash val="solid"/>
            <a:round/>
            <a:headEnd len="med" w="med" type="none"/>
            <a:tailEnd len="med" w="med" type="triangle"/>
          </a:ln>
        </p:spPr>
      </p:cxnSp>
      <p:cxnSp>
        <p:nvCxnSpPr>
          <p:cNvPr id="111" name="Google Shape;111;p20"/>
          <p:cNvCxnSpPr>
            <a:stCxn id="106" idx="2"/>
            <a:endCxn id="109" idx="0"/>
          </p:cNvCxnSpPr>
          <p:nvPr/>
        </p:nvCxnSpPr>
        <p:spPr>
          <a:xfrm>
            <a:off x="2458175" y="2802700"/>
            <a:ext cx="4227600" cy="867300"/>
          </a:xfrm>
          <a:prstGeom prst="straightConnector1">
            <a:avLst/>
          </a:prstGeom>
          <a:noFill/>
          <a:ln cap="flat" cmpd="sng" w="9525">
            <a:solidFill>
              <a:srgbClr val="00FFFF"/>
            </a:solidFill>
            <a:prstDash val="solid"/>
            <a:round/>
            <a:headEnd len="med" w="med" type="none"/>
            <a:tailEnd len="med" w="med" type="triangle"/>
          </a:ln>
        </p:spPr>
      </p:cxnSp>
      <p:cxnSp>
        <p:nvCxnSpPr>
          <p:cNvPr id="112" name="Google Shape;112;p20"/>
          <p:cNvCxnSpPr/>
          <p:nvPr/>
        </p:nvCxnSpPr>
        <p:spPr>
          <a:xfrm>
            <a:off x="6695875" y="2802700"/>
            <a:ext cx="20100" cy="867300"/>
          </a:xfrm>
          <a:prstGeom prst="straightConnector1">
            <a:avLst/>
          </a:prstGeom>
          <a:noFill/>
          <a:ln cap="flat" cmpd="sng" w="9525">
            <a:solidFill>
              <a:srgbClr val="00FFFF"/>
            </a:solidFill>
            <a:prstDash val="solid"/>
            <a:round/>
            <a:headEnd len="med" w="med" type="none"/>
            <a:tailEnd len="med" w="med" type="triangle"/>
          </a:ln>
        </p:spPr>
      </p:cxnSp>
      <p:cxnSp>
        <p:nvCxnSpPr>
          <p:cNvPr id="113" name="Google Shape;113;p20"/>
          <p:cNvCxnSpPr>
            <a:stCxn id="107" idx="2"/>
            <a:endCxn id="108" idx="0"/>
          </p:cNvCxnSpPr>
          <p:nvPr/>
        </p:nvCxnSpPr>
        <p:spPr>
          <a:xfrm flipH="1">
            <a:off x="2478325" y="2802700"/>
            <a:ext cx="4227600" cy="867300"/>
          </a:xfrm>
          <a:prstGeom prst="straightConnector1">
            <a:avLst/>
          </a:prstGeom>
          <a:noFill/>
          <a:ln cap="flat" cmpd="sng" w="9525">
            <a:solidFill>
              <a:srgbClr val="00FFFF"/>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117" name="Shape 117"/>
        <p:cNvGrpSpPr/>
        <p:nvPr/>
      </p:nvGrpSpPr>
      <p:grpSpPr>
        <a:xfrm>
          <a:off x="0" y="0"/>
          <a:ext cx="0" cy="0"/>
          <a:chOff x="0" y="0"/>
          <a:chExt cx="0" cy="0"/>
        </a:xfrm>
      </p:grpSpPr>
      <p:pic>
        <p:nvPicPr>
          <p:cNvPr id="118" name="Google Shape;118;p21"/>
          <p:cNvPicPr preferRelativeResize="0"/>
          <p:nvPr/>
        </p:nvPicPr>
        <p:blipFill rotWithShape="1">
          <a:blip r:embed="rId3">
            <a:alphaModFix/>
          </a:blip>
          <a:srcRect b="11480" l="22485" r="17168" t="38733"/>
          <a:stretch/>
        </p:blipFill>
        <p:spPr>
          <a:xfrm>
            <a:off x="974450" y="1316000"/>
            <a:ext cx="7524374" cy="3345301"/>
          </a:xfrm>
          <a:prstGeom prst="rect">
            <a:avLst/>
          </a:prstGeom>
          <a:noFill/>
          <a:ln>
            <a:noFill/>
          </a:ln>
        </p:spPr>
      </p:pic>
      <p:sp>
        <p:nvSpPr>
          <p:cNvPr id="119" name="Google Shape;119;p21"/>
          <p:cNvSpPr txBox="1"/>
          <p:nvPr>
            <p:ph idx="4294967295" type="title"/>
          </p:nvPr>
        </p:nvSpPr>
        <p:spPr>
          <a:xfrm>
            <a:off x="387900" y="186800"/>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600">
                <a:solidFill>
                  <a:srgbClr val="FFFFFF"/>
                </a:solidFill>
              </a:rPr>
              <a:t>Interpreting Disk Memory as Sequential Memory</a:t>
            </a:r>
            <a:endParaRPr sz="26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