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9" r:id="rId2"/>
    <p:sldId id="422" r:id="rId3"/>
    <p:sldId id="424" r:id="rId4"/>
    <p:sldId id="426" r:id="rId5"/>
    <p:sldId id="427" r:id="rId6"/>
    <p:sldId id="428" r:id="rId7"/>
    <p:sldId id="429" r:id="rId8"/>
    <p:sldId id="431" r:id="rId9"/>
    <p:sldId id="432" r:id="rId10"/>
    <p:sldId id="435" r:id="rId11"/>
    <p:sldId id="437" r:id="rId12"/>
    <p:sldId id="438" r:id="rId13"/>
    <p:sldId id="436" r:id="rId14"/>
    <p:sldId id="44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76" d="100"/>
          <a:sy n="76" d="100"/>
        </p:scale>
        <p:origin x="-12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B16-2811-4879-AE47-F13761EE8FF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AC0F-5A2A-4F36-AF94-9B47001C7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9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4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6953-4FBB-4836-8933-3B0913FA404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49082-01A0-4A14-9F9F-49347D00D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3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76400"/>
            <a:ext cx="816778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Unit – </a:t>
            </a:r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IV </a:t>
            </a:r>
          </a:p>
          <a:p>
            <a:pPr algn="ctr"/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the elements of e-commerce</a:t>
            </a:r>
            <a:endParaRPr lang="en-US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533400"/>
            <a:ext cx="96012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The Internet e-Commerce Security involves in the following aspects:</a:t>
            </a:r>
            <a:endParaRPr lang="en-GB" sz="2200" b="1" u="sng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28850" lvl="4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Encryption</a:t>
            </a:r>
          </a:p>
          <a:p>
            <a:pPr marL="2228850" lvl="4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Signature</a:t>
            </a:r>
          </a:p>
          <a:p>
            <a:pPr marL="2228850" lvl="4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Trusted Third Parties</a:t>
            </a:r>
          </a:p>
          <a:p>
            <a:pPr marL="457200" lvl="1" indent="0" algn="just">
              <a:lnSpc>
                <a:spcPct val="150000"/>
              </a:lnSpc>
              <a:spcBef>
                <a:spcPts val="200"/>
              </a:spcBef>
              <a:buNone/>
            </a:pPr>
            <a:endParaRPr lang="en-GB" sz="2400" b="1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INTERNET e-COMMERCE SECURITY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2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ockchain - Private Key Cryptography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5" y="533400"/>
            <a:ext cx="8933145" cy="50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5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Asymmetric Encryption &amp; How Does It Work? - InfoSec Ins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001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7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al Signature Cryptography | Know 2 Major Forms of Encryp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2"/>
          <a:stretch/>
        </p:blipFill>
        <p:spPr bwMode="auto">
          <a:xfrm>
            <a:off x="866775" y="914400"/>
            <a:ext cx="76676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9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60937"/>
            <a:ext cx="816778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60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381000"/>
            <a:ext cx="96012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200"/>
              </a:spcBef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The basic element of Internet e-Commerce are an e-shop on a server, as user with a web browser and an Internet Connection between them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Visibility </a:t>
            </a: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etting the site noticed and online customer visiting the store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Ease of Use 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Easy to implement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Order Processing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Online Orders have to be processed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Online </a:t>
            </a:r>
            <a:r>
              <a:rPr lang="en-GB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Payments </a:t>
            </a: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Goods bought online normally have to be paid for electronically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Security 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Online Payments need to be Secure and Customer have to be Confident they are Secure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Delivery Systems </a:t>
            </a: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Home Delivery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After Sales</a:t>
            </a:r>
            <a:r>
              <a:rPr lang="en-GB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Queries and Faults need to be processed online</a:t>
            </a: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0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04800" y="533400"/>
            <a:ext cx="9982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3600" b="1">
                <a:solidFill>
                  <a:srgbClr val="7030A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200" dirty="0" smtClean="0"/>
              <a:t>e-Commerce Facilities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701927" y="1600200"/>
            <a:ext cx="1851992" cy="40852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705599" y="1572751"/>
            <a:ext cx="1525421" cy="40852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917953" y="2408870"/>
            <a:ext cx="1512894" cy="2590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Browser</a:t>
            </a:r>
            <a:endParaRPr lang="en-IN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23075" y="4413703"/>
            <a:ext cx="439982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430847" y="3962400"/>
            <a:ext cx="439205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407417" y="3124200"/>
            <a:ext cx="4415483" cy="7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822900" y="2319986"/>
            <a:ext cx="1246119" cy="2590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Store Systems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1716716"/>
            <a:ext cx="18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CUSTOMER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4761" y="1572751"/>
            <a:ext cx="11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e-SHOP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437940" y="3505200"/>
            <a:ext cx="4415483" cy="7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>
          <a:xfrm>
            <a:off x="3318453" y="1757416"/>
            <a:ext cx="2264940" cy="3153369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INTERNET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30847" y="2819400"/>
            <a:ext cx="1187095" cy="78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72819" y="2667000"/>
            <a:ext cx="133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Orders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0" y="2526268"/>
            <a:ext cx="133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Search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72819" y="3212068"/>
            <a:ext cx="133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Payment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86000" y="3581400"/>
            <a:ext cx="133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Delivery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81600" y="4427273"/>
            <a:ext cx="133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After-Sales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381000"/>
            <a:ext cx="96012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Site Name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URL, </a:t>
            </a:r>
            <a:r>
              <a:rPr lang="en-GB" sz="2400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Eg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.: amazon.com 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Conventional Advertising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Media, Newspaper, Banner, Pamphlets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Portals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Advertisement via Portals (Banners, Menus and so on)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Malls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Shared Advertising, Common Facilities, e-Cash, Common Customer Files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 Engines</a:t>
            </a: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Manual Indexing and Automatic Indexing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Hypertext Links, Variety of Deals, Good way of getting Customers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Personal Recommendations</a:t>
            </a: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GB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One to One Marketing People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e-VISIBILITY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381000"/>
            <a:ext cx="96012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It comes in all Shapes and Size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Company Information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Customer Support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Customer Registration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Online Mailing , Special Offers 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Dynamic Web Sites </a:t>
            </a: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Product Databases &amp; Individual Customization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Site Indexes &amp; Search Facilities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 Order Entry &amp; Payment Systems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Sophisticated Security Protection Systems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After-Sales Service &amp; Support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Feedback Systems to Improve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e-SHOP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1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381000"/>
            <a:ext cx="96012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The way of paying for e-Commerce transactions can be classified as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Credit Cards</a:t>
            </a:r>
          </a:p>
          <a:p>
            <a:pPr marL="1200150" lvl="2" indent="-342900" algn="just">
              <a:lnSpc>
                <a:spcPct val="150000"/>
              </a:lnSpc>
              <a:spcBef>
                <a:spcPts val="200"/>
              </a:spcBef>
              <a:buFont typeface="Wingdings"/>
              <a:buChar char="à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Common Payment </a:t>
            </a:r>
          </a:p>
          <a:p>
            <a:pPr marL="1200150" lvl="2" indent="-342900" algn="just">
              <a:lnSpc>
                <a:spcPct val="150000"/>
              </a:lnSpc>
              <a:spcBef>
                <a:spcPts val="200"/>
              </a:spcBef>
              <a:buFont typeface="Wingdings"/>
              <a:buChar char="à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CNP (Customer Not Present)</a:t>
            </a:r>
          </a:p>
          <a:p>
            <a:pPr marL="1200150" lvl="2" indent="-342900" algn="just">
              <a:lnSpc>
                <a:spcPct val="150000"/>
              </a:lnSpc>
              <a:spcBef>
                <a:spcPts val="200"/>
              </a:spcBef>
              <a:buFont typeface="Wingdings"/>
              <a:buChar char="à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Concerns for Security of Online Credit Card Payments include:</a:t>
            </a:r>
          </a:p>
          <a:p>
            <a:pPr marL="1657350" lvl="3" indent="-342900" algn="just">
              <a:lnSpc>
                <a:spcPct val="150000"/>
              </a:lnSpc>
              <a:spcBef>
                <a:spcPts val="200"/>
              </a:spcBef>
              <a:buFont typeface="Wingdings"/>
              <a:buChar char="à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Fraudulent Use of Credit Cards</a:t>
            </a:r>
          </a:p>
          <a:p>
            <a:pPr marL="1657350" lvl="3" indent="-342900" algn="just">
              <a:lnSpc>
                <a:spcPct val="150000"/>
              </a:lnSpc>
              <a:spcBef>
                <a:spcPts val="200"/>
              </a:spcBef>
              <a:buFont typeface="Wingdings"/>
              <a:buChar char="à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Interception of Credit Card Details</a:t>
            </a:r>
          </a:p>
          <a:p>
            <a:pPr marL="1657350" lvl="3" indent="-342900" algn="just">
              <a:lnSpc>
                <a:spcPct val="150000"/>
              </a:lnSpc>
              <a:spcBef>
                <a:spcPts val="200"/>
              </a:spcBef>
              <a:buFont typeface="Wingdings"/>
              <a:buChar char="à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Remote Storage of Credit Card Details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Debit Cards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Stored Value Cards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e-Cash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Micro Payments</a:t>
            </a: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Delayed Payments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Pay off-line </a:t>
            </a: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ONLINE PAYMENTS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6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381000"/>
            <a:ext cx="96012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It depends on the Size of the Product, its Nature, Urgency and Distance that Packet will have to travel</a:t>
            </a:r>
          </a:p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Examples of Delivery Systems are: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Packet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Local Delivery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Collect Your Own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Electronic Delivery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Delivery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DELIVERING THE GOODS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381000"/>
            <a:ext cx="96012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The Internet can have considerable advantages in the area of after-sales</a:t>
            </a:r>
          </a:p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 good website can provide excellent product identity and diagnostic support</a:t>
            </a:r>
          </a:p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Advantages are as follows: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Printing Costs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Materials is Readily Corrected and Updated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Hyperlink Indexes and Search Facilities can be Provided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Mailing Costs</a:t>
            </a:r>
          </a:p>
          <a:p>
            <a:pPr marL="2686050" lvl="5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Software, Bug Fixes and Updates can be Downloaded</a:t>
            </a:r>
            <a:endParaRPr lang="en-GB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AFTER-SALES SERVICE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-381000" y="533400"/>
            <a:ext cx="9601200" cy="609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Security Breaches are most frequently discussed in terms of the Internet and the changes that hackers will </a:t>
            </a:r>
            <a:r>
              <a:rPr lang="en-GB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intercept messages, misuse the information or modify the content of the message</a:t>
            </a:r>
          </a:p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Customer Side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Stolen Credit Card Details</a:t>
            </a:r>
          </a:p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Vendor Side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Can Trade Inappropriately or Dishonestly – Customer Details are Stolen – Bogus Traders</a:t>
            </a:r>
          </a:p>
          <a:p>
            <a:pPr lvl="1" algn="just">
              <a:lnSpc>
                <a:spcPct val="150000"/>
              </a:lnSpc>
              <a:spcBef>
                <a:spcPts val="200"/>
              </a:spcBef>
              <a:buFont typeface="Times New Roman" pitchFamily="18" charset="0"/>
              <a:buChar char="−"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4 Pillars of Security</a:t>
            </a: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Identified Precisely</a:t>
            </a: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Confidentiality </a:t>
            </a:r>
            <a:r>
              <a:rPr lang="en-GB" sz="2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Content of the Message is Secure – Not Scanned</a:t>
            </a:r>
            <a:endParaRPr lang="en-GB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GB" sz="2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Changes in the Messages is impossible</a:t>
            </a:r>
            <a:endParaRPr lang="en-GB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Non-Repudiation</a:t>
            </a:r>
            <a:r>
              <a:rPr lang="en-GB" sz="22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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Sender of the Message is directly connected to the content of the message</a:t>
            </a:r>
            <a:endParaRPr lang="en-GB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200"/>
              </a:spcBef>
              <a:buFont typeface="+mj-lt"/>
              <a:buAutoNum type="arabicPeriod"/>
            </a:pP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33400" y="13017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6473" y="-174625"/>
            <a:ext cx="7772400" cy="78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INTERNET e-COMMERCE SECURITY</a:t>
            </a:r>
            <a:endParaRPr lang="en-US" sz="3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532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STRATEGY IN AN ELECTRONIC AGE</dc:title>
  <dc:creator>AVM</dc:creator>
  <cp:lastModifiedBy>AVM</cp:lastModifiedBy>
  <cp:revision>126</cp:revision>
  <dcterms:created xsi:type="dcterms:W3CDTF">2024-06-22T17:20:20Z</dcterms:created>
  <dcterms:modified xsi:type="dcterms:W3CDTF">2024-09-30T15:49:01Z</dcterms:modified>
</cp:coreProperties>
</file>