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19"/>
  </p:notesMasterIdLst>
  <p:sldIdLst>
    <p:sldId id="285" r:id="rId3"/>
    <p:sldId id="363" r:id="rId4"/>
    <p:sldId id="350" r:id="rId5"/>
    <p:sldId id="354" r:id="rId6"/>
    <p:sldId id="356" r:id="rId7"/>
    <p:sldId id="364" r:id="rId8"/>
    <p:sldId id="366" r:id="rId9"/>
    <p:sldId id="368" r:id="rId10"/>
    <p:sldId id="369" r:id="rId11"/>
    <p:sldId id="370" r:id="rId12"/>
    <p:sldId id="371" r:id="rId13"/>
    <p:sldId id="373" r:id="rId14"/>
    <p:sldId id="374" r:id="rId15"/>
    <p:sldId id="375" r:id="rId16"/>
    <p:sldId id="376" r:id="rId17"/>
    <p:sldId id="3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D96FE-6DE3-45CE-9D45-C1520A2F220E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45CC-070B-447D-8CD3-6DBAC03A147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8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10/4/2024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10/4/2024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/>
          </a:blip>
          <a:srcRect/>
          <a:stretch>
            <a:fillRect l="-1000" t="89000" r="52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10/4/2024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thi\Downloads\KGCAS Log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3" y="171268"/>
            <a:ext cx="1455562" cy="1343796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512" y="1412776"/>
            <a:ext cx="9144000" cy="52565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Computer Technology</a:t>
            </a: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Subject Name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E-Commerce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Subject Code 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3AC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Class	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 II B.Sc. CT  ‘A’ &amp; ‘B’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Semester             : III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Unit V               : E-Business: Introduction – The Internet Bookshops – Grocery Supplies – Software Supplies and Support – Newspapers – The Internet Banking – The Virtual Auctions – Online Share Dealing – Gambling on the Net – e-Diversity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2822" y="171268"/>
            <a:ext cx="6103378" cy="11560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KG College of Arts and Science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Affiliated to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Bharathiar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University and Accredited by NAAC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it-IT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KGiSL Campus, Saravanampatti, Coimbatore, Tamilnadu, India.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365284-B8FA-4E54-A0D8-213ADFB74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62812"/>
            <a:ext cx="1142999" cy="109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764704"/>
            <a:ext cx="9433048" cy="56886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Both B2B and B2C Market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Two Merits</a:t>
            </a:r>
          </a:p>
          <a:p>
            <a:pPr lvl="2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Customers are Computer Literate and able to Operate it</a:t>
            </a:r>
          </a:p>
          <a:p>
            <a:pPr lvl="2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Product is Electronic and Delivered via Net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Just One Sales Channel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Software Agents/ Dealers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After-Sales – Information, Support and Bug Fixes </a:t>
            </a: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5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	ONLINE </a:t>
            </a:r>
            <a:r>
              <a:rPr lang="en-GB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SUPPLY </a:t>
            </a: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CHAIN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SUPPLIES AND SUPPORT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5518" y="5229200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184110" y="5213012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43750" y="5505400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404664"/>
            <a:ext cx="9433048" cy="6408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New Channel – News Distribution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In-Depth Coverage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Selective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Various Advertisements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Online Magazines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Advertise Jobs, Houses, Used Cars and So On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No Need for Midnight Deadline – For Publication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Both Cultural &amp; Political Institution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Political Process – Forum</a:t>
            </a: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ONLINE NEWSPAPER SUPPLY CHAIN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ELECTRONIC NEWSPAPERS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5518" y="5605428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184110" y="5589240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43750" y="5881628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404664"/>
            <a:ext cx="9433048" cy="6408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Services Offered by Online Banks Typically include:</a:t>
            </a:r>
          </a:p>
          <a:p>
            <a:pPr marL="1257300" lvl="2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Online Balances and Statements – Up-to-the-minute Information</a:t>
            </a:r>
          </a:p>
          <a:p>
            <a:pPr marL="1257300" lvl="2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Statements to check any specific Debit or Credit Cards Gone Through</a:t>
            </a:r>
          </a:p>
          <a:p>
            <a:pPr marL="1257300" lvl="2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Credit Transfers – Paid Online</a:t>
            </a:r>
          </a:p>
          <a:p>
            <a:pPr marL="1257300" lvl="2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Maintenance of Standing Orders and Direct Debits</a:t>
            </a:r>
          </a:p>
          <a:p>
            <a:pPr lvl="2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─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Not Provided – Cash In and Cash Out </a:t>
            </a:r>
          </a:p>
          <a:p>
            <a:pPr lvl="2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─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Security is an Issue </a:t>
            </a:r>
          </a:p>
          <a:p>
            <a:pPr lvl="2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─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Reduces Usage of the Branch Network </a:t>
            </a:r>
          </a:p>
          <a:p>
            <a:pPr marL="914400" lvl="2" indent="0" algn="ctr">
              <a:lnSpc>
                <a:spcPct val="150000"/>
              </a:lnSpc>
              <a:spcBef>
                <a:spcPts val="100"/>
              </a:spcBef>
              <a:buNone/>
            </a:pP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BANK </a:t>
            </a:r>
            <a:r>
              <a:rPr lang="en-GB" sz="2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SUPPLY CHAIN</a:t>
            </a:r>
          </a:p>
          <a:p>
            <a:pPr marL="1257300" lvl="2" indent="-3429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BANKING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5518" y="5605428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60174" y="5805264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43750" y="5881628"/>
            <a:ext cx="692146" cy="1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779912" y="5517232"/>
            <a:ext cx="1728192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Branch / ATM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80054" y="5805264"/>
            <a:ext cx="1080120" cy="90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8645" y="6181492"/>
            <a:ext cx="4285603" cy="11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404664"/>
            <a:ext cx="9433048" cy="6408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Private Investors in Stocks and Shares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Private Investor – Up-to-the-minute Information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Online Brokerage Services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Stock Broking Organizations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Internet Share Dealing – Grow and Grow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Increases Temptation to Indulge in Short-Term Speculation rather than Long-Term Investment</a:t>
            </a: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ONLINE SHARE DEALING SUPPLY CHAIN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ONLINE SHARE DEALING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5518" y="5605428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Broker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184110" y="5589240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Investor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43750" y="5881628"/>
            <a:ext cx="2952328" cy="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764704"/>
            <a:ext cx="9433048" cy="6408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Scratch Card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Betting on Various Sports &amp; Events to Casino Type Games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Immoral – But Little Good Profits to a Good Cause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Issues are as Follows:</a:t>
            </a:r>
          </a:p>
          <a:p>
            <a:pPr marL="914400" lvl="1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Social Controls</a:t>
            </a:r>
          </a:p>
          <a:p>
            <a:pPr marL="914400" lvl="1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Minimal Legislative Restrictions</a:t>
            </a:r>
          </a:p>
          <a:p>
            <a:pPr marL="914400" lvl="1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National Taxation Requirements for Offshore Gambling</a:t>
            </a:r>
          </a:p>
          <a:p>
            <a:pPr marL="914400" lvl="1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Any Attempt of State to Monitor Leads to Civil Liberty Concerns</a:t>
            </a:r>
          </a:p>
          <a:p>
            <a:pPr marL="914400" lvl="1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Prone to Illegal Activities and Vulnerabilities</a:t>
            </a:r>
          </a:p>
          <a:p>
            <a:pPr marL="457200" lvl="1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GAMBLING ON THE NET 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764704"/>
            <a:ext cx="9433048" cy="6408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8 Different Market Areas 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Technology for Online Operation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Payment Security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Product Online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Ease of Product Delivery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Price of the Product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Offering Enhanced Service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Groceries, Clothing, Furniture – Problematic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Banking, Share Trading, Gambling – No Physical Product to Deliver</a:t>
            </a:r>
          </a:p>
          <a:p>
            <a:pPr marL="457200" lvl="1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e-DIVERSITY</a:t>
            </a:r>
            <a:endParaRPr lang="en-US" sz="3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60937"/>
            <a:ext cx="81677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48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341329"/>
            <a:ext cx="77110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E-business</a:t>
            </a:r>
            <a:endParaRPr lang="en-US" sz="66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188640"/>
            <a:ext cx="9601200" cy="672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"E-business" is defined as the application of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ICT which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support all the activities and realms of business. 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E-business focuses on the use of ICT to enable the external activities and relationships of the business with customers. 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 company that does all or most of its transactions through the Internet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Buying &amp;selling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products, supplies and services, servicing customers, processing payments, managing production control, collaborating with business partners, sharing information, running automated employee services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&amp; recruiting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Business Organization include any for Profit, Governmental or Non-Profit Entity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e-Vendor Business Link 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Essentials Components of th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Business Structure</a:t>
            </a:r>
            <a:endParaRPr lang="en-GB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INRODUCTION TO E-BUSINESS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5373216"/>
            <a:ext cx="61341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6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These sectors exemplify the range of consumer e-Commerce Services that are available. They are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Bookshops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Grocery Supplies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Supplies and Support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Electronic Newspapers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Banking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Auctions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 Dealing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Gambling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 TO E-BUSINESS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2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24544" y="381000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First Application of e-Commerce</a:t>
            </a:r>
          </a:p>
          <a:p>
            <a:pPr lvl="1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Jeff Bezos – Set up an online business – Result – Amazon.com </a:t>
            </a:r>
          </a:p>
          <a:p>
            <a:pPr lvl="1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Four Significant advantages for the online retailer</a:t>
            </a:r>
          </a:p>
          <a:p>
            <a:pPr marL="1371600" lvl="2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Adequately described online</a:t>
            </a:r>
          </a:p>
          <a:p>
            <a:pPr marL="1371600" lvl="2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Moderately priced</a:t>
            </a:r>
          </a:p>
          <a:p>
            <a:pPr marL="1371600" lvl="2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Many Customers are prepared to wait for the goods to arrive </a:t>
            </a:r>
          </a:p>
          <a:p>
            <a:pPr marL="1371600" lvl="2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Delivery is manageable</a:t>
            </a:r>
          </a:p>
          <a:p>
            <a:pPr marL="914400" lvl="2" indent="0" algn="just">
              <a:spcBef>
                <a:spcPts val="100"/>
              </a:spcBef>
              <a:buNone/>
            </a:pPr>
            <a:endParaRPr lang="en-GB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Start-up and Subsequent Success of Amazon </a:t>
            </a:r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 Conventional Booksellers</a:t>
            </a:r>
          </a:p>
          <a:p>
            <a:pPr lvl="4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Loss of Sales</a:t>
            </a:r>
          </a:p>
          <a:p>
            <a:pPr lvl="4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Discount Pricing</a:t>
            </a:r>
          </a:p>
          <a:p>
            <a:pPr lvl="4" algn="just">
              <a:spcBef>
                <a:spcPts val="100"/>
              </a:spcBef>
              <a:buFont typeface="Times New Roman" pitchFamily="18" charset="0"/>
              <a:buChar char="−"/>
            </a:pPr>
            <a:endParaRPr lang="en-GB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Reaction of Other Players in the Book Trade has been Threefold:</a:t>
            </a:r>
          </a:p>
          <a:p>
            <a:pPr marL="2286000" lvl="4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Defensive reaction by large traditional players that set up their own e-Bookstores</a:t>
            </a:r>
          </a:p>
          <a:p>
            <a:pPr marL="2286000" lvl="4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Competitive reaction by new operators who copied the same strategy</a:t>
            </a:r>
          </a:p>
          <a:p>
            <a:pPr marL="2286000" lvl="4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Enhancements of Conventional bookshop offerings &amp; retailers </a:t>
            </a:r>
          </a:p>
          <a:p>
            <a:pPr lvl="4" algn="just">
              <a:spcBef>
                <a:spcPts val="100"/>
              </a:spcBef>
              <a:buFont typeface="Times New Roman" pitchFamily="18" charset="0"/>
              <a:buChar char="−"/>
            </a:pP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Bef>
                <a:spcPts val="100"/>
              </a:spcBef>
              <a:buFont typeface="Times New Roman" pitchFamily="18" charset="0"/>
              <a:buChar char="−"/>
            </a:pP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BOOKSHOPS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24544" y="381000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Bookshops have two main sources of Supply:</a:t>
            </a:r>
          </a:p>
          <a:p>
            <a:pPr marL="914400" lvl="1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 Wholesalers 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Deal with more ‘Popular’ books than with specialist or academic requirements </a:t>
            </a:r>
          </a:p>
          <a:p>
            <a:pPr marL="914400" lvl="1" indent="-457200" algn="just">
              <a:spcBef>
                <a:spcPts val="1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Direct Supply from the Publishers  Sales Representative or Direct Ordering </a:t>
            </a:r>
          </a:p>
          <a:p>
            <a:pPr marL="457200" lvl="1" indent="0" algn="ctr">
              <a:spcBef>
                <a:spcPts val="100"/>
              </a:spcBef>
              <a:buNone/>
            </a:pP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BOOK TRADE SUPPLY CHAIN</a:t>
            </a:r>
          </a:p>
          <a:p>
            <a:pPr lvl="3" algn="ctr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BOOKSHOPS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7544" y="3573016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Publisher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39552" y="4437112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Publisher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19944" y="5229200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Publisher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71159" y="2780928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Publisher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2915815" y="3262864"/>
            <a:ext cx="1958183" cy="5760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Wholesaler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873998" y="4767131"/>
            <a:ext cx="1858241" cy="57606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Bookshop</a:t>
            </a:r>
            <a:endParaRPr lang="en-IN" b="1" dirty="0"/>
          </a:p>
        </p:txBody>
      </p:sp>
      <p:sp>
        <p:nvSpPr>
          <p:cNvPr id="13" name="Oval 12"/>
          <p:cNvSpPr/>
          <p:nvPr/>
        </p:nvSpPr>
        <p:spPr>
          <a:xfrm>
            <a:off x="6976198" y="5609453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48136" y="3262864"/>
            <a:ext cx="567680" cy="9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48136" y="3717032"/>
            <a:ext cx="567680" cy="1218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99750" y="3861048"/>
            <a:ext cx="804098" cy="7707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25135" y="5085184"/>
            <a:ext cx="2218873" cy="523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45388" y="4769773"/>
            <a:ext cx="221887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94411" y="4077074"/>
            <a:ext cx="2693613" cy="546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499992" y="3849988"/>
            <a:ext cx="748014" cy="659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28184" y="5437829"/>
            <a:ext cx="662039" cy="36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24544" y="381000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Facilities of the Online Bookshop includes</a:t>
            </a:r>
          </a:p>
          <a:p>
            <a:pPr marL="1371600" lvl="2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Database of Books 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Picture of Cover, Description of the Book , Price </a:t>
            </a:r>
            <a:endParaRPr lang="en-GB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 Engine for Author, Title, Subject</a:t>
            </a:r>
          </a:p>
          <a:p>
            <a:pPr marL="1371600" lvl="2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Details of Stock &amp; Delivery Times</a:t>
            </a:r>
          </a:p>
          <a:p>
            <a:pPr marL="1371600" lvl="2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Readers Interest and Suggest Titles</a:t>
            </a:r>
          </a:p>
          <a:p>
            <a:pPr marL="1371600" lvl="2" indent="-457200" algn="just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Integration into the Supply Chain </a:t>
            </a:r>
          </a:p>
          <a:p>
            <a:pPr marL="914400" lvl="2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algn="just">
              <a:spcBef>
                <a:spcPts val="100"/>
              </a:spcBef>
              <a:buFont typeface="Times New Roman" pitchFamily="18" charset="0"/>
              <a:buChar char="−"/>
            </a:pP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lvl="3" algn="just">
              <a:spcBef>
                <a:spcPts val="100"/>
              </a:spcBef>
              <a:buFont typeface="Times New Roman" pitchFamily="18" charset="0"/>
              <a:buChar char="−"/>
            </a:pPr>
            <a:endParaRPr lang="en-GB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BOOKSHOPS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2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476672"/>
            <a:ext cx="9433048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Online Supermarket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Selecting Goods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Delivering Goods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After-Sales</a:t>
            </a:r>
          </a:p>
          <a:p>
            <a:pPr marL="457200" lvl="1" indent="0" algn="ctr">
              <a:lnSpc>
                <a:spcPct val="150000"/>
              </a:lnSpc>
              <a:spcBef>
                <a:spcPts val="100"/>
              </a:spcBef>
              <a:buNone/>
            </a:pPr>
            <a:r>
              <a:rPr lang="en-GB" sz="2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SUPERMARKET / GROCERY TRADE SUPPLY CHAIN </a:t>
            </a:r>
            <a:endParaRPr lang="en-GB" sz="2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1400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GROCERY SUPPLIES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544" y="3884712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39552" y="4748808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Supplier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19944" y="5540896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Supplier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71159" y="3092624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2915815" y="3380656"/>
            <a:ext cx="1728193" cy="7699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Regional Depot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788024" y="4869160"/>
            <a:ext cx="2650330" cy="71945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Supermarket/ Local Depot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6976198" y="5921149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IN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48136" y="3574560"/>
            <a:ext cx="567680" cy="9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48136" y="4028728"/>
            <a:ext cx="567680" cy="1218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25135" y="5396880"/>
            <a:ext cx="2218873" cy="523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45388" y="5081469"/>
            <a:ext cx="221887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94411" y="4388770"/>
            <a:ext cx="2693613" cy="546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9992" y="4161684"/>
            <a:ext cx="748014" cy="659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8184" y="5749525"/>
            <a:ext cx="662039" cy="36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180528" y="836712"/>
            <a:ext cx="9433048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Online Supermarket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Selecting Goods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Delivering Goods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After-Sales</a:t>
            </a:r>
          </a:p>
          <a:p>
            <a:pPr lvl="1" algn="just">
              <a:lnSpc>
                <a:spcPct val="150000"/>
              </a:lnSpc>
              <a:spcBef>
                <a:spcPts val="100"/>
              </a:spcBef>
              <a:buFont typeface="Times New Roman" pitchFamily="18" charset="0"/>
              <a:buChar char="−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52487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SOFTWARE SUPPLIES AND SUPPORT</a:t>
            </a:r>
            <a:endParaRPr 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-324544" y="692696"/>
            <a:ext cx="9433048" cy="6936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 algn="just">
              <a:lnSpc>
                <a:spcPct val="150000"/>
              </a:lnSpc>
              <a:spcBef>
                <a:spcPts val="100"/>
              </a:spcBef>
              <a:buNone/>
            </a:pPr>
            <a:endParaRPr lang="en-GB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7544" y="3884712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39552" y="4748808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Supplier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19944" y="5540896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Supplier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71159" y="3092624"/>
            <a:ext cx="1728192" cy="57606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Supplier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2915815" y="3380656"/>
            <a:ext cx="1728193" cy="7699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Regional Depot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788024" y="4869160"/>
            <a:ext cx="2650330" cy="71945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Supermarket/ Local Depot</a:t>
            </a:r>
            <a:endParaRPr lang="en-IN" b="1" dirty="0"/>
          </a:p>
        </p:txBody>
      </p:sp>
      <p:sp>
        <p:nvSpPr>
          <p:cNvPr id="12" name="Oval 11"/>
          <p:cNvSpPr/>
          <p:nvPr/>
        </p:nvSpPr>
        <p:spPr>
          <a:xfrm>
            <a:off x="6976198" y="5921149"/>
            <a:ext cx="198829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IN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48136" y="3574560"/>
            <a:ext cx="567680" cy="9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48136" y="4028728"/>
            <a:ext cx="567680" cy="1218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25135" y="5396880"/>
            <a:ext cx="2218873" cy="5233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45388" y="5081469"/>
            <a:ext cx="221887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94411" y="4388770"/>
            <a:ext cx="2693613" cy="546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9992" y="4161684"/>
            <a:ext cx="748014" cy="659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8184" y="5749525"/>
            <a:ext cx="662039" cy="367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737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KGCAS STUDENTS</cp:lastModifiedBy>
  <cp:revision>278</cp:revision>
  <dcterms:created xsi:type="dcterms:W3CDTF">2014-04-01T16:35:38Z</dcterms:created>
  <dcterms:modified xsi:type="dcterms:W3CDTF">2024-10-04T04:23:22Z</dcterms:modified>
</cp:coreProperties>
</file>