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English111 Vivace BT" panose="03030702030607090B03" pitchFamily="66" charset="0"/>
      <p:regular r:id="rId16"/>
    </p:embeddedFont>
    <p:embeddedFont>
      <p:font typeface="Gelasio" panose="020B0604020202020204" charset="0"/>
      <p:regular r:id="rId17"/>
    </p:embeddedFont>
    <p:embeddedFont>
      <p:font typeface="Gelasio Semi Bold" panose="020B0604020202020204" charset="0"/>
      <p:regular r:id="rId18"/>
    </p:embeddedFont>
    <p:embeddedFont>
      <p:font typeface="Prata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10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DE388-E7DB-C2D6-8022-27214DEE8EF4}"/>
              </a:ext>
            </a:extLst>
          </p:cNvPr>
          <p:cNvSpPr txBox="1"/>
          <p:nvPr/>
        </p:nvSpPr>
        <p:spPr>
          <a:xfrm>
            <a:off x="2771075" y="532462"/>
            <a:ext cx="9868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English111 Vivace BT" panose="03030702030607090B03" pitchFamily="66" charset="0"/>
              </a:rPr>
              <a:t>BNM Institute of Technology</a:t>
            </a:r>
            <a:endParaRPr lang="en-IN" sz="6000" b="1" dirty="0">
              <a:solidFill>
                <a:schemeClr val="accent2"/>
              </a:solidFill>
              <a:latin typeface="English111 Vivace BT" panose="03030702030607090B03" pitchFamily="66" charset="0"/>
            </a:endParaRPr>
          </a:p>
        </p:txBody>
      </p:sp>
      <p:pic>
        <p:nvPicPr>
          <p:cNvPr id="3" name="Picture 2" descr="A logo with text and a flower&#10;&#10;AI-generated content may be incorrect.">
            <a:extLst>
              <a:ext uri="{FF2B5EF4-FFF2-40B4-BE49-F238E27FC236}">
                <a16:creationId xmlns:a16="http://schemas.microsoft.com/office/drawing/2014/main" id="{7988FE49-54A6-590F-A262-CF2183EE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04" y="532462"/>
            <a:ext cx="1047834" cy="1015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8167E0-D2FF-68D8-BE93-73307945C3BB}"/>
              </a:ext>
            </a:extLst>
          </p:cNvPr>
          <p:cNvSpPr txBox="1"/>
          <p:nvPr/>
        </p:nvSpPr>
        <p:spPr>
          <a:xfrm>
            <a:off x="1010495" y="2004894"/>
            <a:ext cx="126094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Internship-2  </a:t>
            </a:r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D28EF-6D51-A51F-C47E-1076F0FA6749}"/>
              </a:ext>
            </a:extLst>
          </p:cNvPr>
          <p:cNvSpPr txBox="1"/>
          <p:nvPr/>
        </p:nvSpPr>
        <p:spPr>
          <a:xfrm>
            <a:off x="1461534" y="4150854"/>
            <a:ext cx="11880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 for Credit Card Fraud Detection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C5AEA-34FE-7865-8D47-E50EABA234EE}"/>
              </a:ext>
            </a:extLst>
          </p:cNvPr>
          <p:cNvSpPr txBox="1"/>
          <p:nvPr/>
        </p:nvSpPr>
        <p:spPr>
          <a:xfrm>
            <a:off x="4803386" y="5584709"/>
            <a:ext cx="5023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Prata" panose="020B0604020202020204" charset="0"/>
              </a:rPr>
              <a:t>A Nikhil Kumar   -   1BG23CS001</a:t>
            </a:r>
          </a:p>
          <a:p>
            <a:pPr algn="just"/>
            <a:r>
              <a:rPr lang="en-US" sz="2400" dirty="0">
                <a:latin typeface="Prata" panose="020B0604020202020204" charset="0"/>
              </a:rPr>
              <a:t>Akshath G          -   1BG23CS010</a:t>
            </a:r>
          </a:p>
          <a:p>
            <a:pPr algn="just"/>
            <a:r>
              <a:rPr lang="en-US" sz="2400" dirty="0">
                <a:latin typeface="Prata" panose="020B0604020202020204" charset="0"/>
              </a:rPr>
              <a:t>Amulya G           -   1BG23CS012</a:t>
            </a:r>
            <a:endParaRPr lang="en-IN" sz="2400" dirty="0">
              <a:latin typeface="Prata" panose="020B060402020202020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5034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5574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Deep Neural Network for Credit Card Fraud Detection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2224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project develops a robust Deep Neural Network (DNN) for credit card fraud detection. It tackles the severe class imbalance in real-world fraud datasets. The aim is to minimize financial losses and protect consumers. We utilized Kaggle's "Credit Card Fraud Detection" dataset.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3429" y="942142"/>
            <a:ext cx="7479625" cy="681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Methodology and Workflow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29" y="1950958"/>
            <a:ext cx="545306" cy="54530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1388" y="2080379"/>
            <a:ext cx="2726769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Preprocessing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1581388" y="2551986"/>
            <a:ext cx="6799183" cy="697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Standardized transaction features using StandardScaler. Split data into training, validation, and test sets (70/15/15).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29" y="3795236"/>
            <a:ext cx="545306" cy="54530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81388" y="3924657"/>
            <a:ext cx="2726769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DNN Architecture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1581388" y="4396264"/>
            <a:ext cx="6799183" cy="10469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sequential model with 3 dense layers. Used ReLU activation for hidden layers, sigmoid for output. Applied Dropout (0.3) to prevent overfitting.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429" y="5988487"/>
            <a:ext cx="545306" cy="54530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581388" y="6117908"/>
            <a:ext cx="2726769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Optimization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1581388" y="6589514"/>
            <a:ext cx="6799183" cy="697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Utilized Adam optimizer and Binary Cross-Entropy loss function for model training.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7429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Assumptions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500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Feature Relevance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31193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V-features (PCA-transformed) capture essential transaction patterns. Transaction Amount and Time are relevant indicators of fraud.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928" y="3278386"/>
            <a:ext cx="3978116" cy="272176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872067" y="32500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Accuracy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872067" y="383119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Underlying fraud patterns remain consistent over time. The 'Class' labels in the dataset are accurate.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790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0094" y="3268385"/>
            <a:ext cx="6902768" cy="669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Class Imbalance Handling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750094" y="4259580"/>
            <a:ext cx="1313021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original dataset had only 702 fraudulent transactions (0.2%).</a:t>
            </a:r>
            <a:endParaRPr lang="en-US" sz="16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94" y="4843582"/>
            <a:ext cx="6565106" cy="8572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64406" y="5915144"/>
            <a:ext cx="267902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Class Weighting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964406" y="6378535"/>
            <a:ext cx="6136481" cy="1051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Implemented </a:t>
            </a:r>
            <a:r>
              <a:rPr lang="en-US" sz="1650" dirty="0">
                <a:solidFill>
                  <a:srgbClr val="746558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class_weight='balanced'</a:t>
            </a: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in model training. This assigns higher penalties for misclassifying the minority class (fraud).</a:t>
            </a:r>
            <a:endParaRPr lang="en-US" sz="16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843582"/>
            <a:ext cx="6565106" cy="8572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529513" y="5915144"/>
            <a:ext cx="2929771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SMOTE Oversampling</a:t>
            </a:r>
            <a:endParaRPr lang="en-US" sz="2100" dirty="0"/>
          </a:p>
        </p:txBody>
      </p:sp>
      <p:sp>
        <p:nvSpPr>
          <p:cNvPr id="10" name="Text 5"/>
          <p:cNvSpPr/>
          <p:nvPr/>
        </p:nvSpPr>
        <p:spPr>
          <a:xfrm>
            <a:off x="7529513" y="6378535"/>
            <a:ext cx="6136481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Investigated SMOTE oversampling. It generated synthetic fraud samples, increasing the minority class by 500% for balanced training.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6138" y="421243"/>
            <a:ext cx="5818942" cy="478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Evaluation and Analysis</a:t>
            </a:r>
            <a:endParaRPr lang="en-US" sz="3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2" y="1036268"/>
            <a:ext cx="12500517" cy="700024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36138" y="8971121"/>
            <a:ext cx="13558123" cy="4902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Precision, Recall, F1-Score, and ROC AUC were primary criteria. We maximized Recall to identify more fraud. Achieved Recall of 91.2%, Precision of 87.5% on test set. The Confusion Matrix showed 450/492 fraud correctly identified, with 65 false positives.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7562" y="841772"/>
            <a:ext cx="7701677" cy="1287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Project Summary and Outcomes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207562" y="2438519"/>
            <a:ext cx="463510" cy="463510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6284774" y="2477095"/>
            <a:ext cx="308967" cy="386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877050" y="2509242"/>
            <a:ext cx="2575560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Development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6877050" y="2954655"/>
            <a:ext cx="7032188" cy="329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Successfully developed and trained a DNN for credit card fraud detection.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6207562" y="3696414"/>
            <a:ext cx="463510" cy="463510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9" name="Text 6"/>
          <p:cNvSpPr/>
          <p:nvPr/>
        </p:nvSpPr>
        <p:spPr>
          <a:xfrm>
            <a:off x="6284774" y="3734991"/>
            <a:ext cx="308967" cy="386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6877050" y="3767137"/>
            <a:ext cx="2594015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Imbalance Handling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6877050" y="4212550"/>
            <a:ext cx="7032188" cy="329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Effectively addressed severe class imbalance using a weighted loss function.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6207562" y="4954310"/>
            <a:ext cx="463510" cy="463510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3" name="Text 10"/>
          <p:cNvSpPr/>
          <p:nvPr/>
        </p:nvSpPr>
        <p:spPr>
          <a:xfrm>
            <a:off x="6284774" y="4992886"/>
            <a:ext cx="308967" cy="386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6877050" y="5025033"/>
            <a:ext cx="2575560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High Performance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6877050" y="5470446"/>
            <a:ext cx="7032188" cy="659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demonstrated high recall (85.52%) crucial for fraud prevention. Achieved strong generalization with an AUC of 0.975.</a:t>
            </a:r>
            <a:endParaRPr lang="en-US" sz="1600" dirty="0"/>
          </a:p>
        </p:txBody>
      </p:sp>
      <p:sp>
        <p:nvSpPr>
          <p:cNvPr id="16" name="Shape 13"/>
          <p:cNvSpPr/>
          <p:nvPr/>
        </p:nvSpPr>
        <p:spPr>
          <a:xfrm>
            <a:off x="6207562" y="6541889"/>
            <a:ext cx="463510" cy="463510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7" name="Text 14"/>
          <p:cNvSpPr/>
          <p:nvPr/>
        </p:nvSpPr>
        <p:spPr>
          <a:xfrm>
            <a:off x="6284774" y="6580465"/>
            <a:ext cx="308967" cy="386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6877050" y="6612612"/>
            <a:ext cx="2575560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DNN Validation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6877050" y="7058025"/>
            <a:ext cx="7032188" cy="329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Proved DNNs' capability for complex, imbalanced classification tasks.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5325" y="546259"/>
            <a:ext cx="9267349" cy="620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Future Improvements and Extensions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695325" y="1564481"/>
            <a:ext cx="1323975" cy="1144667"/>
          </a:xfrm>
          <a:prstGeom prst="roundRect">
            <a:avLst>
              <a:gd name="adj" fmla="val 2604"/>
            </a:avLst>
          </a:prstGeom>
          <a:solidFill>
            <a:srgbClr val="EEE8DD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52" y="1962150"/>
            <a:ext cx="279321" cy="34921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17896" y="1763078"/>
            <a:ext cx="2483406" cy="310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Ensemble Methods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2217896" y="2192655"/>
            <a:ext cx="4720114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Combine DNNs with tree-based models like XGBoost.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2118598" y="2699623"/>
            <a:ext cx="11717179" cy="11430"/>
          </a:xfrm>
          <a:prstGeom prst="roundRect">
            <a:avLst>
              <a:gd name="adj" fmla="val 260737"/>
            </a:avLst>
          </a:prstGeom>
          <a:solidFill>
            <a:srgbClr val="D4CEC3"/>
          </a:solidFill>
          <a:ln/>
        </p:spPr>
      </p:sp>
      <p:sp>
        <p:nvSpPr>
          <p:cNvPr id="8" name="Shape 5"/>
          <p:cNvSpPr/>
          <p:nvPr/>
        </p:nvSpPr>
        <p:spPr>
          <a:xfrm>
            <a:off x="695325" y="2808446"/>
            <a:ext cx="2647950" cy="1144667"/>
          </a:xfrm>
          <a:prstGeom prst="roundRect">
            <a:avLst>
              <a:gd name="adj" fmla="val 2604"/>
            </a:avLst>
          </a:prstGeom>
          <a:solidFill>
            <a:srgbClr val="EEE8DD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40" y="3206115"/>
            <a:ext cx="279321" cy="34921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3541871" y="3007043"/>
            <a:ext cx="2586038" cy="310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Real-time Processing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3541871" y="3436620"/>
            <a:ext cx="4925139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 deployment on low-latency inference platforms.</a:t>
            </a:r>
            <a:endParaRPr lang="en-US" sz="1550" dirty="0"/>
          </a:p>
        </p:txBody>
      </p:sp>
      <p:sp>
        <p:nvSpPr>
          <p:cNvPr id="12" name="Shape 8"/>
          <p:cNvSpPr/>
          <p:nvPr/>
        </p:nvSpPr>
        <p:spPr>
          <a:xfrm>
            <a:off x="3442573" y="3943588"/>
            <a:ext cx="10393204" cy="11430"/>
          </a:xfrm>
          <a:prstGeom prst="roundRect">
            <a:avLst>
              <a:gd name="adj" fmla="val 260737"/>
            </a:avLst>
          </a:prstGeom>
          <a:solidFill>
            <a:srgbClr val="D4CEC3"/>
          </a:solidFill>
          <a:ln/>
        </p:spPr>
      </p:sp>
      <p:sp>
        <p:nvSpPr>
          <p:cNvPr id="13" name="Shape 9"/>
          <p:cNvSpPr/>
          <p:nvPr/>
        </p:nvSpPr>
        <p:spPr>
          <a:xfrm>
            <a:off x="695325" y="4052411"/>
            <a:ext cx="3971925" cy="1144667"/>
          </a:xfrm>
          <a:prstGeom prst="roundRect">
            <a:avLst>
              <a:gd name="adj" fmla="val 2604"/>
            </a:avLst>
          </a:prstGeom>
          <a:solidFill>
            <a:srgbClr val="EEE8DD"/>
          </a:solidFill>
          <a:ln/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627" y="4450080"/>
            <a:ext cx="279321" cy="34921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4865846" y="4251008"/>
            <a:ext cx="2509599" cy="310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Feature Engineering</a:t>
            </a:r>
            <a:endParaRPr lang="en-US" sz="1950" dirty="0"/>
          </a:p>
        </p:txBody>
      </p:sp>
      <p:sp>
        <p:nvSpPr>
          <p:cNvPr id="16" name="Text 11"/>
          <p:cNvSpPr/>
          <p:nvPr/>
        </p:nvSpPr>
        <p:spPr>
          <a:xfrm>
            <a:off x="4865846" y="4680585"/>
            <a:ext cx="5470684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Extract granular features like velocity and card usage patterns.</a:t>
            </a:r>
            <a:endParaRPr lang="en-US" sz="1550" dirty="0"/>
          </a:p>
        </p:txBody>
      </p:sp>
      <p:sp>
        <p:nvSpPr>
          <p:cNvPr id="17" name="Shape 12"/>
          <p:cNvSpPr/>
          <p:nvPr/>
        </p:nvSpPr>
        <p:spPr>
          <a:xfrm>
            <a:off x="4766548" y="5187553"/>
            <a:ext cx="9069229" cy="11430"/>
          </a:xfrm>
          <a:prstGeom prst="roundRect">
            <a:avLst>
              <a:gd name="adj" fmla="val 260737"/>
            </a:avLst>
          </a:prstGeom>
          <a:solidFill>
            <a:srgbClr val="D4CEC3"/>
          </a:solidFill>
          <a:ln/>
        </p:spPr>
      </p:sp>
      <p:sp>
        <p:nvSpPr>
          <p:cNvPr id="18" name="Shape 13"/>
          <p:cNvSpPr/>
          <p:nvPr/>
        </p:nvSpPr>
        <p:spPr>
          <a:xfrm>
            <a:off x="695325" y="5296376"/>
            <a:ext cx="5295900" cy="1144667"/>
          </a:xfrm>
          <a:prstGeom prst="roundRect">
            <a:avLst>
              <a:gd name="adj" fmla="val 2604"/>
            </a:avLst>
          </a:prstGeom>
          <a:solidFill>
            <a:srgbClr val="EEE8DD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615" y="5694045"/>
            <a:ext cx="279321" cy="349210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6189821" y="5494972"/>
            <a:ext cx="2483406" cy="310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Adversarial Attacks</a:t>
            </a:r>
            <a:endParaRPr lang="en-US" sz="1950" dirty="0"/>
          </a:p>
        </p:txBody>
      </p:sp>
      <p:sp>
        <p:nvSpPr>
          <p:cNvPr id="21" name="Text 15"/>
          <p:cNvSpPr/>
          <p:nvPr/>
        </p:nvSpPr>
        <p:spPr>
          <a:xfrm>
            <a:off x="6189821" y="5924550"/>
            <a:ext cx="5853708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Investigate model robustness against sophisticated fraud attempts.</a:t>
            </a:r>
            <a:endParaRPr lang="en-US" sz="1550" dirty="0"/>
          </a:p>
        </p:txBody>
      </p:sp>
      <p:sp>
        <p:nvSpPr>
          <p:cNvPr id="22" name="Shape 16"/>
          <p:cNvSpPr/>
          <p:nvPr/>
        </p:nvSpPr>
        <p:spPr>
          <a:xfrm>
            <a:off x="6090523" y="6431518"/>
            <a:ext cx="7745254" cy="11430"/>
          </a:xfrm>
          <a:prstGeom prst="roundRect">
            <a:avLst>
              <a:gd name="adj" fmla="val 260737"/>
            </a:avLst>
          </a:prstGeom>
          <a:solidFill>
            <a:srgbClr val="D4CEC3"/>
          </a:solidFill>
          <a:ln/>
        </p:spPr>
      </p:sp>
      <p:sp>
        <p:nvSpPr>
          <p:cNvPr id="23" name="Shape 17"/>
          <p:cNvSpPr/>
          <p:nvPr/>
        </p:nvSpPr>
        <p:spPr>
          <a:xfrm>
            <a:off x="695325" y="6540341"/>
            <a:ext cx="6619875" cy="1144667"/>
          </a:xfrm>
          <a:prstGeom prst="roundRect">
            <a:avLst>
              <a:gd name="adj" fmla="val 2604"/>
            </a:avLst>
          </a:prstGeom>
          <a:solidFill>
            <a:srgbClr val="EEE8DD"/>
          </a:solidFill>
          <a:ln/>
        </p:spPr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5602" y="6938010"/>
            <a:ext cx="279321" cy="349210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7513796" y="6738938"/>
            <a:ext cx="3005376" cy="310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Reinforcement Learning</a:t>
            </a:r>
            <a:endParaRPr lang="en-US" sz="1950" dirty="0"/>
          </a:p>
        </p:txBody>
      </p:sp>
      <p:sp>
        <p:nvSpPr>
          <p:cNvPr id="26" name="Text 19"/>
          <p:cNvSpPr/>
          <p:nvPr/>
        </p:nvSpPr>
        <p:spPr>
          <a:xfrm>
            <a:off x="7513796" y="7168515"/>
            <a:ext cx="5028367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 using RL for adaptive fraud detection thresholds.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1294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" y="3499604"/>
            <a:ext cx="12159615" cy="653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Reflections and Learning Outcomes / Appendix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1520" y="4466273"/>
            <a:ext cx="4249817" cy="2876550"/>
          </a:xfrm>
          <a:prstGeom prst="roundRect">
            <a:avLst>
              <a:gd name="adj" fmla="val 1090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940475" y="4675227"/>
            <a:ext cx="2612946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Learnings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940475" y="5127188"/>
            <a:ext cx="3831908" cy="2006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Understood the criticality of class imbalance handling in real-world data. Learned the importance of choosing appropriate evaluation metrics (Recall is key). Gained practical application of deep learning concepts.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5190292" y="4466273"/>
            <a:ext cx="4249817" cy="2876550"/>
          </a:xfrm>
          <a:prstGeom prst="roundRect">
            <a:avLst>
              <a:gd name="adj" fmla="val 1090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5399246" y="4675227"/>
            <a:ext cx="2612946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Challenges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5399246" y="5127188"/>
            <a:ext cx="3831908" cy="167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Hyperparameter tuning was challenging for optimal performance. Preventing overfitting required careful model adjustment. These are common in complex model development.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9649063" y="4466273"/>
            <a:ext cx="4249817" cy="2876550"/>
          </a:xfrm>
          <a:prstGeom prst="roundRect">
            <a:avLst>
              <a:gd name="adj" fmla="val 1090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9858018" y="4675227"/>
            <a:ext cx="2612946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Appendix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9858018" y="5127188"/>
            <a:ext cx="3831908" cy="13377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Detailed code, model architecture diagrams, full confusion matrix. Included ROC curve for comprehensive analysis. These resources support our findings.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536</Words>
  <Application>Microsoft Office PowerPoint</Application>
  <PresentationFormat>Custom</PresentationFormat>
  <Paragraphs>68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Consolas</vt:lpstr>
      <vt:lpstr>Gelasio Semi Bold</vt:lpstr>
      <vt:lpstr>English111 Vivace BT</vt:lpstr>
      <vt:lpstr>Arial</vt:lpstr>
      <vt:lpstr>Times New Roman</vt:lpstr>
      <vt:lpstr>Prata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Akshath G</cp:lastModifiedBy>
  <cp:revision>4</cp:revision>
  <dcterms:created xsi:type="dcterms:W3CDTF">2025-06-17T04:15:14Z</dcterms:created>
  <dcterms:modified xsi:type="dcterms:W3CDTF">2025-06-17T04:50:48Z</dcterms:modified>
</cp:coreProperties>
</file>