
<file path=[Content_Types].xml><?xml version="1.0" encoding="utf-8"?>
<Types xmlns="http://schemas.openxmlformats.org/package/2006/content-types"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152">
          <p15:clr>
            <a:srgbClr val="A4A3A4"/>
          </p15:clr>
        </p15:guide>
        <p15:guide id="2" pos="18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30" d="100"/>
          <a:sy n="30" d="100"/>
        </p:scale>
        <p:origin x="332" y="-80"/>
      </p:cViewPr>
      <p:guideLst>
        <p:guide orient="horz" pos="3152"/>
        <p:guide pos="184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08794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08794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6AFA40-508B-F145-B2D9-12A00C18A77A}" type="datetime1">
              <a:rPr lang="de-DE"/>
              <a:pPr>
                <a:defRPr/>
              </a:pPr>
              <a:t>09.05.2022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08794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08794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8E111D-CBDD-3542-BD6D-3402AFAD8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07406" y="3723481"/>
            <a:ext cx="27127200" cy="1371600"/>
          </a:xfrm>
          <a:prstGeom prst="rect">
            <a:avLst/>
          </a:prstGeom>
        </p:spPr>
        <p:txBody>
          <a:bodyPr vert="horz" lIns="0" anchor="ctr" anchorCtr="0"/>
          <a:lstStyle>
            <a:lvl1pPr marL="304800" indent="0" algn="l">
              <a:defRPr sz="6000" baseline="0">
                <a:latin typeface="Lucida Sans Bold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E91342-0863-4F52-83E5-050B4FAE3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6478" y="899345"/>
            <a:ext cx="6752184" cy="26845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WW_Wiss_Poster_A1_RGB.pdf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30275212" cy="427497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7563" rtl="0" fontAlgn="base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565275" indent="-1565275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146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392488" indent="-1304925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1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5219700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•"/>
        <a:defRPr sz="11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7307263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–"/>
        <a:defRPr sz="9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9394825" indent="-1042988" algn="l" defTabSz="2087563" rtl="0" fontAlgn="base">
        <a:spcBef>
          <a:spcPct val="20000"/>
        </a:spcBef>
        <a:spcAft>
          <a:spcPct val="0"/>
        </a:spcAft>
        <a:buFont typeface="Arial" pitchFamily="-65" charset="0"/>
        <a:buChar char="»"/>
        <a:defRPr sz="91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5"/>
          <p:cNvSpPr txBox="1">
            <a:spLocks/>
          </p:cNvSpPr>
          <p:nvPr/>
        </p:nvSpPr>
        <p:spPr bwMode="auto">
          <a:xfrm>
            <a:off x="16197261" y="35963820"/>
            <a:ext cx="12556517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Conclusion</a:t>
            </a:r>
          </a:p>
        </p:txBody>
      </p:sp>
      <p:sp>
        <p:nvSpPr>
          <p:cNvPr id="6" name="Textplatzhalter 5"/>
          <p:cNvSpPr txBox="1">
            <a:spLocks/>
          </p:cNvSpPr>
          <p:nvPr/>
        </p:nvSpPr>
        <p:spPr bwMode="auto">
          <a:xfrm>
            <a:off x="16197261" y="27817234"/>
            <a:ext cx="12556517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</a:pPr>
            <a:r>
              <a:rPr lang="en-GB" sz="6000" dirty="0">
                <a:solidFill>
                  <a:schemeClr val="bg1"/>
                </a:solidFill>
                <a:latin typeface="Lucida Sans" pitchFamily="-65" charset="0"/>
              </a:rPr>
              <a:t>Results</a:t>
            </a:r>
          </a:p>
        </p:txBody>
      </p:sp>
      <p:sp>
        <p:nvSpPr>
          <p:cNvPr id="9" name="Textfeld 15"/>
          <p:cNvSpPr txBox="1">
            <a:spLocks noChangeArrowheads="1"/>
          </p:cNvSpPr>
          <p:nvPr/>
        </p:nvSpPr>
        <p:spPr bwMode="auto">
          <a:xfrm>
            <a:off x="2107406" y="5301585"/>
            <a:ext cx="269975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Lucida Sans" pitchFamily="-65" charset="0"/>
              </a:rPr>
              <a:t>Pranavi Burra, Akshatha Wuluvarana Ghanashyam Raj</a:t>
            </a:r>
          </a:p>
          <a:p>
            <a:endParaRPr lang="de-DE" sz="3600" dirty="0">
              <a:latin typeface="Lucida Sans" pitchFamily="-65" charset="0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 bwMode="auto">
          <a:xfrm>
            <a:off x="2107406" y="3553882"/>
            <a:ext cx="27127200" cy="1537967"/>
          </a:xfrm>
          <a:noFill/>
          <a:ln>
            <a:miter lim="800000"/>
            <a:headEnd/>
            <a:tailEnd/>
          </a:ln>
        </p:spPr>
        <p:txBody>
          <a:bodyPr wrap="square" tIns="45720" rIns="91440" bIns="45720" numCol="1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  <a:latin typeface="Lucida Sans Bold" charset="0"/>
              </a:rPr>
              <a:t>Group 4 : House Prices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2107407" y="7460189"/>
            <a:ext cx="877758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Lucida Sans" panose="020B0602030504020204" pitchFamily="34" charset="0"/>
              </a:rPr>
              <a:t>Prediction of the final price of each home.</a:t>
            </a: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24" name="Textplatzhalter 5"/>
          <p:cNvSpPr txBox="1">
            <a:spLocks/>
          </p:cNvSpPr>
          <p:nvPr/>
        </p:nvSpPr>
        <p:spPr bwMode="auto">
          <a:xfrm>
            <a:off x="2113738" y="6282169"/>
            <a:ext cx="8771252" cy="106656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Challenge</a:t>
            </a:r>
          </a:p>
        </p:txBody>
      </p:sp>
      <p:sp>
        <p:nvSpPr>
          <p:cNvPr id="25" name="Textplatzhalter 5"/>
          <p:cNvSpPr txBox="1">
            <a:spLocks/>
          </p:cNvSpPr>
          <p:nvPr/>
        </p:nvSpPr>
        <p:spPr bwMode="auto">
          <a:xfrm>
            <a:off x="11263919" y="6280201"/>
            <a:ext cx="7805663" cy="10685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Dataset</a:t>
            </a:r>
          </a:p>
        </p:txBody>
      </p:sp>
      <p:sp>
        <p:nvSpPr>
          <p:cNvPr id="19" name="Textplatzhalter 5"/>
          <p:cNvSpPr txBox="1">
            <a:spLocks/>
          </p:cNvSpPr>
          <p:nvPr/>
        </p:nvSpPr>
        <p:spPr bwMode="auto">
          <a:xfrm>
            <a:off x="2057609" y="25877357"/>
            <a:ext cx="11667096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Modelling</a:t>
            </a:r>
          </a:p>
        </p:txBody>
      </p:sp>
      <p:sp>
        <p:nvSpPr>
          <p:cNvPr id="23" name="Textplatzhalter 5"/>
          <p:cNvSpPr txBox="1">
            <a:spLocks/>
          </p:cNvSpPr>
          <p:nvPr/>
        </p:nvSpPr>
        <p:spPr bwMode="auto">
          <a:xfrm>
            <a:off x="2181149" y="11235052"/>
            <a:ext cx="13998548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Data </a:t>
            </a:r>
            <a:r>
              <a:rPr lang="en-GB" sz="6000" dirty="0">
                <a:solidFill>
                  <a:schemeClr val="bg1"/>
                </a:solidFill>
                <a:latin typeface="Lucida Sans" pitchFamily="-65" charset="0"/>
              </a:rPr>
              <a:t>Understanding 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7EF2E044-1F2B-4416-81C4-63C52BDB4ED0}"/>
              </a:ext>
            </a:extLst>
          </p:cNvPr>
          <p:cNvSpPr txBox="1">
            <a:spLocks/>
          </p:cNvSpPr>
          <p:nvPr/>
        </p:nvSpPr>
        <p:spPr bwMode="auto">
          <a:xfrm>
            <a:off x="17227757" y="12852715"/>
            <a:ext cx="11735385" cy="1068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04800">
              <a:spcBef>
                <a:spcPct val="20000"/>
              </a:spcBef>
              <a:buFont typeface="Arial" pitchFamily="-65" charset="0"/>
              <a:buNone/>
            </a:pPr>
            <a:r>
              <a:rPr lang="de-DE" sz="6000" dirty="0">
                <a:solidFill>
                  <a:schemeClr val="bg1"/>
                </a:solidFill>
                <a:latin typeface="Lucida Sans" pitchFamily="-65" charset="0"/>
              </a:rPr>
              <a:t>Data </a:t>
            </a:r>
            <a:r>
              <a:rPr lang="en-GB" sz="6000" dirty="0">
                <a:solidFill>
                  <a:schemeClr val="bg1"/>
                </a:solidFill>
                <a:latin typeface="Lucida Sans" pitchFamily="-65" charset="0"/>
              </a:rPr>
              <a:t>Preparation </a:t>
            </a:r>
            <a:endParaRPr lang="de-DE" sz="60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7D374-DA44-4D4B-A8F9-2EDC90ABC972}"/>
              </a:ext>
            </a:extLst>
          </p:cNvPr>
          <p:cNvSpPr/>
          <p:nvPr/>
        </p:nvSpPr>
        <p:spPr>
          <a:xfrm>
            <a:off x="11272501" y="7460189"/>
            <a:ext cx="151352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A1DEC-5295-4ED2-80C0-623C47DE4152}"/>
              </a:ext>
            </a:extLst>
          </p:cNvPr>
          <p:cNvSpPr txBox="1"/>
          <p:nvPr/>
        </p:nvSpPr>
        <p:spPr>
          <a:xfrm>
            <a:off x="11205629" y="7548417"/>
            <a:ext cx="7863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Lucida Sans" panose="020B0602030504020204" pitchFamily="34" charset="0"/>
              </a:rPr>
              <a:t>Describes (almost) every aspect of residential homes in Ames.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" panose="020B0602030504020204" pitchFamily="34" charset="0"/>
                <a:cs typeface="Arial" panose="020B0604020202020204" pitchFamily="34" charset="0"/>
              </a:rPr>
              <a:t>1460 Records and 80 Attributes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Lucida Sans" panose="020B0602030504020204" pitchFamily="34" charset="0"/>
              </a:rPr>
              <a:t>37 Numeric Values and </a:t>
            </a:r>
          </a:p>
          <a:p>
            <a:pPr marL="571500" indent="-571500"/>
            <a:r>
              <a:rPr lang="en-US" sz="3600" dirty="0">
                <a:solidFill>
                  <a:srgbClr val="000000"/>
                </a:solidFill>
                <a:latin typeface="Lucida Sans" panose="020B0602030504020204" pitchFamily="34" charset="0"/>
              </a:rPr>
              <a:t>	43 Nominal Values</a:t>
            </a:r>
          </a:p>
          <a:p>
            <a:endParaRPr lang="en-US" sz="36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57925C-EDCC-41CE-9232-C39236C4F87C}"/>
              </a:ext>
            </a:extLst>
          </p:cNvPr>
          <p:cNvSpPr/>
          <p:nvPr/>
        </p:nvSpPr>
        <p:spPr>
          <a:xfrm>
            <a:off x="2181149" y="12445621"/>
            <a:ext cx="139985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" panose="020B0602030504020204" pitchFamily="34" charset="0"/>
                <a:cs typeface="Arial" panose="020B0604020202020204" pitchFamily="34" charset="0"/>
              </a:rPr>
              <a:t> 259 Missing Values in “LotFrontage’ attribute.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" panose="020B0602030504020204" pitchFamily="34" charset="0"/>
                <a:cs typeface="Arial" panose="020B0604020202020204" pitchFamily="34" charset="0"/>
              </a:rPr>
              <a:t> 8 and 81 Missing Values in ‘MasVnrArea’ and ‘GarageYrBlt’ attributes respectively.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" panose="020B0602030504020204" pitchFamily="34" charset="0"/>
                <a:cs typeface="Arial" panose="020B0604020202020204" pitchFamily="34" charset="0"/>
              </a:rPr>
              <a:t>The target attribute i.e., ‘Sales Price’ is Continuous and is highly Correlated with 36 attributes.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Lucida Sans" panose="020B0602030504020204" pitchFamily="34" charset="0"/>
                <a:cs typeface="Arial" panose="020B0604020202020204" pitchFamily="34" charset="0"/>
              </a:rPr>
              <a:t>The given Dataset comes under Supervised Learning as the labels are specified.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3AD3A-3C9C-4081-BB4D-BB5AB49A55D1}"/>
              </a:ext>
            </a:extLst>
          </p:cNvPr>
          <p:cNvSpPr/>
          <p:nvPr/>
        </p:nvSpPr>
        <p:spPr>
          <a:xfrm>
            <a:off x="2046769" y="27184721"/>
            <a:ext cx="116670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Partioning of data </a:t>
            </a:r>
          </a:p>
          <a:p>
            <a:pPr marL="571500" lvl="0" indent="-571500"/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       80% Training set</a:t>
            </a:r>
          </a:p>
          <a:p>
            <a:pPr marL="571500" lvl="0" indent="-571500"/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       20% Test set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Since the target attribute is continuous, Regression Models were applied.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Linear and Polynomial Regression Methods are used.	</a:t>
            </a:r>
          </a:p>
          <a:p>
            <a:pPr lvl="0"/>
            <a:endParaRPr lang="en-US" sz="3600" dirty="0">
              <a:solidFill>
                <a:prstClr val="black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A30AF-DFAE-4001-A923-1B804CF3FBCD}"/>
              </a:ext>
            </a:extLst>
          </p:cNvPr>
          <p:cNvSpPr/>
          <p:nvPr/>
        </p:nvSpPr>
        <p:spPr>
          <a:xfrm>
            <a:off x="16179697" y="29022871"/>
            <a:ext cx="12574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Linear Regression generates the highest probability between the attributes due to high correlation whereas Polynomial Regression with a order of 2 generates the next best results.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CA457-1A3A-4977-B3D7-5382C9431A02}"/>
              </a:ext>
            </a:extLst>
          </p:cNvPr>
          <p:cNvSpPr/>
          <p:nvPr/>
        </p:nvSpPr>
        <p:spPr>
          <a:xfrm>
            <a:off x="16283542" y="37192238"/>
            <a:ext cx="124702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Only the attributes that are correlated with respect to the target attribute was considered.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Categorical Attributes even thought were highly correlated were ignored since the target attribute values were continuous.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3F846A-8345-46FD-B3EF-00A6BBD4AFFA}"/>
              </a:ext>
            </a:extLst>
          </p:cNvPr>
          <p:cNvSpPr/>
          <p:nvPr/>
        </p:nvSpPr>
        <p:spPr>
          <a:xfrm>
            <a:off x="17227755" y="14267377"/>
            <a:ext cx="1173538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8 attributes from the total numeric values were changed from Number to String since they were discrete.</a:t>
            </a:r>
          </a:p>
          <a:p>
            <a:pPr marL="571500" lvl="0" indent="-571500"/>
            <a:endParaRPr lang="en-US" sz="3600" dirty="0">
              <a:solidFill>
                <a:prstClr val="black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Missing Values were treated by Removing the Row for string values and imputing with Mean for integer values.</a:t>
            </a:r>
          </a:p>
          <a:p>
            <a:pPr marL="571500" lvl="0" indent="-571500"/>
            <a:endParaRPr lang="en-US" sz="3600" dirty="0">
              <a:solidFill>
                <a:prstClr val="black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Outliers were treated by replacing the outliers by the closest permitted values in the Numeric Outlier node.</a:t>
            </a:r>
          </a:p>
          <a:p>
            <a:pPr marL="571500" lvl="0" indent="-571500"/>
            <a:endParaRPr lang="en-US" sz="3600" dirty="0">
              <a:solidFill>
                <a:prstClr val="black"/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Linear Correlation was used to filter out the non correlated data. 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6822" y="6060948"/>
            <a:ext cx="8237241" cy="53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9D8CED5-1C73-481A-B135-935743722584}"/>
              </a:ext>
            </a:extLst>
          </p:cNvPr>
          <p:cNvGrpSpPr/>
          <p:nvPr/>
        </p:nvGrpSpPr>
        <p:grpSpPr>
          <a:xfrm>
            <a:off x="16862441" y="31631070"/>
            <a:ext cx="4655173" cy="3785230"/>
            <a:chOff x="16808868" y="31361808"/>
            <a:chExt cx="4655173" cy="37852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10098" y="31550135"/>
              <a:ext cx="4052714" cy="256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17110098" y="34214658"/>
              <a:ext cx="4052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Modelling statistics for Linear Regression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808868" y="31361808"/>
              <a:ext cx="4655173" cy="378523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8E1E65-390C-4311-93FC-0CD241666BE3}"/>
              </a:ext>
            </a:extLst>
          </p:cNvPr>
          <p:cNvGrpSpPr/>
          <p:nvPr/>
        </p:nvGrpSpPr>
        <p:grpSpPr>
          <a:xfrm>
            <a:off x="22957452" y="31631070"/>
            <a:ext cx="4828116" cy="3785230"/>
            <a:chOff x="24276812" y="19755543"/>
            <a:chExt cx="4828116" cy="378523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767016" y="19857786"/>
              <a:ext cx="4048868" cy="2582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4715720" y="22596869"/>
              <a:ext cx="4048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Modelling statistics for</a:t>
              </a:r>
            </a:p>
            <a:p>
              <a:pPr algn="ctr"/>
              <a:r>
                <a:rPr lang="en-IN" sz="2400" dirty="0"/>
                <a:t> Polynomial Regression</a:t>
              </a:r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76812" y="19755543"/>
              <a:ext cx="4828116" cy="378523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9524480" y="5682039"/>
            <a:ext cx="8901923" cy="61289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7">
            <a:extLst>
              <a:ext uri="{FF2B5EF4-FFF2-40B4-BE49-F238E27FC236}">
                <a16:creationId xmlns:a16="http://schemas.microsoft.com/office/drawing/2014/main" id="{1EA2402A-D075-45A5-875F-C527DFE9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4226" y="31608656"/>
            <a:ext cx="8640960" cy="40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1">
            <a:extLst>
              <a:ext uri="{FF2B5EF4-FFF2-40B4-BE49-F238E27FC236}">
                <a16:creationId xmlns:a16="http://schemas.microsoft.com/office/drawing/2014/main" id="{881B9149-5937-4A6D-BCF0-45310889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3738" y="17050665"/>
            <a:ext cx="10364170" cy="786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7B4A538E-F801-4ADB-BE80-7B824049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227756" y="23052578"/>
            <a:ext cx="11526021" cy="400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D07A9210-E65C-4985-80DE-E99A2C5B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50870" y="36044976"/>
            <a:ext cx="8856984" cy="435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DC6EA-645F-4DDF-865D-084E46AFDF46}"/>
              </a:ext>
            </a:extLst>
          </p:cNvPr>
          <p:cNvSpPr txBox="1"/>
          <p:nvPr/>
        </p:nvSpPr>
        <p:spPr>
          <a:xfrm>
            <a:off x="22050374" y="11905464"/>
            <a:ext cx="455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ucida Sans" panose="020B0602030504020204" pitchFamily="34" charset="0"/>
              </a:rPr>
              <a:t>Correlation Chart</a:t>
            </a:r>
            <a:endParaRPr lang="en-IN" sz="3600"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53">
      <a:dk1>
        <a:sysClr val="windowText" lastClr="000000"/>
      </a:dk1>
      <a:lt1>
        <a:sysClr val="window" lastClr="FFFFFF"/>
      </a:lt1>
      <a:dk2>
        <a:srgbClr val="5D8EA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A00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289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Lucida Sans Bold</vt:lpstr>
      <vt:lpstr>Office-Design</vt:lpstr>
      <vt:lpstr>Group 4 : House Prices</vt:lpstr>
    </vt:vector>
  </TitlesOfParts>
  <Company>Ö-Konzept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Marko Berger</dc:creator>
  <cp:lastModifiedBy>Akshatha WG</cp:lastModifiedBy>
  <cp:revision>99</cp:revision>
  <cp:lastPrinted>2009-11-04T13:34:31Z</cp:lastPrinted>
  <dcterms:created xsi:type="dcterms:W3CDTF">2009-11-16T15:15:18Z</dcterms:created>
  <dcterms:modified xsi:type="dcterms:W3CDTF">2022-05-09T17:59:47Z</dcterms:modified>
</cp:coreProperties>
</file>