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13716000" cx="24384000"/>
  <p:notesSz cx="6858000" cy="9144000"/>
  <p:embeddedFontLst>
    <p:embeddedFont>
      <p:font typeface="Helvetica Neue"/>
      <p:regular r:id="rId70"/>
      <p:bold r:id="rId71"/>
      <p:italic r:id="rId72"/>
      <p:boldItalic r:id="rId73"/>
    </p:embeddedFont>
    <p:embeddedFont>
      <p:font typeface="Cutive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boldItalic.fntdata"/><Relationship Id="rId72" Type="http://schemas.openxmlformats.org/officeDocument/2006/relationships/font" Target="fonts/HelveticaNeue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Cutive-regular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HelveticaNeue-bold.fntdata"/><Relationship Id="rId70" Type="http://schemas.openxmlformats.org/officeDocument/2006/relationships/font" Target="fonts/HelveticaNeue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511300" y="-3721100"/>
            <a:ext cx="28511501" cy="1903024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-431800" y="-4038600"/>
            <a:ext cx="29463999" cy="18034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/>
          <p:nvPr>
            <p:ph idx="2" type="pic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3" type="pic"/>
          </p:nvPr>
        </p:nvSpPr>
        <p:spPr>
          <a:xfrm>
            <a:off x="6380200" y="1263848"/>
            <a:ext cx="22529800" cy="11193471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rgbClr val="FFFFFF"/>
                </a:solidFill>
              </a:rPr>
              <a:t>AKSHATHA ARAVIND</a:t>
            </a:r>
            <a:endParaRPr/>
          </a:p>
        </p:txBody>
      </p:sp>
      <p:sp>
        <p:nvSpPr>
          <p:cNvPr id="77" name="Google Shape;77;p17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Helvetica Neue"/>
              <a:buNone/>
            </a:pPr>
            <a:r>
              <a:rPr b="0" i="0" lang="en-US" sz="7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RETENSION</a:t>
            </a:r>
            <a:endParaRPr/>
          </a:p>
        </p:txBody>
      </p:sp>
      <p:sp>
        <p:nvSpPr>
          <p:cNvPr id="78" name="Google Shape;78;p17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CITY</a:t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738488" y="3800500"/>
            <a:ext cx="9671515" cy="745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2471826" y="3900008"/>
            <a:ext cx="9508802" cy="7257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Delhi            58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Greater Noida    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Noida            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Bangalore        37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Karnal           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Solan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Ghaziabad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Gurgaon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Merrut           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Moradabad        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Bulandshahr       2</a:t>
            </a:r>
            <a:endParaRPr/>
          </a:p>
        </p:txBody>
      </p:sp>
      <p:pic>
        <p:nvPicPr>
          <p:cNvPr descr="Image"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892" y="5185351"/>
            <a:ext cx="9053771" cy="59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AGE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urier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Above 4 years       98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urier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2-3 years           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urier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3-4 years           47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urier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Less than 1 year    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urier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1-2 years           16</a:t>
            </a:r>
            <a:endParaRPr/>
          </a:p>
        </p:txBody>
      </p:sp>
      <p:pic>
        <p:nvPicPr>
          <p:cNvPr descr="Image"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41" y="5416695"/>
            <a:ext cx="8523500" cy="574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Repeat purchase in year</a:t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1119488" y="4327952"/>
            <a:ext cx="8378298" cy="7136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Less than 10 times    114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31-40 times            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41 times and above     47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11-20 times            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21-30 times           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42 times and above      6</a:t>
            </a:r>
            <a:endParaRPr/>
          </a:p>
        </p:txBody>
      </p:sp>
      <p:pic>
        <p:nvPicPr>
          <p:cNvPr descr="Image"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369" y="5508464"/>
            <a:ext cx="8585056" cy="548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data access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Mobile internet    142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Wi-Fi               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Mobile Internet     47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Dial-up              4</a:t>
            </a:r>
            <a:endParaRPr/>
          </a:p>
        </p:txBody>
      </p:sp>
      <p:pic>
        <p:nvPicPr>
          <p:cNvPr descr="Image"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898" y="5657382"/>
            <a:ext cx="7982092" cy="537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Device</a:t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Courier"/>
              <a:buNone/>
            </a:pPr>
            <a:r>
              <a:rPr b="0" i="0" lang="en-US" sz="6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Smartphone    141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Courier"/>
              <a:buNone/>
            </a:pPr>
            <a:r>
              <a:rPr b="0" i="0" lang="en-US" sz="6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Laptop         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Courier"/>
              <a:buNone/>
            </a:pPr>
            <a:r>
              <a:rPr b="0" i="0" lang="en-US" sz="6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Desktop    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Courier"/>
              <a:buNone/>
            </a:pPr>
            <a:r>
              <a:rPr b="0" i="0" lang="en-US" sz="6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Tablet         12</a:t>
            </a:r>
            <a:endParaRPr/>
          </a:p>
        </p:txBody>
      </p:sp>
      <p:pic>
        <p:nvPicPr>
          <p:cNvPr descr="Image"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045" y="5660849"/>
            <a:ext cx="8064062" cy="543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SCREEN SIZE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1043288" y="3652569"/>
            <a:ext cx="8378298" cy="78121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288" y="3652569"/>
            <a:ext cx="8276571" cy="518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Courier"/>
              <a:buNone/>
            </a:pPr>
            <a:r>
              <a:rPr b="0" i="0" lang="en-US" sz="6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Others        134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Courier"/>
              <a:buNone/>
            </a:pPr>
            <a:r>
              <a:rPr b="0" i="0" lang="en-US" sz="6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5.5 inches     99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Courier"/>
              <a:buNone/>
            </a:pPr>
            <a:r>
              <a:rPr b="0" i="0" lang="en-US" sz="6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4.7 inches     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Courier"/>
              <a:buNone/>
            </a:pPr>
            <a:r>
              <a:rPr b="0" i="0" lang="en-US" sz="6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 inches        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OS</a:t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49621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Window/windows Mobile    122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Android                   85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IOS/Mac                   62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BROWSER</a:t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221658" y="4408517"/>
            <a:ext cx="9276128" cy="7056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urier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Google chrome      216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urier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Safari              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urier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Opera               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urier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Mozilla Firefox      5</a:t>
            </a:r>
            <a:endParaRPr/>
          </a:p>
        </p:txBody>
      </p:sp>
      <p:pic>
        <p:nvPicPr>
          <p:cNvPr descr="Image"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10" y="6662632"/>
            <a:ext cx="9278024" cy="443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EASYNESS IN READING</a:t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054057" cy="536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PRODUCT INFORMATION 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368997" y="4372997"/>
            <a:ext cx="10799732" cy="7777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 87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 52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11</a:t>
            </a:r>
            <a:endParaRPr/>
          </a:p>
        </p:txBody>
      </p:sp>
      <p:pic>
        <p:nvPicPr>
          <p:cNvPr descr="Image"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72" y="5635790"/>
            <a:ext cx="10153130" cy="506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b="0" lang="en-US" sz="7500">
                <a:solidFill>
                  <a:srgbClr val="000000"/>
                </a:solidFill>
              </a:rPr>
              <a:t>BASIC DETAILS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SHAPE : (269, 71)</a:t>
            </a:r>
            <a:endParaRPr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SET CONSIST 269 ROWS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SET CONSIST 71 COLUMNS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EASY WEBSITE NAVIGATION</a:t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12471826" y="5180526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141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105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  5</a:t>
            </a:r>
            <a:endParaRPr/>
          </a:p>
        </p:txBody>
      </p:sp>
      <p:pic>
        <p:nvPicPr>
          <p:cNvPr descr="Image"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063" y="5429843"/>
            <a:ext cx="7973339" cy="537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SPEED</a:t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959889" cy="540864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115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112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 12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PAYMENT CONVENIENCE</a:t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682104" cy="517406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159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30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TRUST</a:t>
            </a:r>
            <a:endParaRPr/>
          </a:p>
        </p:txBody>
      </p:sp>
      <p:sp>
        <p:nvSpPr>
          <p:cNvPr id="267" name="Google Shape;267;p39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453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Disagree (2)       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 (3)       12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EMPATHY</a:t>
            </a:r>
            <a:endParaRPr/>
          </a:p>
        </p:txBody>
      </p:sp>
      <p:sp>
        <p:nvSpPr>
          <p:cNvPr id="276" name="Google Shape;276;p40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855609" cy="521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194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 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 15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BENEFITS AND DISCOUNT</a:t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051368" cy="5422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105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 85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 11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ENGOYMENT FROM SHOPPING</a:t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5" name="Google Shape;2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406429" cy="507980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59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19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FLEXIBILITY</a:t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462048" cy="50258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146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78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12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REPLACEMENT POLICY</a:t>
            </a:r>
            <a:endParaRPr/>
          </a:p>
        </p:txBody>
      </p:sp>
      <p:sp>
        <p:nvSpPr>
          <p:cNvPr id="312" name="Google Shape;312;p44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05468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198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51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20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45"/>
              <a:buFont typeface="Helvetica Neue"/>
              <a:buNone/>
            </a:pPr>
            <a:r>
              <a:rPr lang="en-US" sz="5445"/>
              <a:t>The column univariate analysis:  ACCESS TO LOYALTY PROGRAM</a:t>
            </a:r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22" name="Google Shape;3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53725" cy="5360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115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 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 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11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b="0" lang="en-US" sz="7500">
                <a:solidFill>
                  <a:srgbClr val="000000"/>
                </a:solidFill>
              </a:rPr>
              <a:t>BASIC DETAILS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</a:t>
            </a:r>
            <a:endParaRPr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the columns in the dataset is in string format-object datatypes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only some columns in int format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90"/>
              <a:buFont typeface="Helvetica Neue"/>
              <a:buNone/>
            </a:pPr>
            <a:r>
              <a:rPr lang="en-US" sz="5390"/>
              <a:t>The column univariate analysis:  DISPLAY QUALITY INFORMATION</a:t>
            </a:r>
            <a:endParaRPr/>
          </a:p>
        </p:txBody>
      </p:sp>
      <p:sp>
        <p:nvSpPr>
          <p:cNvPr id="330" name="Google Shape;330;p46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49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urier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56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QUALITY WEBSITE</a:t>
            </a:r>
            <a:endParaRPr/>
          </a:p>
        </p:txBody>
      </p:sp>
      <p:sp>
        <p:nvSpPr>
          <p:cNvPr id="339" name="Google Shape;339;p47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40" name="Google Shape;3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04293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7"/>
          <p:cNvSpPr/>
          <p:nvPr/>
        </p:nvSpPr>
        <p:spPr>
          <a:xfrm>
            <a:off x="114900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ourier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b="0" i="0" lang="en-US" sz="4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trongly agree (5)    175</a:t>
            </a:r>
            <a:endParaRPr b="0" i="0" sz="4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ourier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ourier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8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5"/>
              <a:buFont typeface="Helvetica Neue"/>
              <a:buNone/>
            </a:pPr>
            <a:r>
              <a:rPr lang="en-US" sz="5005"/>
              <a:t>The column univariate analysis:  USER SATISFACTION FROM BENEFITS</a:t>
            </a:r>
            <a:endParaRPr/>
          </a:p>
        </p:txBody>
      </p:sp>
      <p:sp>
        <p:nvSpPr>
          <p:cNvPr id="348" name="Google Shape;348;p48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48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11</a:t>
            </a:r>
            <a:endParaRPr/>
          </a:p>
        </p:txBody>
      </p:sp>
      <p:pic>
        <p:nvPicPr>
          <p:cNvPr descr="Image" id="350" name="Google Shape;3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08" y="5639709"/>
            <a:ext cx="8502886" cy="547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USER SATISFACTION IN TRUST</a:t>
            </a:r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1246488" y="5415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122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117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 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  5</a:t>
            </a:r>
            <a:endParaRPr/>
          </a:p>
        </p:txBody>
      </p:sp>
      <p:pic>
        <p:nvPicPr>
          <p:cNvPr descr="Image" id="359" name="Google Shape;3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985" y="5568672"/>
            <a:ext cx="8017700" cy="53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60"/>
              <a:buFont typeface="Helvetica Neue"/>
              <a:buNone/>
            </a:pPr>
            <a:r>
              <a:rPr lang="en-US" sz="5060"/>
              <a:t>The column univariate analysis:  VARIETY IN LISTED CATEGORY ITEMS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>
            <a:off x="6622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94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7</a:t>
            </a:r>
            <a:endParaRPr/>
          </a:p>
        </p:txBody>
      </p:sp>
      <p:pic>
        <p:nvPicPr>
          <p:cNvPr descr="Image" id="368" name="Google Shape;3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657" y="5583133"/>
            <a:ext cx="7503560" cy="50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MONETARY SAVING</a:t>
            </a:r>
            <a:endParaRPr/>
          </a:p>
        </p:txBody>
      </p:sp>
      <p:sp>
        <p:nvSpPr>
          <p:cNvPr id="375" name="Google Shape;375;p51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6" name="Google Shape;37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632414" cy="51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148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Disagree (2)           31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15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PATRONIZING CONVENIENCE</a:t>
            </a:r>
            <a:endParaRPr/>
          </a:p>
        </p:txBody>
      </p:sp>
      <p:sp>
        <p:nvSpPr>
          <p:cNvPr id="384" name="Google Shape;384;p52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85" name="Google Shape;3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119214" cy="546846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138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77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54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85"/>
              <a:buFont typeface="Helvetica Neue"/>
              <a:buNone/>
            </a:pPr>
            <a:r>
              <a:rPr lang="en-US" sz="4785"/>
              <a:t>The column univariate analysis:  SHOPPING GIVES SENCE OF ADVENTURE</a:t>
            </a:r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94" name="Google Shape;39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31485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3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 59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 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  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70"/>
              <a:buFont typeface="Helvetica Neue"/>
              <a:buNone/>
            </a:pPr>
            <a:r>
              <a:rPr lang="en-US" sz="5170"/>
              <a:t>The column univariate analysis:  SHOPPING FULLFILLS SOME ROLES</a:t>
            </a:r>
            <a:endParaRPr/>
          </a:p>
        </p:txBody>
      </p:sp>
      <p:sp>
        <p:nvSpPr>
          <p:cNvPr id="402" name="Google Shape;402;p54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03" name="Google Shape;4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432268" cy="50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4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  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   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  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disagree (1)    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urier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Dis-agree (2)            22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10" name="Google Shape;410;p5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VALUE FOR MONEY SPEND</a:t>
            </a:r>
            <a:endParaRPr/>
          </a:p>
        </p:txBody>
      </p:sp>
      <p:sp>
        <p:nvSpPr>
          <p:cNvPr id="411" name="Google Shape;411;p55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12" name="Google Shape;4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852743" cy="528899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5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urier"/>
              <a:buNone/>
            </a:pPr>
            <a:r>
              <a:rPr b="0" i="0" lang="en-US" sz="4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Agree (4)             149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urier"/>
              <a:buNone/>
            </a:pPr>
            <a:r>
              <a:rPr b="0" i="0" lang="en-US" sz="4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Strongly agree (5)     82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urier"/>
              <a:buNone/>
            </a:pPr>
            <a:r>
              <a:rPr b="0" i="0" lang="en-US" sz="4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indifferent (3)        38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b="0" lang="en-US" sz="7500">
                <a:solidFill>
                  <a:srgbClr val="000000"/>
                </a:solidFill>
              </a:rPr>
              <a:t>BASIC DETAILS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</a:t>
            </a:r>
            <a:endParaRPr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the columns consisting different datas relating different online purchase sites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Consisting Personal details like:Gender of respondent, Age,Place etc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Consisting device and data informations:OS,Data access,Browsing app etc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 Agree or disagree type information from customers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 selection of various option of online retailers: fastest, payment options etc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EASY TO USE WEBSITE</a:t>
            </a:r>
            <a:endParaRPr/>
          </a:p>
        </p:txBody>
      </p:sp>
      <p:sp>
        <p:nvSpPr>
          <p:cNvPr id="420" name="Google Shape;420;p56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21" name="Google Shape;42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488392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Myntra.com, Snapdeal.com    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           44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          44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          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Snapdeal.com                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Paytm.com, Myntra.com           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                             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                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   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                                     7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28" name="Google Shape;428;p57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VISUAL APPEALING WEBSITE</a:t>
            </a:r>
            <a:endParaRPr/>
          </a:p>
        </p:txBody>
      </p:sp>
      <p:sp>
        <p:nvSpPr>
          <p:cNvPr id="429" name="Google Shape;429;p57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           87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          44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Myntra.com, Snapdeal.com    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Paytm.com, Myntra.com           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Myntra.com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Myntra.com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Snapdeal.com                11</a:t>
            </a:r>
            <a:endParaRPr/>
          </a:p>
        </p:txBody>
      </p:sp>
      <p:pic>
        <p:nvPicPr>
          <p:cNvPr descr="Image" id="431" name="Google Shape;43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308" y="5783278"/>
            <a:ext cx="8508800" cy="506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37" name="Google Shape;437;p5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VARIETY OF OFFER PRODUCTS</a:t>
            </a:r>
            <a:endParaRPr/>
          </a:p>
        </p:txBody>
      </p:sp>
      <p:sp>
        <p:nvSpPr>
          <p:cNvPr id="438" name="Google Shape;438;p58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39" name="Google Shape;43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46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8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130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Myntra.com            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Myntra.com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                   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                 7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46" name="Google Shape;446;p5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10"/>
              <a:buFont typeface="Helvetica Neue"/>
              <a:buNone/>
            </a:pPr>
            <a:r>
              <a:rPr lang="en-US" sz="4510"/>
              <a:t>The column univariate analysis:  COMPLETE AND RELEVENT INFO IN WEBSITE</a:t>
            </a:r>
            <a:endParaRPr/>
          </a:p>
        </p:txBody>
      </p:sp>
      <p:sp>
        <p:nvSpPr>
          <p:cNvPr id="447" name="Google Shape;447;p59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48" name="Google Shape;44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481880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9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          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           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                               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Paytm.com, Myntra.com            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Myntra.com, Snapdeal.com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                            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Snapdeal.com                                      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    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                         7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55" name="Google Shape;455;p6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FAST LOADING WEBSITE</a:t>
            </a:r>
            <a:endParaRPr/>
          </a:p>
        </p:txBody>
      </p:sp>
      <p:sp>
        <p:nvSpPr>
          <p:cNvPr id="456" name="Google Shape;456;p60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57" name="Google Shape;45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893032" cy="469994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0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          51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                                    44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       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                         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Myntra.com, Snapdeal.com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                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                       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                           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    8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64" name="Google Shape;464;p6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5"/>
              <a:buFont typeface="Helvetica Neue"/>
              <a:buNone/>
            </a:pPr>
            <a:r>
              <a:rPr lang="en-US" sz="5335"/>
              <a:t>The column univariate analysis:  RELIABLE WEBSITE APPLICATION</a:t>
            </a:r>
            <a:endParaRPr/>
          </a:p>
        </p:txBody>
      </p:sp>
      <p:sp>
        <p:nvSpPr>
          <p:cNvPr id="465" name="Google Shape;465;p61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6" name="Google Shape;4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03123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1"/>
          <p:cNvSpPr/>
          <p:nvPr/>
        </p:nvSpPr>
        <p:spPr>
          <a:xfrm>
            <a:off x="123536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61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                   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Paytm.com, Myntra.com                     35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Snapdeal.com    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               12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85"/>
              <a:buFont typeface="Helvetica Neue"/>
              <a:buNone/>
            </a:pPr>
            <a:r>
              <a:rPr lang="en-US" sz="4785"/>
              <a:t>The column univariate analysis:  QUICKNESS IN PURCHASE COMPLETION</a:t>
            </a:r>
            <a:endParaRPr/>
          </a:p>
        </p:txBody>
      </p:sp>
      <p:sp>
        <p:nvSpPr>
          <p:cNvPr id="474" name="Google Shape;474;p62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75" name="Google Shape;4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36747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2"/>
          <p:cNvSpPr/>
          <p:nvPr/>
        </p:nvSpPr>
        <p:spPr>
          <a:xfrm>
            <a:off x="120996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Amazon.com                                                   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Amazon.com, Flipkart.com, Paytm.com                          47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Amazon.com, Flipkart.com                                     37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Amazon.com, Flipkart.com, Myntra.com                     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                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Amazon.com, Paytm.com, Myntra.com       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Amazon.com, Flipkart.com, Paytm.com, Myntra.com, Snapdeal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Myntra.com, Snapdeal                           14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82" name="Google Shape;482;p6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15"/>
              <a:buFont typeface="Helvetica Neue"/>
              <a:buNone/>
            </a:pPr>
            <a:r>
              <a:rPr lang="en-US" sz="5115"/>
              <a:t>The column univariate analysis:  AVAILABILITY OF PAYMENT OPTIONS</a:t>
            </a:r>
            <a:endParaRPr/>
          </a:p>
        </p:txBody>
      </p:sp>
      <p:sp>
        <p:nvSpPr>
          <p:cNvPr id="483" name="Google Shape;483;p63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84" name="Google Shape;4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471404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3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           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                             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Patym.com, Myntra.com, Snapdeal.com    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          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Patym.com, Myntra.com                      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          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           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Myntra.com, Snapdeal.com             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Patym.com                                             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Patym.com                                           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    8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491" name="Google Shape;491;p6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SPEEDY ORDER DELIVERY</a:t>
            </a:r>
            <a:endParaRPr/>
          </a:p>
        </p:txBody>
      </p:sp>
      <p:sp>
        <p:nvSpPr>
          <p:cNvPr id="492" name="Google Shape;492;p64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93" name="Google Shape;49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071855" cy="531363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4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107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82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  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Myntra.com, Snapdeal.com     14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00" name="Google Shape;500;p6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PRIVACY OF CUSTOMER</a:t>
            </a:r>
            <a:endParaRPr/>
          </a:p>
        </p:txBody>
      </p:sp>
      <p:sp>
        <p:nvSpPr>
          <p:cNvPr id="501" name="Google Shape;501;p65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02" name="Google Shape;50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110946" cy="4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5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          71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           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                      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Myntra.com, Snapdeal.com    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              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                             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                        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DETAILS OF NULL VARIABLES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lang="en-US" sz="3200"/>
              <a:t>THE IS NO NULL VARIABLE PRESENT IN THE DATASET,REF:HEATMAP FOR NULL VALUES</a:t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1210372" y="3923158"/>
            <a:ext cx="21514220" cy="8575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892918" y="-2576035"/>
            <a:ext cx="7997975" cy="213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09" name="Google Shape;509;p66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90"/>
              <a:buFont typeface="Helvetica Neue"/>
              <a:buNone/>
            </a:pPr>
            <a:r>
              <a:rPr lang="en-US" sz="5390"/>
              <a:t>The column univariate analysis:  CUSTOMER PAYMENT SECURITY</a:t>
            </a:r>
            <a:endParaRPr/>
          </a:p>
        </p:txBody>
      </p:sp>
      <p:sp>
        <p:nvSpPr>
          <p:cNvPr id="510" name="Google Shape;510;p66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11" name="Google Shape;51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164762" cy="495177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6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                       51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Paytm.com, Myntra.com, Snapdeal.com    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           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                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           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Paytm.com, Myntra.com           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Snapdeal.com                                         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     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Myntra.com, Snapdeal.com  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                              11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18" name="Google Shape;518;p67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LONGER TIME LOGG IN</a:t>
            </a:r>
            <a:endParaRPr/>
          </a:p>
        </p:txBody>
      </p:sp>
      <p:sp>
        <p:nvSpPr>
          <p:cNvPr id="519" name="Google Shape;519;p67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20" name="Google Shape;52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080599" cy="533278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7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   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   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           35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Snapdeal.com    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       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Paytm.com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Paytm.com, Snapdeal.com   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            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8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27" name="Google Shape;527;p6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LATE DECLARATION OF PRICE</a:t>
            </a:r>
            <a:endParaRPr/>
          </a:p>
        </p:txBody>
      </p:sp>
      <p:sp>
        <p:nvSpPr>
          <p:cNvPr id="528" name="Google Shape;528;p68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29" name="Google Shape;52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7833607" cy="48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8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52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Paytm.com, snapdeal.com    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urier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36" name="Google Shape;536;p6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LONGER PAGE LOADING TIME</a:t>
            </a:r>
            <a:endParaRPr/>
          </a:p>
        </p:txBody>
      </p:sp>
      <p:sp>
        <p:nvSpPr>
          <p:cNvPr id="537" name="Google Shape;537;p69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38" name="Google Shape;53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196415" cy="469903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9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      61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59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         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Paytm.com, Snapdeal.com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Snapdeal.com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       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Snapdeal.com         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Paytm.com, Myntra.com     7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45" name="Google Shape;545;p7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LIMITED MODE OF PAYMENT</a:t>
            </a:r>
            <a:endParaRPr/>
          </a:p>
        </p:txBody>
      </p:sp>
      <p:sp>
        <p:nvSpPr>
          <p:cNvPr id="546" name="Google Shape;546;p70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47" name="Google Shape;54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042934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0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 87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62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31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Paytm.com, Snapdeal.com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Myntra.com, Snapdeal.com     7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54" name="Google Shape;554;p7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LONG DELIVERY PERIOD</a:t>
            </a:r>
            <a:endParaRPr/>
          </a:p>
        </p:txBody>
      </p:sp>
      <p:sp>
        <p:nvSpPr>
          <p:cNvPr id="555" name="Google Shape;555;p71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56" name="Google Shape;55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42625" cy="56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1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ourier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72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ourier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ourier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44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ourier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37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ourier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Paytm.com, Snapdeal.com    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ourier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26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63" name="Google Shape;563;p7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60"/>
              <a:buFont typeface="Helvetica Neue"/>
              <a:buNone/>
            </a:pPr>
            <a:r>
              <a:rPr lang="en-US" sz="5060"/>
              <a:t>The column univariate analysis:  MOVING DISRUPTION PAGE TO PAGE</a:t>
            </a:r>
            <a:endParaRPr/>
          </a:p>
        </p:txBody>
      </p:sp>
      <p:sp>
        <p:nvSpPr>
          <p:cNvPr id="564" name="Google Shape;564;p72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65" name="Google Shape;56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031234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2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53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                    52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   49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Myntra.com, Snapdeal.com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Snapdeal.com    11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572" name="Google Shape;572;p7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25"/>
              <a:buFont typeface="Helvetica Neue"/>
              <a:buNone/>
            </a:pPr>
            <a:r>
              <a:rPr lang="en-US" sz="5225"/>
              <a:t>The column univariate analysis:  WEBSITE IS EFFICIENT AS BEFORE</a:t>
            </a:r>
            <a:endParaRPr/>
          </a:p>
        </p:txBody>
      </p:sp>
      <p:sp>
        <p:nvSpPr>
          <p:cNvPr id="573" name="Google Shape;573;p73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74" name="Google Shape;57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488" y="5288290"/>
            <a:ext cx="8276571" cy="51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3"/>
          <p:cNvSpPr/>
          <p:nvPr/>
        </p:nvSpPr>
        <p:spPr>
          <a:xfrm>
            <a:off x="11642438" y="5387798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                             94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47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Paytm.com   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          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Paytm.com           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Myntra.com, Snapdeal.com             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urier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Snapdeal.com                          11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4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6"/>
              <a:buFont typeface="Helvetica Neue"/>
              <a:buNone/>
            </a:pPr>
            <a:r>
              <a:t/>
            </a:r>
            <a:endParaRPr b="0" sz="2756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35"/>
              <a:buFont typeface="Cutive"/>
              <a:buNone/>
            </a:pPr>
            <a:r>
              <a:rPr b="0" lang="en-US" sz="6135">
                <a:solidFill>
                  <a:srgbClr val="000000"/>
                </a:solidFill>
                <a:latin typeface="Cutive"/>
                <a:ea typeface="Cutive"/>
                <a:cs typeface="Cutive"/>
                <a:sym typeface="Cutive"/>
              </a:rPr>
              <a:t>ANALYSIS-DROPPING</a:t>
            </a:r>
            <a:endParaRPr/>
          </a:p>
        </p:txBody>
      </p:sp>
      <p:sp>
        <p:nvSpPr>
          <p:cNvPr id="581" name="Google Shape;581;p7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5"/>
              <a:buFont typeface="Helvetica Neue"/>
              <a:buNone/>
            </a:pPr>
            <a:r>
              <a:t/>
            </a:r>
            <a:endParaRPr sz="2805"/>
          </a:p>
        </p:txBody>
      </p:sp>
      <p:sp>
        <p:nvSpPr>
          <p:cNvPr id="582" name="Google Shape;582;p74"/>
          <p:cNvSpPr txBox="1"/>
          <p:nvPr>
            <p:ph idx="2" type="body"/>
          </p:nvPr>
        </p:nvSpPr>
        <p:spPr>
          <a:xfrm>
            <a:off x="2012190" y="4248504"/>
            <a:ext cx="21971001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A7DB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6BA7DB"/>
                </a:solidFill>
              </a:rPr>
              <a:t>After analysing different columns in the dataset it is clear that some of them are unwanted to the target variables.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A7DB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6BA7DB"/>
                </a:solidFill>
              </a:rPr>
              <a:t>Specially some columns containing personal information, gadget information, data connection informations etc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A7DB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6BA7DB"/>
                </a:solidFill>
              </a:rPr>
              <a:t>Dropping those columns which are not necessary for target 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5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6"/>
              <a:buFont typeface="Helvetica Neue"/>
              <a:buNone/>
            </a:pPr>
            <a:r>
              <a:t/>
            </a:r>
            <a:endParaRPr b="0" sz="2756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35"/>
              <a:buFont typeface="Cutive"/>
              <a:buNone/>
            </a:pPr>
            <a:r>
              <a:rPr b="0" lang="en-US" sz="6135">
                <a:solidFill>
                  <a:srgbClr val="000000"/>
                </a:solidFill>
                <a:latin typeface="Cutive"/>
                <a:ea typeface="Cutive"/>
                <a:cs typeface="Cutive"/>
                <a:sym typeface="Cutive"/>
              </a:rPr>
              <a:t>Encoding</a:t>
            </a:r>
            <a:endParaRPr/>
          </a:p>
        </p:txBody>
      </p:sp>
      <p:sp>
        <p:nvSpPr>
          <p:cNvPr id="588" name="Google Shape;588;p7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5"/>
              <a:buFont typeface="Helvetica Neue"/>
              <a:buNone/>
            </a:pPr>
            <a:r>
              <a:t/>
            </a:r>
            <a:endParaRPr sz="2805"/>
          </a:p>
        </p:txBody>
      </p:sp>
      <p:sp>
        <p:nvSpPr>
          <p:cNvPr id="589" name="Google Shape;589;p75"/>
          <p:cNvSpPr txBox="1"/>
          <p:nvPr>
            <p:ph idx="2" type="body"/>
          </p:nvPr>
        </p:nvSpPr>
        <p:spPr>
          <a:xfrm>
            <a:off x="2012190" y="4248504"/>
            <a:ext cx="21971001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A7DB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6BA7DB"/>
                </a:solidFill>
              </a:rPr>
              <a:t>After analysing different columns in the dataset we need to analyse the correlation of datasets..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A7DB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6BA7DB"/>
                </a:solidFill>
              </a:rPr>
              <a:t>For analysing using correlation and heat map we have to use an efficient encoder 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A7DB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6BA7DB"/>
                </a:solidFill>
              </a:rPr>
              <a:t>Here used ordinal encoder for encoding object to float.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Analysis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target column is,</a:t>
            </a:r>
            <a:endParaRPr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“Which of the Indian online retailer would you recommend to a friend?”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112" y="5964296"/>
            <a:ext cx="8378298" cy="4824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11699180" y="5482585"/>
            <a:ext cx="10045497" cy="578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2173370" y="6431540"/>
            <a:ext cx="9097118" cy="295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mazon.in                                            79</a:t>
            </a:r>
            <a:endParaRPr b="0" i="0" sz="2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                              62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                                         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Myntra.com                               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Paytm.com, Myntra.com                 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Flipkart.com, Myntra.com                 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Amazon.in, Paytm.com                                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Flipkart.com, Paytm.com, Myntra.com, snapdeal.com    11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6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6"/>
              <a:buFont typeface="Helvetica Neue"/>
              <a:buNone/>
            </a:pPr>
            <a:r>
              <a:t/>
            </a:r>
            <a:endParaRPr b="0" sz="2756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35"/>
              <a:buFont typeface="Cutive"/>
              <a:buNone/>
            </a:pPr>
            <a:r>
              <a:rPr b="0" lang="en-US" sz="6135">
                <a:solidFill>
                  <a:srgbClr val="000000"/>
                </a:solidFill>
                <a:latin typeface="Cutive"/>
                <a:ea typeface="Cutive"/>
                <a:cs typeface="Cutive"/>
                <a:sym typeface="Cutive"/>
              </a:rPr>
              <a:t>Correlation and heat map analysis</a:t>
            </a:r>
            <a:endParaRPr/>
          </a:p>
        </p:txBody>
      </p:sp>
      <p:sp>
        <p:nvSpPr>
          <p:cNvPr id="595" name="Google Shape;595;p76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5"/>
              <a:buFont typeface="Helvetica Neue"/>
              <a:buNone/>
            </a:pPr>
            <a:r>
              <a:t/>
            </a:r>
            <a:endParaRPr sz="2805"/>
          </a:p>
        </p:txBody>
      </p:sp>
      <p:sp>
        <p:nvSpPr>
          <p:cNvPr id="596" name="Google Shape;596;p76"/>
          <p:cNvSpPr txBox="1"/>
          <p:nvPr>
            <p:ph idx="2" type="body"/>
          </p:nvPr>
        </p:nvSpPr>
        <p:spPr>
          <a:xfrm>
            <a:off x="1859790" y="2510192"/>
            <a:ext cx="21971001" cy="113491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346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A7DB"/>
              </a:buClr>
              <a:buSzPts val="5904"/>
              <a:buFont typeface="Helvetica Neue"/>
              <a:buNone/>
            </a:pPr>
            <a:r>
              <a:t/>
            </a:r>
            <a:endParaRPr>
              <a:solidFill>
                <a:srgbClr val="6BA7DB"/>
              </a:solidFill>
            </a:endParaRPr>
          </a:p>
        </p:txBody>
      </p:sp>
      <p:sp>
        <p:nvSpPr>
          <p:cNvPr id="597" name="Google Shape;597;p76"/>
          <p:cNvSpPr/>
          <p:nvPr/>
        </p:nvSpPr>
        <p:spPr>
          <a:xfrm>
            <a:off x="1239440" y="2852307"/>
            <a:ext cx="21905120" cy="11048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98" name="Google Shape;59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440" y="2852307"/>
            <a:ext cx="15531276" cy="109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lang="en-US" sz="8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MULTICOLLINEARITY-VIF</a:t>
            </a:r>
            <a:endParaRPr/>
          </a:p>
        </p:txBody>
      </p:sp>
      <p:sp>
        <p:nvSpPr>
          <p:cNvPr id="604" name="Google Shape;604;p77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sz="5500">
              <a:solidFill>
                <a:srgbClr val="FFFFFF"/>
              </a:solidFill>
            </a:endParaRPr>
          </a:p>
        </p:txBody>
      </p:sp>
      <p:sp>
        <p:nvSpPr>
          <p:cNvPr id="605" name="Google Shape;605;p7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00A1FF"/>
                </a:solidFill>
              </a:rPr>
              <a:t>Here analysing heat map want to check multi collinearity.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A1FF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00A1FF"/>
                </a:solidFill>
              </a:rPr>
              <a:t>Without manual method preferred VIF for checking multicollinearity.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A1FF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00A1FF"/>
                </a:solidFill>
              </a:rPr>
              <a:t>VIF values showing perfect values.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lang="en-US" sz="8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Splitting and scaling features</a:t>
            </a:r>
            <a:endParaRPr/>
          </a:p>
        </p:txBody>
      </p:sp>
      <p:sp>
        <p:nvSpPr>
          <p:cNvPr id="611" name="Google Shape;611;p7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sz="5500">
              <a:solidFill>
                <a:srgbClr val="FFFFFF"/>
              </a:solidFill>
            </a:endParaRPr>
          </a:p>
        </p:txBody>
      </p:sp>
      <p:sp>
        <p:nvSpPr>
          <p:cNvPr id="612" name="Google Shape;612;p7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00A1FF"/>
                </a:solidFill>
              </a:rPr>
              <a:t>Here after splitting dataset to x and y applied scaling.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A1FF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00A1FF"/>
                </a:solidFill>
              </a:rPr>
              <a:t>Used standard scalar for scaling feature columns(x).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lang="en-US" sz="8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SAMPLING TECHNIQUE</a:t>
            </a:r>
            <a:endParaRPr/>
          </a:p>
        </p:txBody>
      </p:sp>
      <p:sp>
        <p:nvSpPr>
          <p:cNvPr id="618" name="Google Shape;618;p7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sz="5500">
              <a:solidFill>
                <a:srgbClr val="FFFFFF"/>
              </a:solidFill>
            </a:endParaRPr>
          </a:p>
        </p:txBody>
      </p:sp>
      <p:sp>
        <p:nvSpPr>
          <p:cNvPr id="619" name="Google Shape;619;p7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00A1FF"/>
                </a:solidFill>
              </a:rPr>
              <a:t>Our target contains un even classes ,to balance this classes we can use sampling techniques.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A1FF"/>
              </a:buClr>
              <a:buSzPts val="5904"/>
              <a:buFont typeface="Helvetica Neue"/>
              <a:buChar char="•"/>
            </a:pPr>
            <a:r>
              <a:rPr lang="en-US">
                <a:solidFill>
                  <a:srgbClr val="00A1FF"/>
                </a:solidFill>
              </a:rPr>
              <a:t>Used SMOTE-Upsampling technique for balancing.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0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lang="en-US" sz="8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/>
          </a:p>
        </p:txBody>
      </p:sp>
      <p:sp>
        <p:nvSpPr>
          <p:cNvPr id="625" name="Google Shape;625;p80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sz="5500">
              <a:solidFill>
                <a:srgbClr val="FFFFFF"/>
              </a:solidFill>
            </a:endParaRPr>
          </a:p>
        </p:txBody>
      </p:sp>
      <p:sp>
        <p:nvSpPr>
          <p:cNvPr id="626" name="Google Shape;626;p8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66927" lvl="0" marL="56692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5491"/>
              <a:buFont typeface="Helvetica Neue"/>
              <a:buChar char="•"/>
            </a:pPr>
            <a:r>
              <a:rPr lang="en-US" sz="4464">
                <a:solidFill>
                  <a:srgbClr val="00A1FF"/>
                </a:solidFill>
              </a:rPr>
              <a:t>By analysing target variable we come to conclusion that ,this is a classification type model.</a:t>
            </a:r>
            <a:endParaRPr/>
          </a:p>
          <a:p>
            <a:pPr indent="-566927" lvl="0" marL="566927" rtl="0" algn="l">
              <a:lnSpc>
                <a:spcPct val="90000"/>
              </a:lnSpc>
              <a:spcBef>
                <a:spcPts val="4100"/>
              </a:spcBef>
              <a:spcAft>
                <a:spcPts val="0"/>
              </a:spcAft>
              <a:buClr>
                <a:srgbClr val="00A1FF"/>
              </a:buClr>
              <a:buSzPts val="5491"/>
              <a:buFont typeface="Helvetica Neue"/>
              <a:buChar char="•"/>
            </a:pPr>
            <a:r>
              <a:rPr lang="en-US" sz="4464">
                <a:solidFill>
                  <a:srgbClr val="00A1FF"/>
                </a:solidFill>
              </a:rPr>
              <a:t>By analysing features we dropped some unwanted feature columns.</a:t>
            </a:r>
            <a:endParaRPr/>
          </a:p>
          <a:p>
            <a:pPr indent="-566927" lvl="0" marL="566927" rtl="0" algn="l">
              <a:lnSpc>
                <a:spcPct val="90000"/>
              </a:lnSpc>
              <a:spcBef>
                <a:spcPts val="4100"/>
              </a:spcBef>
              <a:spcAft>
                <a:spcPts val="0"/>
              </a:spcAft>
              <a:buClr>
                <a:srgbClr val="00A1FF"/>
              </a:buClr>
              <a:buSzPts val="5491"/>
              <a:buFont typeface="Helvetica Neue"/>
              <a:buChar char="•"/>
            </a:pPr>
            <a:r>
              <a:rPr lang="en-US" sz="4464">
                <a:solidFill>
                  <a:srgbClr val="00A1FF"/>
                </a:solidFill>
              </a:rPr>
              <a:t>Encoded the data using ordinal encoder.</a:t>
            </a:r>
            <a:endParaRPr/>
          </a:p>
          <a:p>
            <a:pPr indent="-566927" lvl="0" marL="566927" rtl="0" algn="l">
              <a:lnSpc>
                <a:spcPct val="90000"/>
              </a:lnSpc>
              <a:spcBef>
                <a:spcPts val="4100"/>
              </a:spcBef>
              <a:spcAft>
                <a:spcPts val="0"/>
              </a:spcAft>
              <a:buClr>
                <a:srgbClr val="00A1FF"/>
              </a:buClr>
              <a:buSzPts val="5491"/>
              <a:buFont typeface="Helvetica Neue"/>
              <a:buChar char="•"/>
            </a:pPr>
            <a:r>
              <a:rPr lang="en-US" sz="4464">
                <a:solidFill>
                  <a:srgbClr val="00A1FF"/>
                </a:solidFill>
              </a:rPr>
              <a:t>Verified the correlation.</a:t>
            </a:r>
            <a:endParaRPr/>
          </a:p>
          <a:p>
            <a:pPr indent="-566927" lvl="0" marL="566927" rtl="0" algn="l">
              <a:lnSpc>
                <a:spcPct val="90000"/>
              </a:lnSpc>
              <a:spcBef>
                <a:spcPts val="4100"/>
              </a:spcBef>
              <a:spcAft>
                <a:spcPts val="0"/>
              </a:spcAft>
              <a:buClr>
                <a:srgbClr val="00A1FF"/>
              </a:buClr>
              <a:buSzPts val="5491"/>
              <a:buFont typeface="Helvetica Neue"/>
              <a:buChar char="•"/>
            </a:pPr>
            <a:r>
              <a:rPr lang="en-US" sz="4464">
                <a:solidFill>
                  <a:srgbClr val="00A1FF"/>
                </a:solidFill>
              </a:rPr>
              <a:t>To check multicollinearity applied VIF.</a:t>
            </a:r>
            <a:endParaRPr/>
          </a:p>
          <a:p>
            <a:pPr indent="-566927" lvl="0" marL="566927" rtl="0" algn="l">
              <a:lnSpc>
                <a:spcPct val="90000"/>
              </a:lnSpc>
              <a:spcBef>
                <a:spcPts val="4100"/>
              </a:spcBef>
              <a:spcAft>
                <a:spcPts val="0"/>
              </a:spcAft>
              <a:buClr>
                <a:srgbClr val="00A1FF"/>
              </a:buClr>
              <a:buSzPts val="5491"/>
              <a:buFont typeface="Helvetica Neue"/>
              <a:buChar char="•"/>
            </a:pPr>
            <a:r>
              <a:rPr lang="en-US" sz="4464">
                <a:solidFill>
                  <a:srgbClr val="00A1FF"/>
                </a:solidFill>
              </a:rPr>
              <a:t>To balancing target applied SMOTE.</a:t>
            </a:r>
            <a:endParaRPr/>
          </a:p>
          <a:p>
            <a:pPr indent="-566927" lvl="0" marL="566927" rtl="0" algn="l">
              <a:lnSpc>
                <a:spcPct val="90000"/>
              </a:lnSpc>
              <a:spcBef>
                <a:spcPts val="4100"/>
              </a:spcBef>
              <a:spcAft>
                <a:spcPts val="0"/>
              </a:spcAft>
              <a:buClr>
                <a:srgbClr val="00A1FF"/>
              </a:buClr>
              <a:buSzPts val="5491"/>
              <a:buFont typeface="Helvetica Neue"/>
              <a:buChar char="•"/>
            </a:pPr>
            <a:r>
              <a:rPr lang="en-US" sz="4464">
                <a:solidFill>
                  <a:srgbClr val="00A1FF"/>
                </a:solidFill>
              </a:rPr>
              <a:t>Now x and y are ready for further analysis.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t/>
            </a:r>
            <a:endParaRPr b="1" i="0" sz="8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8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sz="5500">
              <a:solidFill>
                <a:srgbClr val="FFFFFF"/>
              </a:solidFill>
            </a:endParaRPr>
          </a:p>
        </p:txBody>
      </p:sp>
      <p:sp>
        <p:nvSpPr>
          <p:cNvPr id="633" name="Google Shape;633;p8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346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Analysis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target column is,</a:t>
            </a:r>
            <a:endParaRPr/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target column is:-  “Which of the Indian online retailer would you recommend to a friend?”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analysing the target column it is clear that it has 8 different classes.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it is a classification type problem.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accent5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Moreover we have to balance the target column after analysis and splitting process.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Gender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1119488" y="5288290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547" y="5237541"/>
            <a:ext cx="8593410" cy="57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11642438" y="5488584"/>
            <a:ext cx="9508802" cy="5977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FEMALE   =181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MALE    =88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columns Analysis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rgbClr val="FFFFFF"/>
                </a:solidFill>
              </a:rPr>
              <a:t>The column univariate analysis:  AGE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598159" y="5081018"/>
            <a:ext cx="8378298" cy="617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99" y="5444470"/>
            <a:ext cx="8143692" cy="536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11557000" y="5332775"/>
            <a:ext cx="9675019" cy="53609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31-40 years           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21-30 years           79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41-50 yaers           70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Less than 20 years   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ourier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51 years and above    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