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6496" y="11839047"/>
            <a:ext cx="21971006" cy="636981"/>
          </a:xfrm>
          <a:prstGeom prst="rect">
            <a:avLst/>
          </a:prstGeom>
        </p:spPr>
        <p:txBody>
          <a:bodyPr lIns="45718" tIns="45718" rIns="45718" bIns="45718" numCol="1" spcCol="38100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3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6500" y="7196865"/>
            <a:ext cx="21971000" cy="19050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quarter" idx="1" hasCustomPrompt="1"/>
          </p:nvPr>
        </p:nvSpPr>
        <p:spPr>
          <a:xfrm>
            <a:off x="1206500" y="826218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1308100" indent="-698500" algn="ctr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FFFFFF"/>
                </a:solidFill>
              </a:defRPr>
            </a:lvl2pPr>
            <a:lvl3pPr marL="1917700" indent="-698500" algn="ctr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FFFFFF"/>
                </a:solidFill>
              </a:defRPr>
            </a:lvl3pPr>
            <a:lvl4pPr marL="2527300" indent="-698500" algn="ctr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FFFFFF"/>
                </a:solidFill>
              </a:defRPr>
            </a:lvl4pPr>
            <a:lvl5pPr marL="3136900" indent="-698500" algn="ctr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Body Level One…"/>
          <p:cNvSpPr txBox="1"/>
          <p:nvPr>
            <p:ph type="body" idx="21" hasCustomPrompt="1"/>
          </p:nvPr>
        </p:nvSpPr>
        <p:spPr>
          <a:xfrm>
            <a:off x="1206500" y="935257"/>
            <a:ext cx="21971000" cy="7359065"/>
          </a:xfrm>
          <a:prstGeom prst="rect">
            <a:avLst/>
          </a:prstGeom>
        </p:spPr>
        <p:txBody>
          <a:bodyPr numCol="1" spcCol="38100" anchor="b"/>
          <a:lstStyle/>
          <a:p>
            <a:pPr lvl="4" marL="0" indent="2121408" algn="ctr" defTabSz="1072868">
              <a:lnSpc>
                <a:spcPct val="80000"/>
              </a:lnSpc>
              <a:spcBef>
                <a:spcPts val="0"/>
              </a:spcBef>
              <a:buSzTx/>
              <a:buNone/>
              <a:defRPr b="1" spc="-199" sz="11000">
                <a:solidFill>
                  <a:srgbClr val="FFFFFF"/>
                </a:solidFill>
              </a:defRPr>
            </a:pPr>
            <a:r>
              <a:t>100%
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80823" y="10675453"/>
            <a:ext cx="20149255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2"/>
          </a:xfrm>
          <a:prstGeom prst="rect">
            <a:avLst/>
          </a:prstGeom>
        </p:spPr>
        <p:txBody>
          <a:bodyPr numCol="1" spcCol="38100" anchor="ctr"/>
          <a:lstStyle/>
          <a:p>
            <a:pPr lvl="4" marL="0" indent="2323846" defTabSz="1511768">
              <a:spcBef>
                <a:spcPts val="0"/>
              </a:spcBef>
              <a:buSzTx/>
              <a:buNone/>
              <a:defRPr spc="-200" sz="5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44690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</a:lstStyle>
          <a:p>
            <a:pPr/>
            <a:r>
              <a:t>Presentation Subtitle 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8" cy="11209889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245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Body Level One…"/>
          <p:cNvSpPr txBox="1"/>
          <p:nvPr>
            <p:ph type="body" sz="quarter" idx="1" hasCustomPrompt="1"/>
          </p:nvPr>
        </p:nvSpPr>
        <p:spPr>
          <a:xfrm>
            <a:off x="1206500" y="2245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015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6"/>
            <a:ext cx="22529802" cy="1119347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51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245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245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>
                <a:solidFill>
                  <a:srgbClr val="FFFFFF"/>
                </a:solidFill>
              </a:defRPr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chemeClr val="accent5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chemeClr val="accent5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chemeClr val="accent5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chemeClr val="accent5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chemeClr val="accent5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chemeClr val="accent5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chemeClr val="accent5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chemeClr val="accent5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chemeClr val="accent5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ER RETENSION"/>
          <p:cNvSpPr txBox="1"/>
          <p:nvPr>
            <p:ph type="title"/>
          </p:nvPr>
        </p:nvSpPr>
        <p:spPr>
          <a:xfrm>
            <a:off x="1206494" y="2574991"/>
            <a:ext cx="21971008" cy="4648203"/>
          </a:xfrm>
          <a:prstGeom prst="rect">
            <a:avLst/>
          </a:prstGeom>
          <a:gradFill>
            <a:gsLst>
              <a:gs pos="0">
                <a:schemeClr val="accent4">
                  <a:hueOff val="-642263"/>
                  <a:lumOff val="37079"/>
                </a:schemeClr>
              </a:gs>
              <a:gs pos="35000">
                <a:srgbClr val="FFE8CC"/>
              </a:gs>
              <a:gs pos="100000">
                <a:schemeClr val="accent4">
                  <a:hueOff val="-764265"/>
                  <a:lumOff val="47441"/>
                </a:schemeClr>
              </a:gs>
            </a:gsLst>
            <a:lin ang="16200000"/>
          </a:gradFill>
          <a:ln w="9525">
            <a:solidFill>
              <a:srgbClr val="F3B500"/>
            </a:solidFill>
            <a:round/>
          </a:ln>
        </p:spPr>
        <p:txBody>
          <a:bodyPr/>
          <a:lstStyle/>
          <a:p>
            <a:pPr algn="ctr">
              <a:lnSpc>
                <a:spcPct val="100000"/>
              </a:lnSpc>
              <a:defRPr b="0" spc="0" sz="2400">
                <a:solidFill>
                  <a:srgbClr val="000000"/>
                </a:solidFill>
              </a:defRPr>
            </a:pPr>
          </a:p>
          <a:p>
            <a:pPr algn="ctr">
              <a:lnSpc>
                <a:spcPct val="100000"/>
              </a:lnSpc>
              <a:defRPr b="0" spc="0" sz="2400">
                <a:solidFill>
                  <a:srgbClr val="000000"/>
                </a:solidFill>
              </a:defRPr>
            </a:pPr>
          </a:p>
        </p:txBody>
      </p:sp>
      <p:grpSp>
        <p:nvGrpSpPr>
          <p:cNvPr id="156" name="DATA ANALYSIS"/>
          <p:cNvGrpSpPr/>
          <p:nvPr/>
        </p:nvGrpSpPr>
        <p:grpSpPr>
          <a:xfrm>
            <a:off x="1206500" y="7196865"/>
            <a:ext cx="21971000" cy="1905003"/>
            <a:chOff x="0" y="0"/>
            <a:chExt cx="21971000" cy="1905001"/>
          </a:xfrm>
        </p:grpSpPr>
        <p:sp>
          <p:nvSpPr>
            <p:cNvPr id="152" name="Rectangle"/>
            <p:cNvSpPr/>
            <p:nvPr/>
          </p:nvSpPr>
          <p:spPr>
            <a:xfrm>
              <a:off x="0" y="0"/>
              <a:ext cx="21971000" cy="1905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grpSp>
          <p:nvGrpSpPr>
            <p:cNvPr id="155" name="Fyttlyf Data Science Team Test"/>
            <p:cNvGrpSpPr/>
            <p:nvPr/>
          </p:nvGrpSpPr>
          <p:grpSpPr>
            <a:xfrm>
              <a:off x="0" y="0"/>
              <a:ext cx="21971000" cy="1905002"/>
              <a:chOff x="0" y="0"/>
              <a:chExt cx="21971000" cy="1905001"/>
            </a:xfrm>
          </p:grpSpPr>
          <p:sp>
            <p:nvSpPr>
              <p:cNvPr id="153" name="Rectangle"/>
              <p:cNvSpPr/>
              <p:nvPr/>
            </p:nvSpPr>
            <p:spPr>
              <a:xfrm>
                <a:off x="0" y="0"/>
                <a:ext cx="21971000" cy="190500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hueOff val="-642263"/>
                      <a:lumOff val="37079"/>
                    </a:schemeClr>
                  </a:gs>
                  <a:gs pos="35000">
                    <a:srgbClr val="FFE8CC"/>
                  </a:gs>
                  <a:gs pos="100000">
                    <a:schemeClr val="accent4">
                      <a:hueOff val="-764265"/>
                      <a:lumOff val="47441"/>
                    </a:schemeClr>
                  </a:gs>
                </a:gsLst>
                <a:lin ang="16200000" scaled="0"/>
              </a:gradFill>
              <a:ln w="9525" cap="flat">
                <a:solidFill>
                  <a:srgbClr val="F3B5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defTabSz="457200">
                  <a:defRPr b="1" sz="4000" u="sng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54" name="Fyttlyf Data Science Team Test"/>
              <p:cNvSpPr txBox="1"/>
              <p:nvPr/>
            </p:nvSpPr>
            <p:spPr>
              <a:xfrm>
                <a:off x="4762" y="4762"/>
                <a:ext cx="21961476" cy="18954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rmAutofit fontScale="100000" lnSpcReduction="0"/>
              </a:bodyPr>
              <a:lstStyle>
                <a:lvl1pPr defTabSz="457200">
                  <a:defRPr b="1" sz="4000" u="sng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Fyttlyf Data Science Team Test</a:t>
                </a:r>
              </a:p>
            </p:txBody>
          </p:sp>
        </p:grpSp>
      </p:grpSp>
      <p:sp>
        <p:nvSpPr>
          <p:cNvPr id="157" name="AKSHATHA ARAVIND"/>
          <p:cNvSpPr txBox="1"/>
          <p:nvPr>
            <p:ph type="body" sz="quarter" idx="1"/>
          </p:nvPr>
        </p:nvSpPr>
        <p:spPr>
          <a:xfrm>
            <a:off x="1206499" y="11839047"/>
            <a:ext cx="21971002" cy="2023336"/>
          </a:xfrm>
          <a:prstGeom prst="rect">
            <a:avLst/>
          </a:prstGeom>
          <a:gradFill>
            <a:gsLst>
              <a:gs pos="0">
                <a:srgbClr val="E3117B"/>
              </a:gs>
              <a:gs pos="100000">
                <a:schemeClr val="accent6">
                  <a:hueOff val="600306"/>
                  <a:satOff val="33606"/>
                  <a:lumOff val="34187"/>
                </a:schemeClr>
              </a:gs>
            </a:gsLst>
            <a:lin ang="16200000"/>
          </a:gradFill>
        </p:spPr>
        <p:txBody>
          <a:bodyPr/>
          <a:lstStyle>
            <a:lvl1pPr algn="ctr" defTabSz="2438337">
              <a:defRPr b="0" sz="7300"/>
            </a:lvl1pPr>
          </a:lstStyle>
          <a:p>
            <a:pPr/>
            <a:r>
              <a:t>AKSHATHA ARAVIND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ART2:DESCRIPTIVE STATISTICS"/>
          <p:cNvSpPr txBox="1"/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PART2:DESCRIPTIVE STATISTICS</a:t>
            </a:r>
          </a:p>
        </p:txBody>
      </p:sp>
      <p:sp>
        <p:nvSpPr>
          <p:cNvPr id="201" name="COLUMN:Where_Are_They_comming_from?"/>
          <p:cNvSpPr txBox="1"/>
          <p:nvPr>
            <p:ph type="body" sz="quarter" idx="1"/>
          </p:nvPr>
        </p:nvSpPr>
        <p:spPr>
          <a:xfrm>
            <a:off x="1206500" y="2245960"/>
            <a:ext cx="21971000" cy="934782"/>
          </a:xfrm>
          <a:prstGeom prst="rect">
            <a:avLst/>
          </a:prstGeom>
        </p:spPr>
        <p:txBody>
          <a:bodyPr/>
          <a:lstStyle/>
          <a:p>
            <a:pPr/>
            <a:r>
              <a:t>COLUMN:Where_Are_They_comming_from?</a:t>
            </a:r>
          </a:p>
        </p:txBody>
      </p:sp>
      <p:sp>
        <p:nvSpPr>
          <p:cNvPr id="202" name="Body Level One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Rectangle"/>
          <p:cNvSpPr/>
          <p:nvPr/>
        </p:nvSpPr>
        <p:spPr>
          <a:xfrm>
            <a:off x="1219200" y="4279284"/>
            <a:ext cx="21945600" cy="819445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1650" y="4383937"/>
            <a:ext cx="10987500" cy="7456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ART2:DESCRIPTIVE STATISTICS"/>
          <p:cNvSpPr txBox="1"/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PART2:DESCRIPTIVE STATISTICS</a:t>
            </a:r>
          </a:p>
        </p:txBody>
      </p:sp>
      <p:sp>
        <p:nvSpPr>
          <p:cNvPr id="207" name="COLUMN:Which_Place_in_India?"/>
          <p:cNvSpPr txBox="1"/>
          <p:nvPr>
            <p:ph type="body" sz="quarter" idx="1"/>
          </p:nvPr>
        </p:nvSpPr>
        <p:spPr>
          <a:xfrm>
            <a:off x="1206500" y="2245960"/>
            <a:ext cx="21971000" cy="934782"/>
          </a:xfrm>
          <a:prstGeom prst="rect">
            <a:avLst/>
          </a:prstGeom>
        </p:spPr>
        <p:txBody>
          <a:bodyPr/>
          <a:lstStyle/>
          <a:p>
            <a:pPr/>
            <a:r>
              <a:t>COLUMN:Which_Place_in_India?</a:t>
            </a:r>
          </a:p>
        </p:txBody>
      </p:sp>
      <p:sp>
        <p:nvSpPr>
          <p:cNvPr id="208" name="Body Level One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Rectangle"/>
          <p:cNvSpPr/>
          <p:nvPr/>
        </p:nvSpPr>
        <p:spPr>
          <a:xfrm>
            <a:off x="1219200" y="4279284"/>
            <a:ext cx="21945600" cy="819445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6581" y="4819394"/>
            <a:ext cx="10522569" cy="7114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ART3:PRESCRIPTIE STATISTICS"/>
          <p:cNvSpPr txBox="1"/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PART3:PRESCRIPTIE STATISTICS</a:t>
            </a:r>
          </a:p>
        </p:txBody>
      </p:sp>
      <p:sp>
        <p:nvSpPr>
          <p:cNvPr id="213" name="Which_Place_in_India?”  has the highest “How_many_Landed_on_the_our_Page?::PUNE"/>
          <p:cNvSpPr txBox="1"/>
          <p:nvPr>
            <p:ph type="body" sz="quarter" idx="1"/>
          </p:nvPr>
        </p:nvSpPr>
        <p:spPr>
          <a:xfrm>
            <a:off x="1206500" y="2245960"/>
            <a:ext cx="21971000" cy="934782"/>
          </a:xfrm>
          <a:prstGeom prst="rect">
            <a:avLst/>
          </a:prstGeom>
        </p:spPr>
        <p:txBody>
          <a:bodyPr/>
          <a:lstStyle>
            <a:lvl1pPr defTabSz="610869">
              <a:defRPr sz="4000"/>
            </a:lvl1pPr>
          </a:lstStyle>
          <a:p>
            <a:pPr/>
            <a:r>
              <a:t>Which_Place_in_India?”  has the highest “How_many_Landed_on_the_our_Page?::PUNE</a:t>
            </a:r>
          </a:p>
        </p:txBody>
      </p:sp>
      <p:sp>
        <p:nvSpPr>
          <p:cNvPr id="214" name="Body Level One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Rectangle"/>
          <p:cNvSpPr/>
          <p:nvPr/>
        </p:nvSpPr>
        <p:spPr>
          <a:xfrm>
            <a:off x="1219200" y="4279284"/>
            <a:ext cx="21945600" cy="819445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6846" y="4291493"/>
            <a:ext cx="11887904" cy="7151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ART3:PRESCRIPTIE STATISTICS"/>
          <p:cNvSpPr txBox="1"/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PART3:PRESCRIPTIE STATISTICS</a:t>
            </a:r>
          </a:p>
        </p:txBody>
      </p:sp>
      <p:sp>
        <p:nvSpPr>
          <p:cNvPr id="219" name=")How_many_Landed_on_the_our_Page_and_clicked_on_a_button_and_started_filling_the_Form_and_Completed_and_submited_the_form?” divided by “How_many_Landed_on _our_Page?” is highest for “Which_Place_in_India?”:INDORE"/>
          <p:cNvSpPr txBox="1"/>
          <p:nvPr>
            <p:ph type="body" sz="quarter" idx="1"/>
          </p:nvPr>
        </p:nvSpPr>
        <p:spPr>
          <a:xfrm>
            <a:off x="1206500" y="2245960"/>
            <a:ext cx="21971000" cy="934782"/>
          </a:xfrm>
          <a:prstGeom prst="rect">
            <a:avLst/>
          </a:prstGeom>
        </p:spPr>
        <p:txBody>
          <a:bodyPr/>
          <a:lstStyle>
            <a:lvl1pPr defTabSz="457200"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)How_many_Landed_on_the_our_Page_and_clicked_on_a_button_and_started_filling_the_Form_and_Completed_and_submited_the_form?” divided by “How_many_Landed_on _our_Page?” is highest for “Which_Place_in_India?”:INDORE</a:t>
            </a:r>
          </a:p>
        </p:txBody>
      </p:sp>
      <p:sp>
        <p:nvSpPr>
          <p:cNvPr id="220" name="Body Level One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Rectangle"/>
          <p:cNvSpPr/>
          <p:nvPr/>
        </p:nvSpPr>
        <p:spPr>
          <a:xfrm>
            <a:off x="1219200" y="4279284"/>
            <a:ext cx="21945600" cy="819445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3537" y="4728159"/>
            <a:ext cx="11415263" cy="7386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ELECTED REGRESSION ALGORITHM:LINEAR REGRESSION"/>
          <p:cNvSpPr txBox="1"/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>
            <a:lvl1pPr defTabSz="1731218">
              <a:defRPr spc="-200" sz="6000"/>
            </a:lvl1pPr>
          </a:lstStyle>
          <a:p>
            <a:pPr/>
            <a:r>
              <a:t>SELECTED REGRESSION ALGORITHM:LINEAR REGRESSION</a:t>
            </a:r>
          </a:p>
        </p:txBody>
      </p:sp>
      <p:sp>
        <p:nvSpPr>
          <p:cNvPr id="225" name="Body Level One…"/>
          <p:cNvSpPr txBox="1"/>
          <p:nvPr>
            <p:ph type="body" idx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>
                <a:solidFill>
                  <a:schemeClr val="accent5"/>
                </a:solidFill>
              </a:defRPr>
            </a:pPr>
          </a:p>
        </p:txBody>
      </p:sp>
      <p:sp>
        <p:nvSpPr>
          <p:cNvPr id="226" name="Rectangle"/>
          <p:cNvSpPr/>
          <p:nvPr/>
        </p:nvSpPr>
        <p:spPr>
          <a:xfrm>
            <a:off x="1219200" y="4279284"/>
            <a:ext cx="21945600" cy="819445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" name="parameter={'fit_intercept':['bool'],…"/>
          <p:cNvSpPr txBox="1"/>
          <p:nvPr/>
        </p:nvSpPr>
        <p:spPr>
          <a:xfrm>
            <a:off x="4207407" y="5811573"/>
            <a:ext cx="13745248" cy="4141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700"/>
            </a:pPr>
            <a:r>
              <a:t>parameter={'fit_intercept':['bool'],</a:t>
            </a:r>
          </a:p>
          <a:p>
            <a:pPr>
              <a:defRPr sz="6700"/>
            </a:pPr>
            <a:r>
              <a:t>          'normalize':['bool'],</a:t>
            </a:r>
          </a:p>
          <a:p>
            <a:pPr>
              <a:defRPr sz="6700"/>
            </a:pPr>
            <a:r>
              <a:t>          'copy_X':['bool'],</a:t>
            </a:r>
          </a:p>
          <a:p>
            <a:pPr>
              <a:defRPr sz="6700"/>
            </a:pPr>
            <a:r>
              <a:t>           ’n_jobs':[1,10,100,1000]}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ONCLUSION"/>
          <p:cNvSpPr txBox="1"/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algn="ctr" defTabSz="825500">
              <a:lnSpc>
                <a:spcPct val="100000"/>
              </a:lnSpc>
              <a:defRPr b="0" spc="0" sz="8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CONCLUSION and SAVING</a:t>
            </a:r>
          </a:p>
        </p:txBody>
      </p:sp>
      <p:sp>
        <p:nvSpPr>
          <p:cNvPr id="230" name="By analysing target variable we come to conclusion that ,this is a classification type model.…"/>
          <p:cNvSpPr txBox="1"/>
          <p:nvPr>
            <p:ph type="body" idx="1"/>
          </p:nvPr>
        </p:nvSpPr>
        <p:spPr>
          <a:xfrm>
            <a:off x="2523495" y="4160704"/>
            <a:ext cx="21971002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66926" indent="-566926" defTabSz="2267654">
              <a:lnSpc>
                <a:spcPct val="90000"/>
              </a:lnSpc>
              <a:spcBef>
                <a:spcPts val="4100"/>
              </a:spcBef>
              <a:buSzPct val="123000"/>
              <a:buChar char="•"/>
              <a:defRPr b="0" sz="4400">
                <a:solidFill>
                  <a:srgbClr val="00A2FF"/>
                </a:solidFill>
              </a:defRPr>
            </a:pPr>
            <a:r>
              <a:t>By analysing target variable we come to conclusion that ,this is a REGRESSION type model.</a:t>
            </a:r>
          </a:p>
          <a:p>
            <a:pPr marL="566926" indent="-566926" defTabSz="2267654">
              <a:lnSpc>
                <a:spcPct val="90000"/>
              </a:lnSpc>
              <a:spcBef>
                <a:spcPts val="4100"/>
              </a:spcBef>
              <a:buSzPct val="123000"/>
              <a:buChar char="•"/>
              <a:defRPr b="0" sz="4400">
                <a:solidFill>
                  <a:srgbClr val="00A2FF"/>
                </a:solidFill>
              </a:defRPr>
            </a:pPr>
            <a:r>
              <a:t>By analysing features we dropped some unwanted feature columns.</a:t>
            </a:r>
          </a:p>
          <a:p>
            <a:pPr marL="566926" indent="-566926" defTabSz="2267654">
              <a:lnSpc>
                <a:spcPct val="90000"/>
              </a:lnSpc>
              <a:spcBef>
                <a:spcPts val="4100"/>
              </a:spcBef>
              <a:buSzPct val="123000"/>
              <a:buChar char="•"/>
              <a:defRPr b="0" sz="4400">
                <a:solidFill>
                  <a:srgbClr val="00A2FF"/>
                </a:solidFill>
              </a:defRPr>
            </a:pPr>
            <a:r>
              <a:t>Verified the correlation.</a:t>
            </a:r>
          </a:p>
          <a:p>
            <a:pPr marL="566926" indent="-566926" defTabSz="2267654">
              <a:lnSpc>
                <a:spcPct val="90000"/>
              </a:lnSpc>
              <a:spcBef>
                <a:spcPts val="4100"/>
              </a:spcBef>
              <a:buSzPct val="123000"/>
              <a:buChar char="•"/>
              <a:defRPr b="0" sz="4400">
                <a:solidFill>
                  <a:srgbClr val="00A2FF"/>
                </a:solidFill>
              </a:defRPr>
            </a:pPr>
            <a:r>
              <a:t>To check multicollinearity applied VIF.</a:t>
            </a:r>
          </a:p>
          <a:p>
            <a:pPr marL="566926" indent="-566926" defTabSz="2267654">
              <a:lnSpc>
                <a:spcPct val="90000"/>
              </a:lnSpc>
              <a:spcBef>
                <a:spcPts val="4100"/>
              </a:spcBef>
              <a:buSzPct val="123000"/>
              <a:buChar char="•"/>
              <a:defRPr b="0" sz="4400">
                <a:solidFill>
                  <a:srgbClr val="00A2FF"/>
                </a:solidFill>
              </a:defRPr>
            </a:pPr>
            <a:r>
              <a:t>Splitted x and y and applied Algorithms</a:t>
            </a:r>
          </a:p>
          <a:p>
            <a:pPr marL="566926" indent="-566926" defTabSz="2267654">
              <a:lnSpc>
                <a:spcPct val="90000"/>
              </a:lnSpc>
              <a:spcBef>
                <a:spcPts val="4100"/>
              </a:spcBef>
              <a:buSzPct val="123000"/>
              <a:buChar char="•"/>
              <a:defRPr b="0" sz="4400">
                <a:solidFill>
                  <a:srgbClr val="00A2FF"/>
                </a:solidFill>
              </a:defRPr>
            </a:pPr>
            <a:r>
              <a:t>Preferred LINEAR REGRESSION for Hyper parameter tuning.</a:t>
            </a:r>
          </a:p>
          <a:p>
            <a:pPr marL="566926" indent="-566926" defTabSz="2267654">
              <a:lnSpc>
                <a:spcPct val="90000"/>
              </a:lnSpc>
              <a:spcBef>
                <a:spcPts val="4100"/>
              </a:spcBef>
              <a:buSzPct val="123000"/>
              <a:buChar char="•"/>
              <a:defRPr b="0" sz="4400">
                <a:solidFill>
                  <a:srgbClr val="00A2FF"/>
                </a:solidFill>
              </a:defRPr>
            </a:pPr>
            <a:r>
              <a:t>Saved the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lide Title"/>
          <p:cNvSpPr txBox="1"/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Slide Subtitle"/>
          <p:cNvSpPr txBox="1"/>
          <p:nvPr>
            <p:ph type="body" sz="quarter" idx="1"/>
          </p:nvPr>
        </p:nvSpPr>
        <p:spPr>
          <a:xfrm>
            <a:off x="1206500" y="2245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lide bullet 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BASIC DETAILS"/>
          <p:cNvSpPr txBox="1"/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algn="ctr" defTabSz="825500">
              <a:lnSpc>
                <a:spcPct val="100000"/>
              </a:lnSpc>
              <a:defRPr b="0" spc="0" sz="7500">
                <a:solidFill>
                  <a:srgbClr val="000000"/>
                </a:solidFill>
              </a:defRPr>
            </a:lvl1pPr>
          </a:lstStyle>
          <a:p>
            <a:pPr/>
            <a:r>
              <a:t>Part 0: Reading the data</a:t>
            </a:r>
          </a:p>
        </p:txBody>
      </p:sp>
      <p:sp>
        <p:nvSpPr>
          <p:cNvPr id="160" name="DATA SET CONSIST 269 ROWS…"/>
          <p:cNvSpPr txBox="1"/>
          <p:nvPr>
            <p:ph type="body" idx="1"/>
          </p:nvPr>
        </p:nvSpPr>
        <p:spPr>
          <a:xfrm>
            <a:off x="1587500" y="3821960"/>
            <a:ext cx="21971000" cy="8256015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2438337">
              <a:lnSpc>
                <a:spcPct val="90000"/>
              </a:lnSpc>
              <a:spcBef>
                <a:spcPts val="4500"/>
              </a:spcBef>
              <a:defRPr b="0" sz="4800">
                <a:solidFill>
                  <a:schemeClr val="accent5"/>
                </a:solidFill>
              </a:defRPr>
            </a:pP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>
                <a:solidFill>
                  <a:schemeClr val="accent5"/>
                </a:solidFill>
              </a:defRPr>
            </a:pPr>
            <a:r>
              <a:t>df.shape :(2160, 10)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>
                <a:solidFill>
                  <a:schemeClr val="accent5"/>
                </a:solidFill>
              </a:defRPr>
            </a:pPr>
            <a:r>
              <a:t>DATA SET CONSIST 2160 ROWS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>
                <a:solidFill>
                  <a:schemeClr val="accent5"/>
                </a:solidFill>
              </a:defRPr>
            </a:pPr>
            <a:r>
              <a:t>DATA SET CONSIST 10COLUMNS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BASIC DETAILS"/>
          <p:cNvSpPr txBox="1"/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algn="ctr" defTabSz="825500">
              <a:lnSpc>
                <a:spcPct val="100000"/>
              </a:lnSpc>
              <a:defRPr b="0" spc="0" sz="7500">
                <a:solidFill>
                  <a:srgbClr val="000000"/>
                </a:solidFill>
              </a:defRPr>
            </a:lvl1pPr>
          </a:lstStyle>
          <a:p>
            <a:pPr/>
            <a:r>
              <a:t>BASIC DETAILS</a:t>
            </a:r>
          </a:p>
        </p:txBody>
      </p:sp>
      <p:sp>
        <p:nvSpPr>
          <p:cNvPr id="163" name="DATA TYPES"/>
          <p:cNvSpPr txBox="1"/>
          <p:nvPr>
            <p:ph type="body" sz="quarter" idx="1"/>
          </p:nvPr>
        </p:nvSpPr>
        <p:spPr>
          <a:xfrm>
            <a:off x="1206500" y="2245960"/>
            <a:ext cx="21971000" cy="93478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algn="ctr">
              <a:defRPr b="0"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COLUMN DATA TYPES</a:t>
            </a:r>
          </a:p>
        </p:txBody>
      </p:sp>
      <p:sp>
        <p:nvSpPr>
          <p:cNvPr id="164" name="Most of the columns in the dataset is in string format-object datatypes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Some columns in the dataset is in int datatypes </a:t>
            </a:r>
          </a:p>
          <a:p>
            <a:pPr/>
            <a:r>
              <a:t>Some are in float datatypes</a:t>
            </a:r>
          </a:p>
          <a:p>
            <a:pPr/>
            <a:r>
              <a:t>And some columns in object datatypes</a:t>
            </a:r>
          </a:p>
          <a:p>
            <a:pPr/>
            <a:r>
              <a:t>10 COLUMNS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ASIC DETAILS OF NULL VARIABLES"/>
          <p:cNvSpPr txBox="1"/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>
            <a:lvl1pPr defTabSz="2389571">
              <a:defRPr spc="-199" sz="8300"/>
            </a:lvl1pPr>
          </a:lstStyle>
          <a:p>
            <a:pPr/>
            <a:r>
              <a:t>PART1:BASIC DETAILS OF NULL VARIABLES</a:t>
            </a:r>
          </a:p>
        </p:txBody>
      </p:sp>
      <p:sp>
        <p:nvSpPr>
          <p:cNvPr id="167" name="THE IS NO NULL VARIABLE PRESENT IN THE DATASET,REF:HEATMAP FOR NULL VALUES"/>
          <p:cNvSpPr txBox="1"/>
          <p:nvPr>
            <p:ph type="body" sz="quarter" idx="1"/>
          </p:nvPr>
        </p:nvSpPr>
        <p:spPr>
          <a:xfrm>
            <a:off x="1206500" y="2245960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NULL VALUES ARE THERE</a:t>
            </a:r>
          </a:p>
        </p:txBody>
      </p:sp>
      <p:sp>
        <p:nvSpPr>
          <p:cNvPr id="168" name="Rectangle"/>
          <p:cNvSpPr/>
          <p:nvPr/>
        </p:nvSpPr>
        <p:spPr>
          <a:xfrm>
            <a:off x="3696982" y="3070669"/>
            <a:ext cx="16227392" cy="981184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46636" y="3612343"/>
            <a:ext cx="3765055" cy="9489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BASIC DETAILS OF NULL VARIABLES"/>
          <p:cNvSpPr txBox="1"/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PART1 :NULL VALUES TREATED WITH 0</a:t>
            </a:r>
          </a:p>
        </p:txBody>
      </p:sp>
      <p:sp>
        <p:nvSpPr>
          <p:cNvPr id="172" name="THE IS NO NULL VARIABLE PRESENT IN THE DATASET,REF:HEATMAP FOR NULL VALUES"/>
          <p:cNvSpPr txBox="1"/>
          <p:nvPr>
            <p:ph type="body" sz="quarter" idx="1"/>
          </p:nvPr>
        </p:nvSpPr>
        <p:spPr>
          <a:xfrm>
            <a:off x="1206500" y="2245960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df['How_many_Landed_on_our_Page?']=df['How_many_Landed_on_our_Page?'].fillna(0)</a:t>
            </a:r>
          </a:p>
        </p:txBody>
      </p:sp>
      <p:sp>
        <p:nvSpPr>
          <p:cNvPr id="173" name="Rectangle"/>
          <p:cNvSpPr/>
          <p:nvPr/>
        </p:nvSpPr>
        <p:spPr>
          <a:xfrm>
            <a:off x="3696982" y="3070669"/>
            <a:ext cx="16227392" cy="981184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6128" y="3410403"/>
            <a:ext cx="5795651" cy="13813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art 1: Data cleaning"/>
          <p:cNvSpPr txBox="1"/>
          <p:nvPr>
            <p:ph type="title"/>
          </p:nvPr>
        </p:nvSpPr>
        <p:spPr>
          <a:xfrm>
            <a:off x="2121729" y="691005"/>
            <a:ext cx="21971002" cy="1433164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b="0" spc="0" sz="7800">
                <a:blipFill rotWithShape="1">
                  <a:blip r:embed="rId2"/>
                  <a:srcRect l="0" t="0" r="0" b="0"/>
                  <a:tile tx="0" ty="0" sx="100000" sy="100000" flip="none" algn="tl"/>
                </a:blip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Part 1: Data cleaning</a:t>
            </a:r>
          </a:p>
        </p:txBody>
      </p:sp>
      <p:sp>
        <p:nvSpPr>
          <p:cNvPr id="177" name="CHANGED THE COLUMN CONTENT"/>
          <p:cNvSpPr txBox="1"/>
          <p:nvPr>
            <p:ph type="body" sz="quarter" idx="1"/>
          </p:nvPr>
        </p:nvSpPr>
        <p:spPr>
          <a:xfrm>
            <a:off x="1206500" y="2245960"/>
            <a:ext cx="21971000" cy="9347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7975"/>
                </a:solidFill>
              </a:defRPr>
            </a:lvl1pPr>
          </a:lstStyle>
          <a:p>
            <a:pPr/>
            <a:r>
              <a:t>CHANGED THE COLUMN CONTENT</a:t>
            </a:r>
          </a:p>
        </p:txBody>
      </p:sp>
      <p:sp>
        <p:nvSpPr>
          <p:cNvPr id="178" name="Body Level On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Eg)df[“Where_Are_They_comming_from?”].replace(to_replace="came_from_google", value=“google")</a:t>
            </a:r>
          </a:p>
        </p:txBody>
      </p:sp>
      <p:sp>
        <p:nvSpPr>
          <p:cNvPr id="179" name="Rectangle"/>
          <p:cNvSpPr/>
          <p:nvPr/>
        </p:nvSpPr>
        <p:spPr>
          <a:xfrm>
            <a:off x="6244567" y="6012662"/>
            <a:ext cx="13725325" cy="691600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34794" y="6207604"/>
            <a:ext cx="8918882" cy="6052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BASIC DETAILS OF NULL VARIABLES"/>
          <p:cNvSpPr txBox="1"/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PART1:encoded the object values</a:t>
            </a:r>
          </a:p>
        </p:txBody>
      </p:sp>
      <p:sp>
        <p:nvSpPr>
          <p:cNvPr id="183" name="THE IS NO NULL VARIABLE PRESENT IN THE DATASET,REF:HEATMAP FOR NULL VALUES"/>
          <p:cNvSpPr txBox="1"/>
          <p:nvPr>
            <p:ph type="body" sz="quarter" idx="1"/>
          </p:nvPr>
        </p:nvSpPr>
        <p:spPr>
          <a:xfrm>
            <a:off x="1467994" y="2213274"/>
            <a:ext cx="21971002" cy="934780"/>
          </a:xfrm>
          <a:prstGeom prst="rect">
            <a:avLst/>
          </a:prstGeom>
        </p:spPr>
        <p:txBody>
          <a:bodyPr/>
          <a:lstStyle/>
          <a:p>
            <a:pPr defTabSz="267461">
              <a:defRPr sz="1782"/>
            </a:pPr>
          </a:p>
          <a:p>
            <a:pPr defTabSz="267461">
              <a:defRPr sz="1782"/>
            </a:pPr>
            <a:r>
              <a:t>    </a:t>
            </a:r>
          </a:p>
          <a:p>
            <a:pPr defTabSz="267461">
              <a:defRPr sz="1782"/>
            </a:pPr>
            <a:r>
              <a:t>        df[i]=enc.fit_transform(df[i].values.reshape(-1,1))</a:t>
            </a:r>
          </a:p>
        </p:txBody>
      </p:sp>
      <p:sp>
        <p:nvSpPr>
          <p:cNvPr id="184" name="Rectangle"/>
          <p:cNvSpPr/>
          <p:nvPr/>
        </p:nvSpPr>
        <p:spPr>
          <a:xfrm>
            <a:off x="3075932" y="2645741"/>
            <a:ext cx="16227394" cy="981184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5932" y="2645741"/>
            <a:ext cx="9679728" cy="6519508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for i in df.columns:…"/>
          <p:cNvSpPr txBox="1"/>
          <p:nvPr/>
        </p:nvSpPr>
        <p:spPr>
          <a:xfrm>
            <a:off x="3112638" y="3124578"/>
            <a:ext cx="11012876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for i in df.columns:</a:t>
            </a:r>
          </a:p>
          <a:p>
            <a:pPr/>
            <a:r>
              <a:t>    if df[i].dtypes=="object":</a:t>
            </a:r>
          </a:p>
          <a:p>
            <a:pPr/>
            <a:r>
              <a:t>        df[i]=enc.fit_transform(df[i].values.reshape(-1,1))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ART2:DESCRIPTIVE STATISTICS"/>
          <p:cNvSpPr txBox="1"/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PART2:DESCRIPTIVE STATISTICS</a:t>
            </a:r>
          </a:p>
        </p:txBody>
      </p:sp>
      <p:sp>
        <p:nvSpPr>
          <p:cNvPr id="189" name="COLUMN:MobileWeb_or_Web"/>
          <p:cNvSpPr txBox="1"/>
          <p:nvPr>
            <p:ph type="body" sz="quarter" idx="1"/>
          </p:nvPr>
        </p:nvSpPr>
        <p:spPr>
          <a:xfrm>
            <a:off x="1206500" y="2245960"/>
            <a:ext cx="21971000" cy="934782"/>
          </a:xfrm>
          <a:prstGeom prst="rect">
            <a:avLst/>
          </a:prstGeom>
        </p:spPr>
        <p:txBody>
          <a:bodyPr/>
          <a:lstStyle/>
          <a:p>
            <a:pPr/>
            <a:r>
              <a:t>COLUMN:MobileWeb_or_Web</a:t>
            </a:r>
          </a:p>
        </p:txBody>
      </p:sp>
      <p:sp>
        <p:nvSpPr>
          <p:cNvPr id="190" name="Body Level One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Rectangle"/>
          <p:cNvSpPr/>
          <p:nvPr/>
        </p:nvSpPr>
        <p:spPr>
          <a:xfrm>
            <a:off x="1284158" y="4279284"/>
            <a:ext cx="21945602" cy="819445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7504" y="4172451"/>
            <a:ext cx="11694705" cy="78162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ART2:DESCRIPTIVE STATISTICS"/>
          <p:cNvSpPr txBox="1"/>
          <p:nvPr>
            <p:ph type="title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PART2:DESCRIPTIVE STATISTICS</a:t>
            </a:r>
          </a:p>
        </p:txBody>
      </p:sp>
      <p:sp>
        <p:nvSpPr>
          <p:cNvPr id="195" name="COLUMN:Type_of_Customers?"/>
          <p:cNvSpPr txBox="1"/>
          <p:nvPr>
            <p:ph type="body" sz="quarter" idx="1"/>
          </p:nvPr>
        </p:nvSpPr>
        <p:spPr>
          <a:xfrm>
            <a:off x="1206500" y="2245960"/>
            <a:ext cx="21971000" cy="934782"/>
          </a:xfrm>
          <a:prstGeom prst="rect">
            <a:avLst/>
          </a:prstGeom>
        </p:spPr>
        <p:txBody>
          <a:bodyPr/>
          <a:lstStyle>
            <a:lvl1pPr defTabSz="457200"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COLUMN:Type_of_Customers?</a:t>
            </a:r>
          </a:p>
        </p:txBody>
      </p:sp>
      <p:sp>
        <p:nvSpPr>
          <p:cNvPr id="196" name="Body Level One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Rectangle"/>
          <p:cNvSpPr/>
          <p:nvPr/>
        </p:nvSpPr>
        <p:spPr>
          <a:xfrm>
            <a:off x="1284158" y="4279284"/>
            <a:ext cx="21945602" cy="819445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7504" y="4172451"/>
            <a:ext cx="11694705" cy="78162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