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jrj1fPCJ-hm_mG2bTc3PGuT8XCNI-wfH/edit?usp=drive_link&amp;ouid=110988339681952749139&amp;rtpof=true&amp;sd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466" y="2387478"/>
            <a:ext cx="9068586" cy="1823914"/>
          </a:xfrm>
        </p:spPr>
        <p:txBody>
          <a:bodyPr/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SALES ANALYSIS USING SQL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142" y="4079975"/>
            <a:ext cx="9070848" cy="457201"/>
          </a:xfrm>
        </p:spPr>
        <p:txBody>
          <a:bodyPr>
            <a:noAutofit/>
          </a:bodyPr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MENTORNESS TASK 2</a:t>
            </a:r>
          </a:p>
          <a:p>
            <a:r>
              <a:rPr lang="en-US" b="1" i="1" dirty="0" smtClean="0">
                <a:latin typeface="Bookman Old Style" panose="02050604050505020204" pitchFamily="18" charset="0"/>
              </a:rPr>
              <a:t>BY </a:t>
            </a:r>
            <a:r>
              <a:rPr lang="en-US" b="1" i="1" dirty="0" err="1" smtClean="0">
                <a:latin typeface="Bookman Old Style" panose="02050604050505020204" pitchFamily="18" charset="0"/>
              </a:rPr>
              <a:t>V.Akshatha</a:t>
            </a:r>
            <a:endParaRPr lang="en-US" b="1" i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485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ookman Old Style" panose="02050604050505020204" pitchFamily="18" charset="0"/>
              </a:rPr>
              <a:t>THANK YOU !!!</a:t>
            </a:r>
            <a:endParaRPr lang="en-IN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3" y="243348"/>
            <a:ext cx="10058400" cy="103166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man Old Style" panose="02050604050505020204" pitchFamily="18" charset="0"/>
              </a:rPr>
              <a:t>DATABASE DESCRIPTION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112672"/>
            <a:ext cx="10455499" cy="42577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 smtClean="0">
                <a:latin typeface="Bookman Old Style" panose="02050604050505020204" pitchFamily="18" charset="0"/>
              </a:rPr>
              <a:t> Customers</a:t>
            </a:r>
            <a:r>
              <a:rPr lang="en-IN" sz="2000" b="1" dirty="0">
                <a:latin typeface="Bookman Old Style" panose="02050604050505020204" pitchFamily="18" charset="0"/>
              </a:rPr>
              <a:t>: </a:t>
            </a:r>
            <a:r>
              <a:rPr lang="en-IN" sz="2000" dirty="0">
                <a:latin typeface="Bookman Old Style" panose="02050604050505020204" pitchFamily="18" charset="0"/>
              </a:rPr>
              <a:t>Contains customer information, including </a:t>
            </a:r>
            <a:r>
              <a:rPr lang="en-IN" sz="2000" dirty="0" err="1">
                <a:latin typeface="Bookman Old Style" panose="02050604050505020204" pitchFamily="18" charset="0"/>
              </a:rPr>
              <a:t>cust_id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first_name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last_name</a:t>
            </a:r>
            <a:r>
              <a:rPr lang="en-IN" sz="2000" dirty="0">
                <a:latin typeface="Bookman Old Style" panose="020506040505050202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email, phone, </a:t>
            </a:r>
            <a:r>
              <a:rPr lang="en-IN" sz="2000" dirty="0" err="1">
                <a:latin typeface="Bookman Old Style" panose="02050604050505020204" pitchFamily="18" charset="0"/>
              </a:rPr>
              <a:t>primary_pincode</a:t>
            </a:r>
            <a:r>
              <a:rPr lang="en-IN" sz="2000" dirty="0">
                <a:latin typeface="Bookman Old Style" panose="02050604050505020204" pitchFamily="18" charset="0"/>
              </a:rPr>
              <a:t>, gender, dob, </a:t>
            </a:r>
            <a:r>
              <a:rPr lang="en-IN" sz="2000" dirty="0" err="1" smtClean="0">
                <a:latin typeface="Bookman Old Style" panose="02050604050505020204" pitchFamily="18" charset="0"/>
              </a:rPr>
              <a:t>joining_date</a:t>
            </a:r>
            <a:r>
              <a:rPr lang="en-IN" sz="20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Bookman Old Style" panose="02050604050505020204" pitchFamily="18" charset="0"/>
              </a:rPr>
              <a:t> </a:t>
            </a:r>
            <a:r>
              <a:rPr lang="en-IN" sz="2000" b="1" dirty="0" smtClean="0">
                <a:latin typeface="Bookman Old Style" panose="02050604050505020204" pitchFamily="18" charset="0"/>
              </a:rPr>
              <a:t>Products</a:t>
            </a:r>
            <a:r>
              <a:rPr lang="en-IN" sz="2000" b="1" dirty="0">
                <a:latin typeface="Bookman Old Style" panose="02050604050505020204" pitchFamily="18" charset="0"/>
              </a:rPr>
              <a:t>: </a:t>
            </a:r>
            <a:r>
              <a:rPr lang="en-IN" sz="2000" dirty="0">
                <a:latin typeface="Bookman Old Style" panose="02050604050505020204" pitchFamily="18" charset="0"/>
              </a:rPr>
              <a:t>Contains product information, including </a:t>
            </a:r>
            <a:r>
              <a:rPr lang="en-IN" sz="2000" dirty="0" err="1">
                <a:latin typeface="Bookman Old Style" panose="02050604050505020204" pitchFamily="18" charset="0"/>
              </a:rPr>
              <a:t>product_id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product_name</a:t>
            </a:r>
            <a:r>
              <a:rPr lang="en-IN" sz="2000" dirty="0">
                <a:latin typeface="Bookman Old Style" panose="02050604050505020204" pitchFamily="18" charset="0"/>
              </a:rPr>
              <a:t>, brand,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category, </a:t>
            </a:r>
            <a:r>
              <a:rPr lang="en-IN" sz="2000" dirty="0" err="1">
                <a:latin typeface="Bookman Old Style" panose="02050604050505020204" pitchFamily="18" charset="0"/>
              </a:rPr>
              <a:t>procurement_cost_per_unit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 smtClean="0">
                <a:latin typeface="Bookman Old Style" panose="02050604050505020204" pitchFamily="18" charset="0"/>
              </a:rPr>
              <a:t>mrp</a:t>
            </a:r>
            <a:r>
              <a:rPr lang="en-IN" sz="20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Bookman Old Style" panose="02050604050505020204" pitchFamily="18" charset="0"/>
              </a:rPr>
              <a:t> </a:t>
            </a:r>
            <a:r>
              <a:rPr lang="en-IN" sz="2000" b="1" dirty="0" err="1" smtClean="0">
                <a:latin typeface="Bookman Old Style" panose="02050604050505020204" pitchFamily="18" charset="0"/>
              </a:rPr>
              <a:t>Pincode</a:t>
            </a:r>
            <a:r>
              <a:rPr lang="en-IN" sz="2000" b="1" dirty="0">
                <a:latin typeface="Bookman Old Style" panose="02050604050505020204" pitchFamily="18" charset="0"/>
              </a:rPr>
              <a:t>: </a:t>
            </a:r>
            <a:r>
              <a:rPr lang="en-IN" sz="2000" dirty="0">
                <a:latin typeface="Bookman Old Style" panose="02050604050505020204" pitchFamily="18" charset="0"/>
              </a:rPr>
              <a:t>Contains </a:t>
            </a:r>
            <a:r>
              <a:rPr lang="en-IN" sz="2000" dirty="0" err="1">
                <a:latin typeface="Bookman Old Style" panose="02050604050505020204" pitchFamily="18" charset="0"/>
              </a:rPr>
              <a:t>pincode</a:t>
            </a:r>
            <a:r>
              <a:rPr lang="en-IN" sz="2000" dirty="0">
                <a:latin typeface="Bookman Old Style" panose="02050604050505020204" pitchFamily="18" charset="0"/>
              </a:rPr>
              <a:t>-related information, including the </a:t>
            </a:r>
            <a:r>
              <a:rPr lang="en-IN" sz="2000" dirty="0" err="1">
                <a:latin typeface="Bookman Old Style" panose="02050604050505020204" pitchFamily="18" charset="0"/>
              </a:rPr>
              <a:t>pincode</a:t>
            </a:r>
            <a:r>
              <a:rPr lang="en-IN" sz="2000" dirty="0">
                <a:latin typeface="Bookman Old Style" panose="02050604050505020204" pitchFamily="18" charset="0"/>
              </a:rPr>
              <a:t>, city and state</a:t>
            </a:r>
            <a:r>
              <a:rPr lang="en-IN" sz="20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 smtClean="0">
                <a:latin typeface="Bookman Old Style" panose="02050604050505020204" pitchFamily="18" charset="0"/>
              </a:rPr>
              <a:t> Delivery </a:t>
            </a:r>
            <a:r>
              <a:rPr lang="en-IN" sz="2000" b="1" dirty="0">
                <a:latin typeface="Bookman Old Style" panose="02050604050505020204" pitchFamily="18" charset="0"/>
              </a:rPr>
              <a:t>Person: </a:t>
            </a:r>
            <a:r>
              <a:rPr lang="en-IN" sz="2000" dirty="0">
                <a:latin typeface="Bookman Old Style" panose="02050604050505020204" pitchFamily="18" charset="0"/>
              </a:rPr>
              <a:t>Contains information about delivery personnel, </a:t>
            </a:r>
            <a:r>
              <a:rPr lang="en-IN" sz="2000" dirty="0" smtClean="0">
                <a:latin typeface="Bookman Old Style" panose="02050604050505020204" pitchFamily="18" charset="0"/>
              </a:rPr>
              <a:t>including </a:t>
            </a:r>
            <a:r>
              <a:rPr lang="en-IN" sz="2000" dirty="0" err="1" smtClean="0">
                <a:latin typeface="Bookman Old Style" panose="02050604050505020204" pitchFamily="18" charset="0"/>
              </a:rPr>
              <a:t>delivery_person_id</a:t>
            </a:r>
            <a:r>
              <a:rPr lang="en-IN" sz="2000" dirty="0">
                <a:latin typeface="Bookman Old Style" panose="02050604050505020204" pitchFamily="18" charset="0"/>
              </a:rPr>
              <a:t>, name, </a:t>
            </a:r>
            <a:r>
              <a:rPr lang="en-IN" sz="2000" dirty="0" err="1">
                <a:latin typeface="Bookman Old Style" panose="02050604050505020204" pitchFamily="18" charset="0"/>
              </a:rPr>
              <a:t>joining_date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pincode</a:t>
            </a:r>
            <a:endParaRPr lang="en-IN" sz="20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 smtClean="0">
                <a:latin typeface="Bookman Old Style" panose="02050604050505020204" pitchFamily="18" charset="0"/>
              </a:rPr>
              <a:t> Orders</a:t>
            </a:r>
            <a:r>
              <a:rPr lang="en-IN" sz="2000" b="1" dirty="0">
                <a:latin typeface="Bookman Old Style" panose="02050604050505020204" pitchFamily="18" charset="0"/>
              </a:rPr>
              <a:t>: </a:t>
            </a:r>
            <a:r>
              <a:rPr lang="en-IN" sz="2000" dirty="0">
                <a:latin typeface="Bookman Old Style" panose="02050604050505020204" pitchFamily="18" charset="0"/>
              </a:rPr>
              <a:t>Contains order details, including </a:t>
            </a:r>
            <a:r>
              <a:rPr lang="en-IN" sz="2000" dirty="0" err="1">
                <a:latin typeface="Bookman Old Style" panose="02050604050505020204" pitchFamily="18" charset="0"/>
              </a:rPr>
              <a:t>order_id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order_type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cust_id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order_date</a:t>
            </a:r>
            <a:r>
              <a:rPr lang="en-IN" sz="2000" dirty="0">
                <a:latin typeface="Bookman Old Style" panose="020506040505050202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 err="1">
                <a:latin typeface="Bookman Old Style" panose="02050604050505020204" pitchFamily="18" charset="0"/>
              </a:rPr>
              <a:t>delivery_date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tot_units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displayed_selling_price_per_unit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total_amount_paid</a:t>
            </a:r>
            <a:r>
              <a:rPr lang="en-IN" sz="2000" dirty="0">
                <a:latin typeface="Bookman Old Style" panose="020506040505050202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 err="1">
                <a:latin typeface="Bookman Old Style" panose="02050604050505020204" pitchFamily="18" charset="0"/>
              </a:rPr>
              <a:t>product_id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delivery_person_id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payment_type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delivery_pincode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84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SOME BASIC COMMANDS INVOLVED…. 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SELECT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FROM 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WHERE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HAVING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AGGREGATION FUNCTIONS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JOINS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NESTED QUERIES / SUB QUERIES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ORDER BY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GROUP BY</a:t>
            </a:r>
          </a:p>
          <a:p>
            <a:pPr marL="0" indent="0">
              <a:buNone/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54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3" y="810019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SELECT &amp; FROM COMMAND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32" y="2034862"/>
            <a:ext cx="10058400" cy="418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SELECT </a:t>
            </a:r>
            <a:r>
              <a:rPr lang="en-US" dirty="0">
                <a:latin typeface="Bookman Old Style" panose="02050604050505020204" pitchFamily="18" charset="0"/>
              </a:rPr>
              <a:t>r</a:t>
            </a:r>
            <a:r>
              <a:rPr lang="en-US" dirty="0" smtClean="0">
                <a:latin typeface="Bookman Old Style" panose="02050604050505020204" pitchFamily="18" charset="0"/>
              </a:rPr>
              <a:t>etrieves </a:t>
            </a:r>
            <a:r>
              <a:rPr lang="en-US" dirty="0">
                <a:latin typeface="Bookman Old Style" panose="02050604050505020204" pitchFamily="18" charset="0"/>
              </a:rPr>
              <a:t>data from one or more tables in a database.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FROM specifies </a:t>
            </a:r>
            <a:r>
              <a:rPr lang="en-US" dirty="0">
                <a:latin typeface="Bookman Old Style" panose="02050604050505020204" pitchFamily="18" charset="0"/>
              </a:rPr>
              <a:t>the table from which to retrieve the data in the SELECT statement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WHERE </a:t>
            </a:r>
            <a:r>
              <a:rPr lang="en-US" dirty="0">
                <a:latin typeface="Bookman Old Style" panose="02050604050505020204" pitchFamily="18" charset="0"/>
              </a:rPr>
              <a:t>f</a:t>
            </a:r>
            <a:r>
              <a:rPr lang="en-US" dirty="0" smtClean="0">
                <a:latin typeface="Bookman Old Style" panose="02050604050505020204" pitchFamily="18" charset="0"/>
              </a:rPr>
              <a:t>ilters </a:t>
            </a:r>
            <a:r>
              <a:rPr lang="en-US" dirty="0">
                <a:latin typeface="Bookman Old Style" panose="02050604050505020204" pitchFamily="18" charset="0"/>
              </a:rPr>
              <a:t>records based on specified conditions.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SELECT &amp; FROM Syntax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WHERE Syntax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2" y="3441784"/>
            <a:ext cx="4672626" cy="104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88" y="4893972"/>
            <a:ext cx="4243785" cy="141985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45395" y="4078892"/>
            <a:ext cx="1532586" cy="1199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805861" y="5294857"/>
            <a:ext cx="2489916" cy="12878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11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3" y="810019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HAVING COMMAND 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32" y="2034862"/>
            <a:ext cx="10058400" cy="418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HAVING filters </a:t>
            </a:r>
            <a:r>
              <a:rPr lang="en-US" dirty="0">
                <a:latin typeface="Bookman Old Style" panose="02050604050505020204" pitchFamily="18" charset="0"/>
              </a:rPr>
              <a:t>groups of rows based on specified conditions when using aggregate functions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Usually used with aggregate functions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Accompanied with GROUP BY of one / more columns 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43" y="3674849"/>
            <a:ext cx="4921875" cy="1171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90" y="4846255"/>
            <a:ext cx="4569853" cy="127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3353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3" y="810019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JOINS IN SQL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32" y="2034862"/>
            <a:ext cx="10058400" cy="418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Joins </a:t>
            </a:r>
            <a:r>
              <a:rPr lang="en-US" dirty="0">
                <a:latin typeface="Bookman Old Style" panose="02050604050505020204" pitchFamily="18" charset="0"/>
              </a:rPr>
              <a:t>c</a:t>
            </a:r>
            <a:r>
              <a:rPr lang="en-US" dirty="0" smtClean="0">
                <a:latin typeface="Bookman Old Style" panose="02050604050505020204" pitchFamily="18" charset="0"/>
              </a:rPr>
              <a:t>ombines </a:t>
            </a:r>
            <a:r>
              <a:rPr lang="en-US" dirty="0">
                <a:latin typeface="Bookman Old Style" panose="02050604050505020204" pitchFamily="18" charset="0"/>
              </a:rPr>
              <a:t>rows from two or more tables based on a related column between them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Types are INNER , LEFT , RIGHT , FULL OUTER JOINS</a:t>
            </a: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2" y="3124917"/>
            <a:ext cx="2976991" cy="1697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01" y="3124917"/>
            <a:ext cx="3053875" cy="17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054" y="4912249"/>
            <a:ext cx="3024389" cy="1599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812" y="4912249"/>
            <a:ext cx="3086986" cy="157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32" y="577752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NESTED QUERIES / SUB QUERIES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32" y="2034862"/>
            <a:ext cx="10058400" cy="418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Nested query / sub query is a query </a:t>
            </a:r>
            <a:r>
              <a:rPr lang="en-US" dirty="0">
                <a:latin typeface="Bookman Old Style" panose="02050604050505020204" pitchFamily="18" charset="0"/>
              </a:rPr>
              <a:t>inside another query, used for performing operations based on the result of the inner query.</a:t>
            </a:r>
            <a:r>
              <a:rPr lang="en-US" dirty="0" smtClean="0">
                <a:latin typeface="Bookman Old Style" panose="02050604050505020204" pitchFamily="18" charset="0"/>
              </a:rPr>
              <a:t>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1" y="2742304"/>
            <a:ext cx="5168404" cy="1676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35" y="2742304"/>
            <a:ext cx="5296639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2" y="4633242"/>
            <a:ext cx="5194298" cy="158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332" y="4633242"/>
            <a:ext cx="5908318" cy="15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32" y="577752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GROUP BY </a:t>
            </a:r>
            <a:r>
              <a:rPr lang="en-US" sz="4000" dirty="0" err="1" smtClean="0">
                <a:latin typeface="Bookman Old Style" panose="02050604050505020204" pitchFamily="18" charset="0"/>
              </a:rPr>
              <a:t>Vs</a:t>
            </a:r>
            <a:r>
              <a:rPr lang="en-US" sz="4000" dirty="0" smtClean="0">
                <a:latin typeface="Bookman Old Style" panose="02050604050505020204" pitchFamily="18" charset="0"/>
              </a:rPr>
              <a:t> ORDER BY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32" y="2034862"/>
            <a:ext cx="10058400" cy="418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GROUP BY </a:t>
            </a:r>
            <a:r>
              <a:rPr lang="en-US" dirty="0">
                <a:latin typeface="Bookman Old Style" panose="02050604050505020204" pitchFamily="18" charset="0"/>
              </a:rPr>
              <a:t>g</a:t>
            </a:r>
            <a:r>
              <a:rPr lang="en-US" dirty="0" smtClean="0">
                <a:latin typeface="Bookman Old Style" panose="02050604050505020204" pitchFamily="18" charset="0"/>
              </a:rPr>
              <a:t>roups </a:t>
            </a:r>
            <a:r>
              <a:rPr lang="en-US" dirty="0">
                <a:latin typeface="Bookman Old Style" panose="02050604050505020204" pitchFamily="18" charset="0"/>
              </a:rPr>
              <a:t>rows that have the same values into summary </a:t>
            </a:r>
            <a:r>
              <a:rPr lang="en-US" dirty="0" smtClean="0">
                <a:latin typeface="Bookman Old Style" panose="02050604050505020204" pitchFamily="18" charset="0"/>
              </a:rPr>
              <a:t>rows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ORDER BY </a:t>
            </a:r>
            <a:r>
              <a:rPr lang="en-US" dirty="0"/>
              <a:t>s</a:t>
            </a:r>
            <a:r>
              <a:rPr lang="en-US" dirty="0" smtClean="0"/>
              <a:t>orts </a:t>
            </a:r>
            <a:r>
              <a:rPr lang="en-US" dirty="0"/>
              <a:t>the result set in ascending or descending order.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GROUP BY Syntax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           ORDER BY Syntax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69" y="3099542"/>
            <a:ext cx="5150563" cy="1206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69" y="4655390"/>
            <a:ext cx="4000023" cy="132414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4188911" y="5264318"/>
            <a:ext cx="2305318" cy="165914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349284" y="3606438"/>
            <a:ext cx="1874441" cy="1931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5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4" y="758504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SALES ANALYSIS USING SQL</a:t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4000" dirty="0" smtClean="0">
                <a:latin typeface="Bookman Old Style" panose="02050604050505020204" pitchFamily="18" charset="0"/>
              </a:rPr>
              <a:t>( SUMMARY OF THE PROJECT )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54" y="2296304"/>
            <a:ext cx="10058400" cy="39319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</a:rPr>
              <a:t>In this project, we worked with a Sales Database consisting of five key tables: c</a:t>
            </a:r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ustomers</a:t>
            </a:r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products</a:t>
            </a:r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 smtClean="0">
                <a:solidFill>
                  <a:srgbClr val="0D0D0D"/>
                </a:solidFill>
                <a:latin typeface="Bookman Old Style" panose="02050604050505020204" pitchFamily="18" charset="0"/>
              </a:rPr>
              <a:t>pincodes</a:t>
            </a:r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rgbClr val="0D0D0D"/>
                </a:solidFill>
                <a:latin typeface="Bookman Old Style" panose="02050604050505020204" pitchFamily="18" charset="0"/>
              </a:rPr>
              <a:t>d</a:t>
            </a:r>
            <a:r>
              <a:rPr lang="en-US" sz="2000" dirty="0" err="1" smtClean="0">
                <a:solidFill>
                  <a:srgbClr val="0D0D0D"/>
                </a:solidFill>
                <a:latin typeface="Bookman Old Style" panose="02050604050505020204" pitchFamily="18" charset="0"/>
              </a:rPr>
              <a:t>eliverypersons</a:t>
            </a:r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</a:rPr>
              <a:t>, and </a:t>
            </a:r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orders</a:t>
            </a:r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</a:rPr>
              <a:t>. The aim was to extract meaningful insights and perform various levels of analysis using SQL queries</a:t>
            </a:r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Various levels of queries like basics , intermediate and advanced were executed and outputs were recorded.</a:t>
            </a:r>
          </a:p>
          <a:p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File link of the Code details : </a:t>
            </a:r>
            <a:r>
              <a:rPr lang="en-US" sz="2000" dirty="0">
                <a:solidFill>
                  <a:srgbClr val="0D0D0D"/>
                </a:solidFill>
                <a:latin typeface="Bookman Old Style" panose="02050604050505020204" pitchFamily="18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0D0D0D"/>
                </a:solidFill>
                <a:latin typeface="Bookman Old Style" panose="02050604050505020204" pitchFamily="18" charset="0"/>
                <a:hlinkClick r:id="rId2"/>
              </a:rPr>
              <a:t>docs.google.com/document/d/1jrj1fPCJ-hm_mG2bTc3PGuT8XCNI-wfH/edit?usp=drive_link&amp;ouid=110988339681952749139&amp;rtpof=true&amp;sd=true</a:t>
            </a:r>
            <a:endParaRPr lang="en-US" sz="20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81</TotalTime>
  <Words>407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Century Gothic</vt:lpstr>
      <vt:lpstr>Garamond</vt:lpstr>
      <vt:lpstr>Wingdings</vt:lpstr>
      <vt:lpstr>Savon</vt:lpstr>
      <vt:lpstr>SALES ANALYSIS USING SQL</vt:lpstr>
      <vt:lpstr>DATABASE DESCRIPTION</vt:lpstr>
      <vt:lpstr>SOME BASIC COMMANDS INVOLVED…. </vt:lpstr>
      <vt:lpstr>SELECT &amp; FROM COMMAND</vt:lpstr>
      <vt:lpstr>HAVING COMMAND </vt:lpstr>
      <vt:lpstr>JOINS IN SQL</vt:lpstr>
      <vt:lpstr>NESTED QUERIES / SUB QUERIES</vt:lpstr>
      <vt:lpstr>GROUP BY Vs ORDER BY</vt:lpstr>
      <vt:lpstr>SALES ANALYSIS USING SQL ( SUMMARY OF THE PROJECT )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USING SQL</dc:title>
  <dc:creator>Akshatha</dc:creator>
  <cp:lastModifiedBy>Akshatha</cp:lastModifiedBy>
  <cp:revision>9</cp:revision>
  <dcterms:created xsi:type="dcterms:W3CDTF">2024-03-23T15:12:02Z</dcterms:created>
  <dcterms:modified xsi:type="dcterms:W3CDTF">2024-04-01T14:59:10Z</dcterms:modified>
</cp:coreProperties>
</file>