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e Vietnam" panose="020B0604020202020204" charset="0"/>
      <p:regular r:id="rId11"/>
    </p:embeddedFont>
    <p:embeddedFont>
      <p:font typeface="Be Vietnam Italics" panose="020B0604020202020204" charset="0"/>
      <p:regular r:id="rId12"/>
    </p:embeddedFont>
    <p:embeddedFont>
      <p:font typeface="Be Vietnam Medium" panose="020B0604020202020204" charset="0"/>
      <p:regular r:id="rId13"/>
    </p:embeddedFont>
    <p:embeddedFont>
      <p:font typeface="Be Vietnam Medium Italics" panose="020B0604020202020204" charset="0"/>
      <p:regular r:id="rId14"/>
    </p:embeddedFont>
    <p:embeddedFont>
      <p:font typeface="Be Vietnam Ultra-Bold"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TT Chocolate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5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kshatjamadagni/Emotional-Support-Conversation-with-fine-grained-emotion-and-emotional-dynam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262262"/>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582150" y="-457538"/>
            <a:ext cx="7026757" cy="11202077"/>
          </a:xfrm>
          <a:custGeom>
            <a:avLst/>
            <a:gdLst/>
            <a:ahLst/>
            <a:cxnLst/>
            <a:rect l="l" t="t" r="r" b="b"/>
            <a:pathLst>
              <a:path w="7026757" h="1120207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29341" y="489406"/>
            <a:ext cx="1676650" cy="1676650"/>
          </a:xfrm>
          <a:custGeom>
            <a:avLst/>
            <a:gdLst/>
            <a:ahLst/>
            <a:cxnLst/>
            <a:rect l="l" t="t" r="r" b="b"/>
            <a:pathLst>
              <a:path w="1676650" h="1676650">
                <a:moveTo>
                  <a:pt x="0" y="0"/>
                </a:moveTo>
                <a:lnTo>
                  <a:pt x="1676650" y="0"/>
                </a:lnTo>
                <a:lnTo>
                  <a:pt x="1676650" y="1676650"/>
                </a:lnTo>
                <a:lnTo>
                  <a:pt x="0" y="1676650"/>
                </a:lnTo>
                <a:lnTo>
                  <a:pt x="0" y="0"/>
                </a:lnTo>
                <a:close/>
              </a:path>
            </a:pathLst>
          </a:custGeom>
          <a:blipFill>
            <a:blip r:embed="rId5"/>
            <a:stretch>
              <a:fillRect/>
            </a:stretch>
          </a:blipFill>
        </p:spPr>
      </p:sp>
      <p:sp>
        <p:nvSpPr>
          <p:cNvPr id="8" name="TextBox 8"/>
          <p:cNvSpPr txBox="1"/>
          <p:nvPr/>
        </p:nvSpPr>
        <p:spPr>
          <a:xfrm>
            <a:off x="1382708" y="3940554"/>
            <a:ext cx="10569918" cy="2716584"/>
          </a:xfrm>
          <a:prstGeom prst="rect">
            <a:avLst/>
          </a:prstGeom>
        </p:spPr>
        <p:txBody>
          <a:bodyPr lIns="0" tIns="0" rIns="0" bIns="0" rtlCol="0" anchor="t">
            <a:spAutoFit/>
          </a:bodyPr>
          <a:lstStyle/>
          <a:p>
            <a:pPr algn="ctr">
              <a:lnSpc>
                <a:spcPts val="7242"/>
              </a:lnSpc>
              <a:spcBef>
                <a:spcPct val="0"/>
              </a:spcBef>
            </a:pPr>
            <a:r>
              <a:rPr lang="en-US" sz="5172" b="1">
                <a:solidFill>
                  <a:srgbClr val="33326B"/>
                </a:solidFill>
                <a:latin typeface="TT Chocolates Bold"/>
                <a:ea typeface="TT Chocolates Bold"/>
                <a:cs typeface="TT Chocolates Bold"/>
                <a:sym typeface="TT Chocolates Bold"/>
              </a:rPr>
              <a:t>CAUESC: A CAUSAL AWARE  MODEL FOR EMOTIONAL SUPPORT CONVERSATION</a:t>
            </a:r>
          </a:p>
        </p:txBody>
      </p:sp>
      <p:sp>
        <p:nvSpPr>
          <p:cNvPr id="9" name="TextBox 9"/>
          <p:cNvSpPr txBox="1"/>
          <p:nvPr/>
        </p:nvSpPr>
        <p:spPr>
          <a:xfrm>
            <a:off x="4507987" y="2574762"/>
            <a:ext cx="4319359" cy="788034"/>
          </a:xfrm>
          <a:prstGeom prst="rect">
            <a:avLst/>
          </a:prstGeom>
        </p:spPr>
        <p:txBody>
          <a:bodyPr lIns="0" tIns="0" rIns="0" bIns="0" rtlCol="0" anchor="t">
            <a:spAutoFit/>
          </a:bodyPr>
          <a:lstStyle/>
          <a:p>
            <a:pPr algn="ctr">
              <a:lnSpc>
                <a:spcPts val="3079"/>
              </a:lnSpc>
            </a:pPr>
            <a:r>
              <a:rPr lang="en-US" sz="2799" b="1">
                <a:solidFill>
                  <a:srgbClr val="33326B"/>
                </a:solidFill>
                <a:latin typeface="TT Chocolates Bold"/>
                <a:ea typeface="TT Chocolates Bold"/>
                <a:cs typeface="TT Chocolates Bold"/>
                <a:sym typeface="TT Chocolates Bold"/>
              </a:rPr>
              <a:t>CS550: Machine Learning</a:t>
            </a:r>
          </a:p>
          <a:p>
            <a:pPr algn="ctr">
              <a:lnSpc>
                <a:spcPts val="3079"/>
              </a:lnSpc>
            </a:pPr>
            <a:r>
              <a:rPr lang="en-US" sz="2799" b="1">
                <a:solidFill>
                  <a:srgbClr val="33326B"/>
                </a:solidFill>
                <a:latin typeface="TT Chocolates Bold"/>
                <a:ea typeface="TT Chocolates Bold"/>
                <a:cs typeface="TT Chocolates Bold"/>
                <a:sym typeface="TT Chocolates Bold"/>
              </a:rPr>
              <a:t>(2024-25M) Course Project</a:t>
            </a:r>
          </a:p>
        </p:txBody>
      </p:sp>
      <p:sp>
        <p:nvSpPr>
          <p:cNvPr id="10" name="TextBox 10"/>
          <p:cNvSpPr txBox="1"/>
          <p:nvPr/>
        </p:nvSpPr>
        <p:spPr>
          <a:xfrm>
            <a:off x="1382708" y="8063936"/>
            <a:ext cx="2170531" cy="376374"/>
          </a:xfrm>
          <a:prstGeom prst="rect">
            <a:avLst/>
          </a:prstGeom>
        </p:spPr>
        <p:txBody>
          <a:bodyPr lIns="0" tIns="0" rIns="0" bIns="0" rtlCol="0" anchor="t">
            <a:spAutoFit/>
          </a:bodyPr>
          <a:lstStyle/>
          <a:p>
            <a:pPr algn="l">
              <a:lnSpc>
                <a:spcPts val="2899"/>
              </a:lnSpc>
            </a:pPr>
            <a:r>
              <a:rPr lang="en-US" sz="2635" b="1">
                <a:solidFill>
                  <a:srgbClr val="33326B"/>
                </a:solidFill>
                <a:latin typeface="TT Chocolates Bold"/>
                <a:ea typeface="TT Chocolates Bold"/>
                <a:cs typeface="TT Chocolates Bold"/>
                <a:sym typeface="TT Chocolates Bold"/>
              </a:rPr>
              <a:t>Team: Strikers</a:t>
            </a:r>
          </a:p>
        </p:txBody>
      </p:sp>
      <p:sp>
        <p:nvSpPr>
          <p:cNvPr id="11" name="TextBox 11"/>
          <p:cNvSpPr txBox="1"/>
          <p:nvPr/>
        </p:nvSpPr>
        <p:spPr>
          <a:xfrm>
            <a:off x="8175268" y="8411735"/>
            <a:ext cx="3777357" cy="541351"/>
          </a:xfrm>
          <a:prstGeom prst="rect">
            <a:avLst/>
          </a:prstGeom>
        </p:spPr>
        <p:txBody>
          <a:bodyPr lIns="0" tIns="0" rIns="0" bIns="0" rtlCol="0" anchor="t">
            <a:spAutoFit/>
          </a:bodyPr>
          <a:lstStyle/>
          <a:p>
            <a:pPr algn="l">
              <a:lnSpc>
                <a:spcPts val="2186"/>
              </a:lnSpc>
            </a:pPr>
            <a:r>
              <a:rPr lang="en-US" sz="1561">
                <a:solidFill>
                  <a:srgbClr val="33326B"/>
                </a:solidFill>
                <a:latin typeface="Canva Sans"/>
                <a:ea typeface="Canva Sans"/>
                <a:cs typeface="Canva Sans"/>
                <a:sym typeface="Canva Sans"/>
              </a:rPr>
              <a:t>TA assigned: Mohit Kumar</a:t>
            </a:r>
          </a:p>
          <a:p>
            <a:pPr algn="ctr">
              <a:lnSpc>
                <a:spcPts val="2186"/>
              </a:lnSpc>
            </a:pPr>
            <a:r>
              <a:rPr lang="en-US" sz="1561">
                <a:solidFill>
                  <a:srgbClr val="33326B"/>
                </a:solidFill>
                <a:latin typeface="Canva Sans"/>
                <a:ea typeface="Canva Sans"/>
                <a:cs typeface="Canva Sans"/>
                <a:sym typeface="Canva Sans"/>
              </a:rPr>
              <a:t>Instructor: Dr. Rajesh Kumar Mundotiya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flipV="1">
            <a:off x="11083240" y="-278467"/>
            <a:ext cx="7479071" cy="11923156"/>
          </a:xfrm>
          <a:custGeom>
            <a:avLst/>
            <a:gdLst/>
            <a:ahLst/>
            <a:cxnLst/>
            <a:rect l="l" t="t" r="r" b="b"/>
            <a:pathLst>
              <a:path w="7479071" h="11923156">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5400000">
            <a:off x="-7193679" y="3239326"/>
            <a:ext cx="12549356" cy="3895402"/>
            <a:chOff x="0" y="0"/>
            <a:chExt cx="3305180" cy="1025950"/>
          </a:xfrm>
        </p:grpSpPr>
        <p:sp>
          <p:nvSpPr>
            <p:cNvPr id="5" name="Freeform 5"/>
            <p:cNvSpPr/>
            <p:nvPr/>
          </p:nvSpPr>
          <p:spPr>
            <a:xfrm>
              <a:off x="0" y="0"/>
              <a:ext cx="3305180" cy="1025949"/>
            </a:xfrm>
            <a:custGeom>
              <a:avLst/>
              <a:gdLst/>
              <a:ahLst/>
              <a:cxnLst/>
              <a:rect l="l" t="t" r="r" b="b"/>
              <a:pathLst>
                <a:path w="3305180" h="1025949">
                  <a:moveTo>
                    <a:pt x="0" y="0"/>
                  </a:moveTo>
                  <a:lnTo>
                    <a:pt x="3305180" y="0"/>
                  </a:lnTo>
                  <a:lnTo>
                    <a:pt x="3305180" y="1025949"/>
                  </a:lnTo>
                  <a:lnTo>
                    <a:pt x="0" y="1025949"/>
                  </a:lnTo>
                  <a:close/>
                </a:path>
              </a:pathLst>
            </a:custGeom>
            <a:solidFill>
              <a:srgbClr val="195759"/>
            </a:solidFill>
          </p:spPr>
        </p:sp>
        <p:sp>
          <p:nvSpPr>
            <p:cNvPr id="6" name="TextBox 6"/>
            <p:cNvSpPr txBox="1"/>
            <p:nvPr/>
          </p:nvSpPr>
          <p:spPr>
            <a:xfrm>
              <a:off x="0" y="-47625"/>
              <a:ext cx="3305180" cy="1073575"/>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12149888" y="3843083"/>
            <a:ext cx="5804890" cy="3538463"/>
          </a:xfrm>
          <a:custGeom>
            <a:avLst/>
            <a:gdLst/>
            <a:ahLst/>
            <a:cxnLst/>
            <a:rect l="l" t="t" r="r" b="b"/>
            <a:pathLst>
              <a:path w="5804890" h="3538463">
                <a:moveTo>
                  <a:pt x="0" y="0"/>
                </a:moveTo>
                <a:lnTo>
                  <a:pt x="5804890" y="0"/>
                </a:lnTo>
                <a:lnTo>
                  <a:pt x="5804890" y="3538463"/>
                </a:lnTo>
                <a:lnTo>
                  <a:pt x="0" y="3538463"/>
                </a:lnTo>
                <a:lnTo>
                  <a:pt x="0" y="0"/>
                </a:lnTo>
                <a:close/>
              </a:path>
            </a:pathLst>
          </a:custGeom>
          <a:blipFill>
            <a:blip r:embed="rId5"/>
            <a:stretch>
              <a:fillRect l="-4784" r="-8887"/>
            </a:stretch>
          </a:blipFill>
        </p:spPr>
      </p:sp>
      <p:sp>
        <p:nvSpPr>
          <p:cNvPr id="8" name="TextBox 8"/>
          <p:cNvSpPr txBox="1"/>
          <p:nvPr/>
        </p:nvSpPr>
        <p:spPr>
          <a:xfrm>
            <a:off x="1824633" y="914400"/>
            <a:ext cx="10702279" cy="1206797"/>
          </a:xfrm>
          <a:prstGeom prst="rect">
            <a:avLst/>
          </a:prstGeom>
        </p:spPr>
        <p:txBody>
          <a:bodyPr lIns="0" tIns="0" rIns="0" bIns="0" rtlCol="0" anchor="t">
            <a:spAutoFit/>
          </a:bodyPr>
          <a:lstStyle/>
          <a:p>
            <a:pPr algn="l">
              <a:lnSpc>
                <a:spcPts val="9948"/>
              </a:lnSpc>
            </a:pPr>
            <a:r>
              <a:rPr lang="en-US" sz="7209" b="1">
                <a:solidFill>
                  <a:srgbClr val="01003B"/>
                </a:solidFill>
                <a:latin typeface="Be Vietnam Ultra-Bold"/>
                <a:ea typeface="Be Vietnam Ultra-Bold"/>
                <a:cs typeface="Be Vietnam Ultra-Bold"/>
                <a:sym typeface="Be Vietnam Ultra-Bold"/>
              </a:rPr>
              <a:t>PROBLEM STATEMENT</a:t>
            </a:r>
          </a:p>
        </p:txBody>
      </p:sp>
      <p:sp>
        <p:nvSpPr>
          <p:cNvPr id="9" name="TextBox 9"/>
          <p:cNvSpPr txBox="1"/>
          <p:nvPr/>
        </p:nvSpPr>
        <p:spPr>
          <a:xfrm>
            <a:off x="1414522" y="2680232"/>
            <a:ext cx="10687741" cy="2791899"/>
          </a:xfrm>
          <a:prstGeom prst="rect">
            <a:avLst/>
          </a:prstGeom>
        </p:spPr>
        <p:txBody>
          <a:bodyPr lIns="0" tIns="0" rIns="0" bIns="0" rtlCol="0" anchor="t">
            <a:spAutoFit/>
          </a:bodyPr>
          <a:lstStyle/>
          <a:p>
            <a:pPr algn="l">
              <a:lnSpc>
                <a:spcPts val="3784"/>
              </a:lnSpc>
            </a:pPr>
            <a:r>
              <a:rPr lang="en-US" sz="2365">
                <a:solidFill>
                  <a:srgbClr val="01003B"/>
                </a:solidFill>
                <a:latin typeface="Be Vietnam"/>
                <a:ea typeface="Be Vietnam"/>
                <a:cs typeface="Be Vietnam"/>
                <a:sym typeface="Be Vietnam"/>
              </a:rPr>
              <a:t>Emotional Support Conversation Models are developed to reduce emotional distress and comfort individuals by offering empathetic responses. With the increasing reliance on AI-driven chatbots for mental health and support services, the ability of these models to understand and respond to complex human emotions has become essential.</a:t>
            </a:r>
          </a:p>
          <a:p>
            <a:pPr algn="l">
              <a:lnSpc>
                <a:spcPts val="3784"/>
              </a:lnSpc>
            </a:pPr>
            <a:endParaRPr lang="en-US" sz="2365">
              <a:solidFill>
                <a:srgbClr val="01003B"/>
              </a:solidFill>
              <a:latin typeface="Be Vietnam"/>
              <a:ea typeface="Be Vietnam"/>
              <a:cs typeface="Be Vietnam"/>
              <a:sym typeface="Be Vietnam"/>
            </a:endParaRPr>
          </a:p>
        </p:txBody>
      </p:sp>
      <p:sp>
        <p:nvSpPr>
          <p:cNvPr id="10" name="TextBox 10"/>
          <p:cNvSpPr txBox="1"/>
          <p:nvPr/>
        </p:nvSpPr>
        <p:spPr>
          <a:xfrm>
            <a:off x="1462147" y="6413788"/>
            <a:ext cx="10687741" cy="1849790"/>
          </a:xfrm>
          <a:prstGeom prst="rect">
            <a:avLst/>
          </a:prstGeom>
        </p:spPr>
        <p:txBody>
          <a:bodyPr lIns="0" tIns="0" rIns="0" bIns="0" rtlCol="0" anchor="t">
            <a:spAutoFit/>
          </a:bodyPr>
          <a:lstStyle/>
          <a:p>
            <a:pPr algn="l">
              <a:lnSpc>
                <a:spcPts val="3784"/>
              </a:lnSpc>
            </a:pPr>
            <a:r>
              <a:rPr lang="en-US" sz="2365">
                <a:solidFill>
                  <a:srgbClr val="01003B"/>
                </a:solidFill>
                <a:latin typeface="Be Vietnam"/>
                <a:ea typeface="Be Vietnam"/>
                <a:cs typeface="Be Vietnam"/>
                <a:sym typeface="Be Vietnam"/>
              </a:rPr>
              <a:t>Emotional Support Conversation Models need various parameters for optimizing the needed response to console the support seeker. For users seeking genuine emotional support, this can lead to frustration and disengagement, undermining the purpose of such systems.</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a:off x="-1119743" y="10285618"/>
            <a:ext cx="20527487" cy="2731693"/>
            <a:chOff x="0" y="0"/>
            <a:chExt cx="5406416" cy="719458"/>
          </a:xfrm>
        </p:grpSpPr>
        <p:sp>
          <p:nvSpPr>
            <p:cNvPr id="4" name="Freeform 4"/>
            <p:cNvSpPr/>
            <p:nvPr/>
          </p:nvSpPr>
          <p:spPr>
            <a:xfrm>
              <a:off x="0" y="0"/>
              <a:ext cx="5406416" cy="719458"/>
            </a:xfrm>
            <a:custGeom>
              <a:avLst/>
              <a:gdLst/>
              <a:ahLst/>
              <a:cxnLst/>
              <a:rect l="l" t="t" r="r" b="b"/>
              <a:pathLst>
                <a:path w="5406416" h="719458">
                  <a:moveTo>
                    <a:pt x="0" y="0"/>
                  </a:moveTo>
                  <a:lnTo>
                    <a:pt x="5406416" y="0"/>
                  </a:lnTo>
                  <a:lnTo>
                    <a:pt x="5406416" y="719458"/>
                  </a:lnTo>
                  <a:lnTo>
                    <a:pt x="0" y="719458"/>
                  </a:lnTo>
                  <a:close/>
                </a:path>
              </a:pathLst>
            </a:custGeom>
            <a:solidFill>
              <a:srgbClr val="C9455F"/>
            </a:solidFill>
          </p:spPr>
        </p:sp>
        <p:sp>
          <p:nvSpPr>
            <p:cNvPr id="5" name="TextBox 5"/>
            <p:cNvSpPr txBox="1"/>
            <p:nvPr/>
          </p:nvSpPr>
          <p:spPr>
            <a:xfrm>
              <a:off x="0" y="19050"/>
              <a:ext cx="5406416" cy="700408"/>
            </a:xfrm>
            <a:prstGeom prst="rect">
              <a:avLst/>
            </a:prstGeom>
          </p:spPr>
          <p:txBody>
            <a:bodyPr lIns="50800" tIns="50800" rIns="50800" bIns="50800" rtlCol="0" anchor="ctr"/>
            <a:lstStyle/>
            <a:p>
              <a:pPr algn="ctr">
                <a:lnSpc>
                  <a:spcPts val="2750"/>
                </a:lnSpc>
              </a:pPr>
              <a:endParaRPr/>
            </a:p>
          </p:txBody>
        </p:sp>
      </p:grpSp>
      <p:sp>
        <p:nvSpPr>
          <p:cNvPr id="6" name="Freeform 6"/>
          <p:cNvSpPr/>
          <p:nvPr/>
        </p:nvSpPr>
        <p:spPr>
          <a:xfrm>
            <a:off x="9805565" y="3437972"/>
            <a:ext cx="8130678" cy="3633641"/>
          </a:xfrm>
          <a:custGeom>
            <a:avLst/>
            <a:gdLst/>
            <a:ahLst/>
            <a:cxnLst/>
            <a:rect l="l" t="t" r="r" b="b"/>
            <a:pathLst>
              <a:path w="8130678" h="3633641">
                <a:moveTo>
                  <a:pt x="0" y="0"/>
                </a:moveTo>
                <a:lnTo>
                  <a:pt x="8130678" y="0"/>
                </a:lnTo>
                <a:lnTo>
                  <a:pt x="8130678" y="3633641"/>
                </a:lnTo>
                <a:lnTo>
                  <a:pt x="0" y="3633641"/>
                </a:lnTo>
                <a:lnTo>
                  <a:pt x="0" y="0"/>
                </a:lnTo>
                <a:close/>
              </a:path>
            </a:pathLst>
          </a:custGeom>
          <a:blipFill>
            <a:blip r:embed="rId3"/>
            <a:stretch>
              <a:fillRect l="-2528" r="-2317"/>
            </a:stretch>
          </a:blipFill>
        </p:spPr>
      </p:sp>
      <p:grpSp>
        <p:nvGrpSpPr>
          <p:cNvPr id="7" name="Group 7"/>
          <p:cNvGrpSpPr/>
          <p:nvPr/>
        </p:nvGrpSpPr>
        <p:grpSpPr>
          <a:xfrm>
            <a:off x="-651330" y="9707218"/>
            <a:ext cx="19615407" cy="4071248"/>
            <a:chOff x="0" y="0"/>
            <a:chExt cx="5166198" cy="1072263"/>
          </a:xfrm>
        </p:grpSpPr>
        <p:sp>
          <p:nvSpPr>
            <p:cNvPr id="8" name="Freeform 8"/>
            <p:cNvSpPr/>
            <p:nvPr/>
          </p:nvSpPr>
          <p:spPr>
            <a:xfrm>
              <a:off x="0" y="0"/>
              <a:ext cx="5166198" cy="1072263"/>
            </a:xfrm>
            <a:custGeom>
              <a:avLst/>
              <a:gdLst/>
              <a:ahLst/>
              <a:cxnLst/>
              <a:rect l="l" t="t" r="r" b="b"/>
              <a:pathLst>
                <a:path w="5166198" h="1072263">
                  <a:moveTo>
                    <a:pt x="0" y="0"/>
                  </a:moveTo>
                  <a:lnTo>
                    <a:pt x="5166198" y="0"/>
                  </a:lnTo>
                  <a:lnTo>
                    <a:pt x="5166198" y="1072263"/>
                  </a:lnTo>
                  <a:lnTo>
                    <a:pt x="0" y="1072263"/>
                  </a:lnTo>
                  <a:close/>
                </a:path>
              </a:pathLst>
            </a:custGeom>
            <a:solidFill>
              <a:srgbClr val="195759"/>
            </a:solidFill>
          </p:spPr>
        </p:sp>
        <p:sp>
          <p:nvSpPr>
            <p:cNvPr id="9" name="TextBox 9"/>
            <p:cNvSpPr txBox="1"/>
            <p:nvPr/>
          </p:nvSpPr>
          <p:spPr>
            <a:xfrm>
              <a:off x="0" y="-47625"/>
              <a:ext cx="5166198" cy="1119888"/>
            </a:xfrm>
            <a:prstGeom prst="rect">
              <a:avLst/>
            </a:prstGeom>
          </p:spPr>
          <p:txBody>
            <a:bodyPr lIns="50800" tIns="50800" rIns="50800" bIns="50800" rtlCol="0" anchor="ctr"/>
            <a:lstStyle/>
            <a:p>
              <a:pPr algn="ctr">
                <a:lnSpc>
                  <a:spcPts val="2800"/>
                </a:lnSpc>
              </a:pPr>
              <a:endParaRPr/>
            </a:p>
          </p:txBody>
        </p:sp>
      </p:grpSp>
      <p:grpSp>
        <p:nvGrpSpPr>
          <p:cNvPr id="10" name="Group 10"/>
          <p:cNvGrpSpPr/>
          <p:nvPr/>
        </p:nvGrpSpPr>
        <p:grpSpPr>
          <a:xfrm>
            <a:off x="750461" y="3933825"/>
            <a:ext cx="8731375" cy="1055265"/>
            <a:chOff x="0" y="0"/>
            <a:chExt cx="2299622" cy="277930"/>
          </a:xfrm>
        </p:grpSpPr>
        <p:sp>
          <p:nvSpPr>
            <p:cNvPr id="11" name="Freeform 11"/>
            <p:cNvSpPr/>
            <p:nvPr/>
          </p:nvSpPr>
          <p:spPr>
            <a:xfrm>
              <a:off x="0" y="0"/>
              <a:ext cx="2299621" cy="277930"/>
            </a:xfrm>
            <a:custGeom>
              <a:avLst/>
              <a:gdLst/>
              <a:ahLst/>
              <a:cxnLst/>
              <a:rect l="l" t="t" r="r" b="b"/>
              <a:pathLst>
                <a:path w="2299621" h="277930">
                  <a:moveTo>
                    <a:pt x="17734" y="0"/>
                  </a:moveTo>
                  <a:lnTo>
                    <a:pt x="2281888" y="0"/>
                  </a:lnTo>
                  <a:cubicBezTo>
                    <a:pt x="2291682" y="0"/>
                    <a:pt x="2299621" y="7940"/>
                    <a:pt x="2299621" y="17734"/>
                  </a:cubicBezTo>
                  <a:lnTo>
                    <a:pt x="2299621" y="260196"/>
                  </a:lnTo>
                  <a:cubicBezTo>
                    <a:pt x="2299621" y="269990"/>
                    <a:pt x="2291682" y="277930"/>
                    <a:pt x="2281888" y="277930"/>
                  </a:cubicBezTo>
                  <a:lnTo>
                    <a:pt x="17734" y="277930"/>
                  </a:lnTo>
                  <a:cubicBezTo>
                    <a:pt x="7940" y="277930"/>
                    <a:pt x="0" y="269990"/>
                    <a:pt x="0" y="260196"/>
                  </a:cubicBezTo>
                  <a:lnTo>
                    <a:pt x="0" y="17734"/>
                  </a:lnTo>
                  <a:cubicBezTo>
                    <a:pt x="0" y="7940"/>
                    <a:pt x="7940" y="0"/>
                    <a:pt x="17734" y="0"/>
                  </a:cubicBezTo>
                  <a:close/>
                </a:path>
              </a:pathLst>
            </a:custGeom>
            <a:solidFill>
              <a:srgbClr val="38B6FF"/>
            </a:solidFill>
          </p:spPr>
        </p:sp>
        <p:sp>
          <p:nvSpPr>
            <p:cNvPr id="12" name="TextBox 12"/>
            <p:cNvSpPr txBox="1"/>
            <p:nvPr/>
          </p:nvSpPr>
          <p:spPr>
            <a:xfrm>
              <a:off x="0" y="-47625"/>
              <a:ext cx="2299622" cy="325555"/>
            </a:xfrm>
            <a:prstGeom prst="rect">
              <a:avLst/>
            </a:prstGeom>
          </p:spPr>
          <p:txBody>
            <a:bodyPr lIns="50800" tIns="50800" rIns="50800" bIns="50800" rtlCol="0" anchor="ctr"/>
            <a:lstStyle/>
            <a:p>
              <a:pPr algn="ctr">
                <a:lnSpc>
                  <a:spcPts val="2800"/>
                </a:lnSpc>
              </a:pPr>
              <a:endParaRPr/>
            </a:p>
          </p:txBody>
        </p:sp>
      </p:grpSp>
      <p:sp>
        <p:nvSpPr>
          <p:cNvPr id="13" name="TextBox 13"/>
          <p:cNvSpPr txBox="1"/>
          <p:nvPr/>
        </p:nvSpPr>
        <p:spPr>
          <a:xfrm>
            <a:off x="1267061" y="2220269"/>
            <a:ext cx="10393587" cy="433796"/>
          </a:xfrm>
          <a:prstGeom prst="rect">
            <a:avLst/>
          </a:prstGeom>
        </p:spPr>
        <p:txBody>
          <a:bodyPr lIns="0" tIns="0" rIns="0" bIns="0" rtlCol="0" anchor="t">
            <a:spAutoFit/>
          </a:bodyPr>
          <a:lstStyle/>
          <a:p>
            <a:pPr algn="l">
              <a:lnSpc>
                <a:spcPts val="3559"/>
              </a:lnSpc>
            </a:pPr>
            <a:r>
              <a:rPr lang="en-US" sz="2579">
                <a:solidFill>
                  <a:srgbClr val="01003B"/>
                </a:solidFill>
                <a:latin typeface="Be Vietnam"/>
                <a:ea typeface="Be Vietnam"/>
                <a:cs typeface="Be Vietnam"/>
                <a:sym typeface="Be Vietnam"/>
              </a:rPr>
              <a:t>Limitations of Existing Approaches for ESConv Model</a:t>
            </a:r>
          </a:p>
        </p:txBody>
      </p:sp>
      <p:sp>
        <p:nvSpPr>
          <p:cNvPr id="14" name="TextBox 14"/>
          <p:cNvSpPr txBox="1"/>
          <p:nvPr/>
        </p:nvSpPr>
        <p:spPr>
          <a:xfrm>
            <a:off x="1128830" y="7785988"/>
            <a:ext cx="16030339" cy="715471"/>
          </a:xfrm>
          <a:prstGeom prst="rect">
            <a:avLst/>
          </a:prstGeom>
        </p:spPr>
        <p:txBody>
          <a:bodyPr lIns="0" tIns="0" rIns="0" bIns="0" rtlCol="0" anchor="t">
            <a:spAutoFit/>
          </a:bodyPr>
          <a:lstStyle/>
          <a:p>
            <a:pPr algn="l">
              <a:lnSpc>
                <a:spcPts val="2965"/>
              </a:lnSpc>
            </a:pPr>
            <a:r>
              <a:rPr lang="en-US" sz="1853">
                <a:solidFill>
                  <a:srgbClr val="01003B"/>
                </a:solidFill>
                <a:latin typeface="Be Vietnam"/>
                <a:ea typeface="Be Vietnam"/>
                <a:cs typeface="Be Vietnam"/>
                <a:sym typeface="Be Vietnam"/>
              </a:rPr>
              <a:t>This project aims to develop a cutting-edge machine learning model that addresses these limitations by incorporating causal awareness, allowing for deeper empathy and more effective emotional support</a:t>
            </a:r>
          </a:p>
        </p:txBody>
      </p:sp>
      <p:grpSp>
        <p:nvGrpSpPr>
          <p:cNvPr id="15" name="Group 15"/>
          <p:cNvGrpSpPr/>
          <p:nvPr/>
        </p:nvGrpSpPr>
        <p:grpSpPr>
          <a:xfrm>
            <a:off x="750461" y="5181600"/>
            <a:ext cx="8731375" cy="763726"/>
            <a:chOff x="0" y="0"/>
            <a:chExt cx="2299622" cy="201146"/>
          </a:xfrm>
        </p:grpSpPr>
        <p:sp>
          <p:nvSpPr>
            <p:cNvPr id="16" name="Freeform 16"/>
            <p:cNvSpPr/>
            <p:nvPr/>
          </p:nvSpPr>
          <p:spPr>
            <a:xfrm>
              <a:off x="0" y="0"/>
              <a:ext cx="2299621" cy="201146"/>
            </a:xfrm>
            <a:custGeom>
              <a:avLst/>
              <a:gdLst/>
              <a:ahLst/>
              <a:cxnLst/>
              <a:rect l="l" t="t" r="r" b="b"/>
              <a:pathLst>
                <a:path w="2299621" h="201146">
                  <a:moveTo>
                    <a:pt x="17734" y="0"/>
                  </a:moveTo>
                  <a:lnTo>
                    <a:pt x="2281888" y="0"/>
                  </a:lnTo>
                  <a:cubicBezTo>
                    <a:pt x="2291682" y="0"/>
                    <a:pt x="2299621" y="7940"/>
                    <a:pt x="2299621" y="17734"/>
                  </a:cubicBezTo>
                  <a:lnTo>
                    <a:pt x="2299621" y="183412"/>
                  </a:lnTo>
                  <a:cubicBezTo>
                    <a:pt x="2299621" y="193206"/>
                    <a:pt x="2291682" y="201146"/>
                    <a:pt x="2281888" y="201146"/>
                  </a:cubicBezTo>
                  <a:lnTo>
                    <a:pt x="17734" y="201146"/>
                  </a:lnTo>
                  <a:cubicBezTo>
                    <a:pt x="7940" y="201146"/>
                    <a:pt x="0" y="193206"/>
                    <a:pt x="0" y="183412"/>
                  </a:cubicBezTo>
                  <a:lnTo>
                    <a:pt x="0" y="17734"/>
                  </a:lnTo>
                  <a:cubicBezTo>
                    <a:pt x="0" y="7940"/>
                    <a:pt x="7940" y="0"/>
                    <a:pt x="17734" y="0"/>
                  </a:cubicBezTo>
                  <a:close/>
                </a:path>
              </a:pathLst>
            </a:custGeom>
            <a:solidFill>
              <a:srgbClr val="48CFAE"/>
            </a:solidFill>
          </p:spPr>
        </p:sp>
        <p:sp>
          <p:nvSpPr>
            <p:cNvPr id="17" name="TextBox 17"/>
            <p:cNvSpPr txBox="1"/>
            <p:nvPr/>
          </p:nvSpPr>
          <p:spPr>
            <a:xfrm>
              <a:off x="0" y="-47625"/>
              <a:ext cx="2299622" cy="248771"/>
            </a:xfrm>
            <a:prstGeom prst="rect">
              <a:avLst/>
            </a:prstGeom>
          </p:spPr>
          <p:txBody>
            <a:bodyPr lIns="50800" tIns="50800" rIns="50800" bIns="50800" rtlCol="0" anchor="ctr"/>
            <a:lstStyle/>
            <a:p>
              <a:pPr algn="ctr">
                <a:lnSpc>
                  <a:spcPts val="2800"/>
                </a:lnSpc>
              </a:pPr>
              <a:endParaRPr/>
            </a:p>
          </p:txBody>
        </p:sp>
      </p:grpSp>
      <p:grpSp>
        <p:nvGrpSpPr>
          <p:cNvPr id="18" name="Group 18"/>
          <p:cNvGrpSpPr/>
          <p:nvPr/>
        </p:nvGrpSpPr>
        <p:grpSpPr>
          <a:xfrm>
            <a:off x="750461" y="6135826"/>
            <a:ext cx="8731375" cy="814253"/>
            <a:chOff x="0" y="0"/>
            <a:chExt cx="2299622" cy="214454"/>
          </a:xfrm>
        </p:grpSpPr>
        <p:sp>
          <p:nvSpPr>
            <p:cNvPr id="19" name="Freeform 19"/>
            <p:cNvSpPr/>
            <p:nvPr/>
          </p:nvSpPr>
          <p:spPr>
            <a:xfrm>
              <a:off x="0" y="0"/>
              <a:ext cx="2299621" cy="214454"/>
            </a:xfrm>
            <a:custGeom>
              <a:avLst/>
              <a:gdLst/>
              <a:ahLst/>
              <a:cxnLst/>
              <a:rect l="l" t="t" r="r" b="b"/>
              <a:pathLst>
                <a:path w="2299621" h="214454">
                  <a:moveTo>
                    <a:pt x="17734" y="0"/>
                  </a:moveTo>
                  <a:lnTo>
                    <a:pt x="2281888" y="0"/>
                  </a:lnTo>
                  <a:cubicBezTo>
                    <a:pt x="2291682" y="0"/>
                    <a:pt x="2299621" y="7940"/>
                    <a:pt x="2299621" y="17734"/>
                  </a:cubicBezTo>
                  <a:lnTo>
                    <a:pt x="2299621" y="196720"/>
                  </a:lnTo>
                  <a:cubicBezTo>
                    <a:pt x="2299621" y="206514"/>
                    <a:pt x="2291682" y="214454"/>
                    <a:pt x="2281888" y="214454"/>
                  </a:cubicBezTo>
                  <a:lnTo>
                    <a:pt x="17734" y="214454"/>
                  </a:lnTo>
                  <a:cubicBezTo>
                    <a:pt x="7940" y="214454"/>
                    <a:pt x="0" y="206514"/>
                    <a:pt x="0" y="196720"/>
                  </a:cubicBezTo>
                  <a:lnTo>
                    <a:pt x="0" y="17734"/>
                  </a:lnTo>
                  <a:cubicBezTo>
                    <a:pt x="0" y="7940"/>
                    <a:pt x="7940" y="0"/>
                    <a:pt x="17734" y="0"/>
                  </a:cubicBezTo>
                  <a:close/>
                </a:path>
              </a:pathLst>
            </a:custGeom>
            <a:solidFill>
              <a:srgbClr val="93C131"/>
            </a:solidFill>
          </p:spPr>
        </p:sp>
        <p:sp>
          <p:nvSpPr>
            <p:cNvPr id="20" name="TextBox 20"/>
            <p:cNvSpPr txBox="1"/>
            <p:nvPr/>
          </p:nvSpPr>
          <p:spPr>
            <a:xfrm>
              <a:off x="0" y="-47625"/>
              <a:ext cx="2299622" cy="262079"/>
            </a:xfrm>
            <a:prstGeom prst="rect">
              <a:avLst/>
            </a:prstGeom>
          </p:spPr>
          <p:txBody>
            <a:bodyPr lIns="50800" tIns="50800" rIns="50800" bIns="50800" rtlCol="0" anchor="ctr"/>
            <a:lstStyle/>
            <a:p>
              <a:pPr algn="ctr">
                <a:lnSpc>
                  <a:spcPts val="2800"/>
                </a:lnSpc>
              </a:pPr>
              <a:endParaRPr/>
            </a:p>
          </p:txBody>
        </p:sp>
      </p:grpSp>
      <p:sp>
        <p:nvSpPr>
          <p:cNvPr id="21" name="TextBox 21"/>
          <p:cNvSpPr txBox="1"/>
          <p:nvPr/>
        </p:nvSpPr>
        <p:spPr>
          <a:xfrm>
            <a:off x="899106" y="3351848"/>
            <a:ext cx="8434087" cy="3449954"/>
          </a:xfrm>
          <a:prstGeom prst="rect">
            <a:avLst/>
          </a:prstGeom>
        </p:spPr>
        <p:txBody>
          <a:bodyPr lIns="0" tIns="0" rIns="0" bIns="0" rtlCol="0" anchor="t">
            <a:spAutoFit/>
          </a:bodyPr>
          <a:lstStyle/>
          <a:p>
            <a:pPr algn="l">
              <a:lnSpc>
                <a:spcPts val="2520"/>
              </a:lnSpc>
              <a:spcBef>
                <a:spcPct val="0"/>
              </a:spcBef>
            </a:pPr>
            <a:r>
              <a:rPr lang="en-US" sz="1800" b="1">
                <a:solidFill>
                  <a:srgbClr val="01003B"/>
                </a:solidFill>
                <a:latin typeface="Be Vietnam Medium"/>
                <a:ea typeface="Be Vietnam Medium"/>
                <a:cs typeface="Be Vietnam Medium"/>
                <a:sym typeface="Be Vietnam Medium"/>
              </a:rPr>
              <a:t>Many current dialogue systems face significant challenges:</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Inability to Identify Root Causes: Existing systems often respond based only on the immediate context, ignoring the underlying reasons for emotional distress.</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Static Interaction: These models fail to adapt responses dynamically based on the emotional exchange between the seeker and the supporter.</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Lack of Empathy: Most models generate generic, surface-level responses without true emotional understanding.</a:t>
            </a:r>
          </a:p>
        </p:txBody>
      </p:sp>
      <p:sp>
        <p:nvSpPr>
          <p:cNvPr id="22" name="TextBox 22"/>
          <p:cNvSpPr txBox="1"/>
          <p:nvPr/>
        </p:nvSpPr>
        <p:spPr>
          <a:xfrm>
            <a:off x="1181100" y="1076325"/>
            <a:ext cx="12842204" cy="981572"/>
          </a:xfrm>
          <a:prstGeom prst="rect">
            <a:avLst/>
          </a:prstGeom>
        </p:spPr>
        <p:txBody>
          <a:bodyPr lIns="0" tIns="0" rIns="0" bIns="0" rtlCol="0" anchor="t">
            <a:spAutoFit/>
          </a:bodyPr>
          <a:lstStyle/>
          <a:p>
            <a:pPr algn="l">
              <a:lnSpc>
                <a:spcPts val="8020"/>
              </a:lnSpc>
            </a:pPr>
            <a:r>
              <a:rPr lang="en-US" sz="5811" b="1">
                <a:solidFill>
                  <a:srgbClr val="01003B"/>
                </a:solidFill>
                <a:latin typeface="Be Vietnam Ultra-Bold"/>
                <a:ea typeface="Be Vietnam Ultra-Bold"/>
                <a:cs typeface="Be Vietnam Ultra-Bold"/>
                <a:sym typeface="Be Vietnam Ultra-Bold"/>
              </a:rPr>
              <a:t>Previous Work and Novelty</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Freeform 3"/>
          <p:cNvSpPr/>
          <p:nvPr/>
        </p:nvSpPr>
        <p:spPr>
          <a:xfrm>
            <a:off x="8019358" y="2093387"/>
            <a:ext cx="9934021" cy="7164913"/>
          </a:xfrm>
          <a:custGeom>
            <a:avLst/>
            <a:gdLst/>
            <a:ahLst/>
            <a:cxnLst/>
            <a:rect l="l" t="t" r="r" b="b"/>
            <a:pathLst>
              <a:path w="9934021" h="7164913">
                <a:moveTo>
                  <a:pt x="0" y="0"/>
                </a:moveTo>
                <a:lnTo>
                  <a:pt x="9934021" y="0"/>
                </a:lnTo>
                <a:lnTo>
                  <a:pt x="9934021" y="7164913"/>
                </a:lnTo>
                <a:lnTo>
                  <a:pt x="0" y="7164913"/>
                </a:lnTo>
                <a:lnTo>
                  <a:pt x="0" y="0"/>
                </a:lnTo>
                <a:close/>
              </a:path>
            </a:pathLst>
          </a:custGeom>
          <a:blipFill>
            <a:blip r:embed="rId3"/>
            <a:stretch>
              <a:fillRect/>
            </a:stretch>
          </a:blipFill>
        </p:spPr>
      </p:sp>
      <p:sp>
        <p:nvSpPr>
          <p:cNvPr id="4" name="TextBox 4"/>
          <p:cNvSpPr txBox="1"/>
          <p:nvPr/>
        </p:nvSpPr>
        <p:spPr>
          <a:xfrm>
            <a:off x="3689688" y="606221"/>
            <a:ext cx="10908623" cy="1258968"/>
          </a:xfrm>
          <a:prstGeom prst="rect">
            <a:avLst/>
          </a:prstGeom>
        </p:spPr>
        <p:txBody>
          <a:bodyPr lIns="0" tIns="0" rIns="0" bIns="0" rtlCol="0" anchor="t">
            <a:spAutoFit/>
          </a:bodyPr>
          <a:lstStyle/>
          <a:p>
            <a:pPr algn="ctr">
              <a:lnSpc>
                <a:spcPts val="10272"/>
              </a:lnSpc>
              <a:spcBef>
                <a:spcPct val="0"/>
              </a:spcBef>
            </a:pPr>
            <a:r>
              <a:rPr lang="en-US" sz="7337" b="1">
                <a:solidFill>
                  <a:srgbClr val="01003B"/>
                </a:solidFill>
                <a:latin typeface="Be Vietnam Ultra-Bold"/>
                <a:ea typeface="Be Vietnam Ultra-Bold"/>
                <a:cs typeface="Be Vietnam Ultra-Bold"/>
                <a:sym typeface="Be Vietnam Ultra-Bold"/>
              </a:rPr>
              <a:t>Methodology</a:t>
            </a:r>
          </a:p>
        </p:txBody>
      </p:sp>
      <p:grpSp>
        <p:nvGrpSpPr>
          <p:cNvPr id="5" name="Group 5"/>
          <p:cNvGrpSpPr/>
          <p:nvPr/>
        </p:nvGrpSpPr>
        <p:grpSpPr>
          <a:xfrm>
            <a:off x="699758" y="2566616"/>
            <a:ext cx="7010707" cy="1742627"/>
            <a:chOff x="0" y="0"/>
            <a:chExt cx="1846441" cy="458963"/>
          </a:xfrm>
        </p:grpSpPr>
        <p:sp>
          <p:nvSpPr>
            <p:cNvPr id="6" name="Freeform 6"/>
            <p:cNvSpPr/>
            <p:nvPr/>
          </p:nvSpPr>
          <p:spPr>
            <a:xfrm>
              <a:off x="0" y="0"/>
              <a:ext cx="1846441" cy="458963"/>
            </a:xfrm>
            <a:custGeom>
              <a:avLst/>
              <a:gdLst/>
              <a:ahLst/>
              <a:cxnLst/>
              <a:rect l="l" t="t" r="r" b="b"/>
              <a:pathLst>
                <a:path w="1846441" h="458963">
                  <a:moveTo>
                    <a:pt x="22086" y="0"/>
                  </a:moveTo>
                  <a:lnTo>
                    <a:pt x="1824355" y="0"/>
                  </a:lnTo>
                  <a:cubicBezTo>
                    <a:pt x="1836553" y="0"/>
                    <a:pt x="1846441" y="9888"/>
                    <a:pt x="1846441" y="22086"/>
                  </a:cubicBezTo>
                  <a:lnTo>
                    <a:pt x="1846441" y="436877"/>
                  </a:lnTo>
                  <a:cubicBezTo>
                    <a:pt x="1846441" y="442735"/>
                    <a:pt x="1844114" y="448353"/>
                    <a:pt x="1839973" y="452495"/>
                  </a:cubicBezTo>
                  <a:cubicBezTo>
                    <a:pt x="1835831" y="456636"/>
                    <a:pt x="1830213" y="458963"/>
                    <a:pt x="1824355" y="458963"/>
                  </a:cubicBezTo>
                  <a:lnTo>
                    <a:pt x="22086" y="458963"/>
                  </a:lnTo>
                  <a:cubicBezTo>
                    <a:pt x="16228" y="458963"/>
                    <a:pt x="10611" y="456636"/>
                    <a:pt x="6469" y="452495"/>
                  </a:cubicBezTo>
                  <a:cubicBezTo>
                    <a:pt x="2327" y="448353"/>
                    <a:pt x="0" y="442735"/>
                    <a:pt x="0" y="436877"/>
                  </a:cubicBezTo>
                  <a:lnTo>
                    <a:pt x="0" y="22086"/>
                  </a:lnTo>
                  <a:cubicBezTo>
                    <a:pt x="0" y="9888"/>
                    <a:pt x="9888" y="0"/>
                    <a:pt x="22086" y="0"/>
                  </a:cubicBezTo>
                  <a:close/>
                </a:path>
              </a:pathLst>
            </a:custGeom>
            <a:solidFill>
              <a:srgbClr val="FFCAD4"/>
            </a:solidFill>
          </p:spPr>
        </p:sp>
        <p:sp>
          <p:nvSpPr>
            <p:cNvPr id="7" name="TextBox 7"/>
            <p:cNvSpPr txBox="1"/>
            <p:nvPr/>
          </p:nvSpPr>
          <p:spPr>
            <a:xfrm>
              <a:off x="0" y="-47625"/>
              <a:ext cx="1846441" cy="506588"/>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028700" y="2611247"/>
            <a:ext cx="6518109" cy="1539066"/>
          </a:xfrm>
          <a:prstGeom prst="rect">
            <a:avLst/>
          </a:prstGeom>
        </p:spPr>
        <p:txBody>
          <a:bodyPr lIns="0" tIns="0" rIns="0" bIns="0" rtlCol="0" anchor="t">
            <a:spAutoFit/>
          </a:bodyPr>
          <a:lstStyle/>
          <a:p>
            <a:pPr algn="l">
              <a:lnSpc>
                <a:spcPts val="3125"/>
              </a:lnSpc>
            </a:pPr>
            <a:r>
              <a:rPr lang="en-US" sz="1953">
                <a:solidFill>
                  <a:srgbClr val="01003B"/>
                </a:solidFill>
                <a:latin typeface="Be Vietnam"/>
                <a:ea typeface="Be Vietnam"/>
                <a:cs typeface="Be Vietnam"/>
                <a:sym typeface="Be Vietnam"/>
              </a:rPr>
              <a:t>To address the limitations of existing Emotional Support Conversation (ESC) models, we based our project on the research presented in </a:t>
            </a:r>
            <a:r>
              <a:rPr lang="en-US" sz="1953" i="1">
                <a:solidFill>
                  <a:srgbClr val="01003B"/>
                </a:solidFill>
                <a:latin typeface="Be Vietnam Italics"/>
                <a:ea typeface="Be Vietnam Italics"/>
                <a:cs typeface="Be Vietnam Italics"/>
                <a:sym typeface="Be Vietnam Italics"/>
              </a:rPr>
              <a:t>CauESC: A Causal Aware Model for Emotional Support Conversation</a:t>
            </a:r>
            <a:r>
              <a:rPr lang="en-US" sz="1953">
                <a:solidFill>
                  <a:srgbClr val="01003B"/>
                </a:solidFill>
                <a:latin typeface="Be Vietnam"/>
                <a:ea typeface="Be Vietnam"/>
                <a:cs typeface="Be Vietnam"/>
                <a:sym typeface="Be Vietnam"/>
              </a:rPr>
              <a:t>. </a:t>
            </a:r>
          </a:p>
        </p:txBody>
      </p:sp>
      <p:grpSp>
        <p:nvGrpSpPr>
          <p:cNvPr id="9" name="Group 9"/>
          <p:cNvGrpSpPr/>
          <p:nvPr/>
        </p:nvGrpSpPr>
        <p:grpSpPr>
          <a:xfrm>
            <a:off x="589840" y="7055529"/>
            <a:ext cx="7319599" cy="1011194"/>
            <a:chOff x="0" y="0"/>
            <a:chExt cx="1927796" cy="266323"/>
          </a:xfrm>
        </p:grpSpPr>
        <p:sp>
          <p:nvSpPr>
            <p:cNvPr id="10" name="Freeform 10"/>
            <p:cNvSpPr/>
            <p:nvPr/>
          </p:nvSpPr>
          <p:spPr>
            <a:xfrm>
              <a:off x="0" y="0"/>
              <a:ext cx="1927796" cy="266323"/>
            </a:xfrm>
            <a:custGeom>
              <a:avLst/>
              <a:gdLst/>
              <a:ahLst/>
              <a:cxnLst/>
              <a:rect l="l" t="t" r="r" b="b"/>
              <a:pathLst>
                <a:path w="1927796" h="266323">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FCD5CE"/>
            </a:solidFill>
          </p:spPr>
        </p:sp>
        <p:sp>
          <p:nvSpPr>
            <p:cNvPr id="11" name="TextBox 11"/>
            <p:cNvSpPr txBox="1"/>
            <p:nvPr/>
          </p:nvSpPr>
          <p:spPr>
            <a:xfrm>
              <a:off x="0" y="-47625"/>
              <a:ext cx="1927796" cy="313948"/>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a:off x="589840" y="5799773"/>
            <a:ext cx="7319599" cy="1011194"/>
            <a:chOff x="0" y="0"/>
            <a:chExt cx="1927796" cy="266323"/>
          </a:xfrm>
        </p:grpSpPr>
        <p:sp>
          <p:nvSpPr>
            <p:cNvPr id="13" name="Freeform 13"/>
            <p:cNvSpPr/>
            <p:nvPr/>
          </p:nvSpPr>
          <p:spPr>
            <a:xfrm>
              <a:off x="0" y="0"/>
              <a:ext cx="1927796" cy="266323"/>
            </a:xfrm>
            <a:custGeom>
              <a:avLst/>
              <a:gdLst/>
              <a:ahLst/>
              <a:cxnLst/>
              <a:rect l="l" t="t" r="r" b="b"/>
              <a:pathLst>
                <a:path w="1927796" h="266323">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5AA9E6"/>
            </a:solidFill>
          </p:spPr>
        </p:sp>
        <p:sp>
          <p:nvSpPr>
            <p:cNvPr id="14" name="TextBox 14"/>
            <p:cNvSpPr txBox="1"/>
            <p:nvPr/>
          </p:nvSpPr>
          <p:spPr>
            <a:xfrm>
              <a:off x="0" y="-47625"/>
              <a:ext cx="1927796" cy="313948"/>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589840" y="8314373"/>
            <a:ext cx="7319599" cy="1011194"/>
            <a:chOff x="0" y="0"/>
            <a:chExt cx="1927796" cy="266323"/>
          </a:xfrm>
        </p:grpSpPr>
        <p:sp>
          <p:nvSpPr>
            <p:cNvPr id="16" name="Freeform 16"/>
            <p:cNvSpPr/>
            <p:nvPr/>
          </p:nvSpPr>
          <p:spPr>
            <a:xfrm>
              <a:off x="0" y="0"/>
              <a:ext cx="1927796" cy="266323"/>
            </a:xfrm>
            <a:custGeom>
              <a:avLst/>
              <a:gdLst/>
              <a:ahLst/>
              <a:cxnLst/>
              <a:rect l="l" t="t" r="r" b="b"/>
              <a:pathLst>
                <a:path w="1927796" h="266323">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5AA9E6"/>
            </a:solidFill>
          </p:spPr>
        </p:sp>
        <p:sp>
          <p:nvSpPr>
            <p:cNvPr id="17" name="TextBox 17"/>
            <p:cNvSpPr txBox="1"/>
            <p:nvPr/>
          </p:nvSpPr>
          <p:spPr>
            <a:xfrm>
              <a:off x="0" y="-47625"/>
              <a:ext cx="1927796" cy="313948"/>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666070" y="4551046"/>
            <a:ext cx="7243369" cy="4707254"/>
          </a:xfrm>
          <a:prstGeom prst="rect">
            <a:avLst/>
          </a:prstGeom>
        </p:spPr>
        <p:txBody>
          <a:bodyPr lIns="0" tIns="0" rIns="0" bIns="0" rtlCol="0" anchor="t">
            <a:spAutoFit/>
          </a:bodyPr>
          <a:lstStyle/>
          <a:p>
            <a:pPr algn="l">
              <a:lnSpc>
                <a:spcPts val="2520"/>
              </a:lnSpc>
            </a:pPr>
            <a:endParaRPr/>
          </a:p>
          <a:p>
            <a:pPr algn="l">
              <a:lnSpc>
                <a:spcPts val="2520"/>
              </a:lnSpc>
            </a:pPr>
            <a:r>
              <a:rPr lang="en-US" sz="1800" b="1">
                <a:solidFill>
                  <a:srgbClr val="01003B"/>
                </a:solidFill>
                <a:latin typeface="Be Vietnam Medium"/>
                <a:ea typeface="Be Vietnam Medium"/>
                <a:cs typeface="Be Vietnam Medium"/>
                <a:sym typeface="Be Vietnam Medium"/>
              </a:rPr>
              <a:t>This model introduces a novel approach to generating empathetic responses as:</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Unlike traditional models, CauESC identifies the root causes behind a user's emotional distress, enhancing targeted, supportive responses.</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The model leverages the COMET(Commonsense Transformers) framework, to infer emotional effects using if-then reasoning. </a:t>
            </a:r>
          </a:p>
          <a:p>
            <a:pPr algn="l">
              <a:lnSpc>
                <a:spcPts val="2520"/>
              </a:lnSpc>
            </a:pPr>
            <a:endParaRPr lang="en-US" sz="1800" b="1">
              <a:solidFill>
                <a:srgbClr val="01003B"/>
              </a:solidFill>
              <a:latin typeface="Be Vietnam Medium"/>
              <a:ea typeface="Be Vietnam Medium"/>
              <a:cs typeface="Be Vietnam Medium"/>
              <a:sym typeface="Be Vietnam Medium"/>
            </a:endParaRPr>
          </a:p>
          <a:p>
            <a:pPr marL="388628" lvl="1" indent="-194314" algn="l">
              <a:lnSpc>
                <a:spcPts val="2520"/>
              </a:lnSpc>
              <a:buFont typeface="Arial"/>
              <a:buChar char="•"/>
            </a:pPr>
            <a:r>
              <a:rPr lang="en-US" sz="1800" b="1">
                <a:solidFill>
                  <a:srgbClr val="01003B"/>
                </a:solidFill>
                <a:latin typeface="Be Vietnam Medium"/>
                <a:ea typeface="Be Vietnam Medium"/>
                <a:cs typeface="Be Vietnam Medium"/>
                <a:sym typeface="Be Vietnam Medium"/>
              </a:rPr>
              <a:t>CauESC uses an </a:t>
            </a:r>
            <a:r>
              <a:rPr lang="en-US" sz="1800" b="1" i="1">
                <a:solidFill>
                  <a:srgbClr val="01003B"/>
                </a:solidFill>
                <a:latin typeface="Be Vietnam Medium Italics"/>
                <a:ea typeface="Be Vietnam Medium Italics"/>
                <a:cs typeface="Be Vietnam Medium Italics"/>
                <a:sym typeface="Be Vietnam Medium Italics"/>
              </a:rPr>
              <a:t>independent-integrated strategy</a:t>
            </a:r>
            <a:r>
              <a:rPr lang="en-US" sz="1800" b="1">
                <a:solidFill>
                  <a:srgbClr val="01003B"/>
                </a:solidFill>
                <a:latin typeface="Be Vietnam Medium"/>
                <a:ea typeface="Be Vietnam Medium"/>
                <a:cs typeface="Be Vietnam Medium"/>
                <a:sym typeface="Be Vietnam Medium"/>
              </a:rPr>
              <a:t> executor, to adopt multiple support strategies in a single response, tailored to the conversation's emotional context.</a:t>
            </a: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pic>
        <p:nvPicPr>
          <p:cNvPr id="3" name="Picture 3"/>
          <p:cNvPicPr>
            <a:picLocks noChangeAspect="1"/>
          </p:cNvPicPr>
          <p:nvPr/>
        </p:nvPicPr>
        <p:blipFill>
          <a:blip r:embed="rId3"/>
          <a:stretch>
            <a:fillRect/>
          </a:stretch>
        </p:blipFill>
        <p:spPr>
          <a:xfrm>
            <a:off x="13422216" y="8492759"/>
            <a:ext cx="5616529" cy="3276308"/>
          </a:xfrm>
          <a:prstGeom prst="rect">
            <a:avLst/>
          </a:prstGeom>
        </p:spPr>
      </p:pic>
      <p:pic>
        <p:nvPicPr>
          <p:cNvPr id="4" name="Picture 4"/>
          <p:cNvPicPr>
            <a:picLocks noChangeAspect="1"/>
          </p:cNvPicPr>
          <p:nvPr/>
        </p:nvPicPr>
        <p:blipFill>
          <a:blip r:embed="rId4"/>
          <a:stretch>
            <a:fillRect/>
          </a:stretch>
        </p:blipFill>
        <p:spPr>
          <a:xfrm>
            <a:off x="14087874" y="9158417"/>
            <a:ext cx="4285213" cy="2499707"/>
          </a:xfrm>
          <a:prstGeom prst="rect">
            <a:avLst/>
          </a:prstGeom>
        </p:spPr>
      </p:pic>
      <p:pic>
        <p:nvPicPr>
          <p:cNvPr id="5" name="Picture 5"/>
          <p:cNvPicPr>
            <a:picLocks noChangeAspect="1"/>
          </p:cNvPicPr>
          <p:nvPr/>
        </p:nvPicPr>
        <p:blipFill>
          <a:blip r:embed="rId5"/>
          <a:stretch>
            <a:fillRect/>
          </a:stretch>
        </p:blipFill>
        <p:spPr>
          <a:xfrm>
            <a:off x="14588832" y="9659376"/>
            <a:ext cx="3283295" cy="1915256"/>
          </a:xfrm>
          <a:prstGeom prst="rect">
            <a:avLst/>
          </a:prstGeom>
        </p:spPr>
      </p:pic>
      <p:sp>
        <p:nvSpPr>
          <p:cNvPr id="6" name="TextBox 6"/>
          <p:cNvSpPr txBox="1"/>
          <p:nvPr/>
        </p:nvSpPr>
        <p:spPr>
          <a:xfrm>
            <a:off x="2548500" y="3743115"/>
            <a:ext cx="9256798" cy="875221"/>
          </a:xfrm>
          <a:prstGeom prst="rect">
            <a:avLst/>
          </a:prstGeom>
        </p:spPr>
        <p:txBody>
          <a:bodyPr lIns="0" tIns="0" rIns="0" bIns="0" rtlCol="0" anchor="t">
            <a:spAutoFit/>
          </a:bodyPr>
          <a:lstStyle/>
          <a:p>
            <a:pPr algn="l">
              <a:lnSpc>
                <a:spcPts val="2388"/>
              </a:lnSpc>
            </a:pPr>
            <a:r>
              <a:rPr lang="en-US" sz="1796">
                <a:solidFill>
                  <a:srgbClr val="01003B"/>
                </a:solidFill>
                <a:latin typeface="Be Vietnam"/>
                <a:ea typeface="Be Vietnam"/>
                <a:cs typeface="Be Vietnam"/>
                <a:sym typeface="Be Vietnam"/>
              </a:rPr>
              <a:t>We used the </a:t>
            </a:r>
            <a:r>
              <a:rPr lang="en-US" sz="1796" b="1">
                <a:solidFill>
                  <a:srgbClr val="01003B"/>
                </a:solidFill>
                <a:latin typeface="Be Vietnam Ultra-Bold"/>
                <a:ea typeface="Be Vietnam Ultra-Bold"/>
                <a:cs typeface="Be Vietnam Ultra-Bold"/>
                <a:sym typeface="Be Vietnam Ultra-Bold"/>
              </a:rPr>
              <a:t>ESConv</a:t>
            </a:r>
            <a:r>
              <a:rPr lang="en-US" sz="1796">
                <a:solidFill>
                  <a:srgbClr val="01003B"/>
                </a:solidFill>
                <a:latin typeface="Be Vietnam"/>
                <a:ea typeface="Be Vietnam"/>
                <a:cs typeface="Be Vietnam"/>
                <a:sym typeface="Be Vietnam"/>
              </a:rPr>
              <a:t> dataset, a widely recognized dataset for emotional support conversations. This dataset includes dialogues where supporters respond empathetically to seekers in distress.</a:t>
            </a:r>
          </a:p>
        </p:txBody>
      </p:sp>
      <p:sp>
        <p:nvSpPr>
          <p:cNvPr id="7" name="TextBox 7"/>
          <p:cNvSpPr txBox="1"/>
          <p:nvPr/>
        </p:nvSpPr>
        <p:spPr>
          <a:xfrm>
            <a:off x="2713632" y="5082280"/>
            <a:ext cx="8504882" cy="3827971"/>
          </a:xfrm>
          <a:prstGeom prst="rect">
            <a:avLst/>
          </a:prstGeom>
        </p:spPr>
        <p:txBody>
          <a:bodyPr lIns="0" tIns="0" rIns="0" bIns="0" rtlCol="0" anchor="t">
            <a:spAutoFit/>
          </a:bodyPr>
          <a:lstStyle/>
          <a:p>
            <a:pPr algn="l">
              <a:lnSpc>
                <a:spcPts val="2388"/>
              </a:lnSpc>
            </a:pPr>
            <a:r>
              <a:rPr lang="en-US" sz="1796">
                <a:solidFill>
                  <a:srgbClr val="01003B"/>
                </a:solidFill>
                <a:latin typeface="Be Vietnam"/>
                <a:ea typeface="Be Vietnam"/>
                <a:cs typeface="Be Vietnam"/>
                <a:sym typeface="Be Vietnam"/>
              </a:rPr>
              <a:t>Data Annotation:</a:t>
            </a:r>
          </a:p>
          <a:p>
            <a:pPr marL="387780" lvl="1" indent="-193890" algn="l">
              <a:lnSpc>
                <a:spcPts val="2388"/>
              </a:lnSpc>
              <a:buFont typeface="Arial"/>
              <a:buChar char="•"/>
            </a:pPr>
            <a:r>
              <a:rPr lang="en-US" sz="1796">
                <a:solidFill>
                  <a:srgbClr val="01003B"/>
                </a:solidFill>
                <a:latin typeface="Be Vietnam"/>
                <a:ea typeface="Be Vietnam"/>
                <a:cs typeface="Be Vietnam"/>
                <a:sym typeface="Be Vietnam"/>
              </a:rPr>
              <a:t>Emotion Causes: Each dialogue was manually reviewed to label the utterances that triggered emotional responses in seekers.</a:t>
            </a:r>
          </a:p>
          <a:p>
            <a:pPr marL="387780" lvl="1" indent="-193890" algn="l">
              <a:lnSpc>
                <a:spcPts val="2388"/>
              </a:lnSpc>
              <a:buFont typeface="Arial"/>
              <a:buChar char="•"/>
            </a:pPr>
            <a:r>
              <a:rPr lang="en-US" sz="1796">
                <a:solidFill>
                  <a:srgbClr val="01003B"/>
                </a:solidFill>
                <a:latin typeface="Be Vietnam"/>
                <a:ea typeface="Be Vietnam"/>
                <a:cs typeface="Be Vietnam"/>
                <a:sym typeface="Be Vietnam"/>
              </a:rPr>
              <a:t>Support Strategies: Annotated the dialogues to identify and categorize different supportive strategies used by the supporters, such as Reflection of Feelings, Providing Suggestions, and Self-disclosure.</a:t>
            </a:r>
          </a:p>
          <a:p>
            <a:pPr marL="387780" lvl="1" indent="-193890" algn="l">
              <a:lnSpc>
                <a:spcPts val="2388"/>
              </a:lnSpc>
              <a:buFont typeface="Arial"/>
              <a:buChar char="•"/>
            </a:pPr>
            <a:r>
              <a:rPr lang="en-US" sz="1796">
                <a:solidFill>
                  <a:srgbClr val="01003B"/>
                </a:solidFill>
                <a:latin typeface="Be Vietnam"/>
                <a:ea typeface="Be Vietnam"/>
                <a:cs typeface="Be Vietnam"/>
                <a:sym typeface="Be Vietnam"/>
              </a:rPr>
              <a:t>Emotional Effects: Marked responses that demonstrated changes in the seeker's emotional state as influenced by the support provided.</a:t>
            </a:r>
          </a:p>
          <a:p>
            <a:pPr algn="l">
              <a:lnSpc>
                <a:spcPts val="2388"/>
              </a:lnSpc>
            </a:pPr>
            <a:endParaRPr lang="en-US" sz="1796">
              <a:solidFill>
                <a:srgbClr val="01003B"/>
              </a:solidFill>
              <a:latin typeface="Be Vietnam"/>
              <a:ea typeface="Be Vietnam"/>
              <a:cs typeface="Be Vietnam"/>
              <a:sym typeface="Be Vietnam"/>
            </a:endParaRPr>
          </a:p>
          <a:p>
            <a:pPr algn="l">
              <a:lnSpc>
                <a:spcPts val="2388"/>
              </a:lnSpc>
            </a:pPr>
            <a:endParaRPr lang="en-US" sz="1796">
              <a:solidFill>
                <a:srgbClr val="01003B"/>
              </a:solidFill>
              <a:latin typeface="Be Vietnam"/>
              <a:ea typeface="Be Vietnam"/>
              <a:cs typeface="Be Vietnam"/>
              <a:sym typeface="Be Vietnam"/>
            </a:endParaRPr>
          </a:p>
          <a:p>
            <a:pPr algn="l">
              <a:lnSpc>
                <a:spcPts val="2388"/>
              </a:lnSpc>
            </a:pPr>
            <a:r>
              <a:rPr lang="en-US" sz="1796">
                <a:solidFill>
                  <a:srgbClr val="01003B"/>
                </a:solidFill>
                <a:latin typeface="Be Vietnam"/>
                <a:ea typeface="Be Vietnam"/>
                <a:cs typeface="Be Vietnam"/>
                <a:sym typeface="Be Vietnam"/>
              </a:rPr>
              <a:t>Data Cleaning: Ensured the dataset was free of sensitive, inappropriate, or irrelevant content to maintain ethical standards and model quality.</a:t>
            </a:r>
          </a:p>
          <a:p>
            <a:pPr algn="l">
              <a:lnSpc>
                <a:spcPts val="2388"/>
              </a:lnSpc>
            </a:pPr>
            <a:endParaRPr lang="en-US" sz="1796">
              <a:solidFill>
                <a:srgbClr val="01003B"/>
              </a:solidFill>
              <a:latin typeface="Be Vietnam"/>
              <a:ea typeface="Be Vietnam"/>
              <a:cs typeface="Be Vietnam"/>
              <a:sym typeface="Be Vietnam"/>
            </a:endParaRPr>
          </a:p>
        </p:txBody>
      </p:sp>
      <p:grpSp>
        <p:nvGrpSpPr>
          <p:cNvPr id="8" name="Group 8"/>
          <p:cNvGrpSpPr/>
          <p:nvPr/>
        </p:nvGrpSpPr>
        <p:grpSpPr>
          <a:xfrm>
            <a:off x="4203886" y="935495"/>
            <a:ext cx="11631813" cy="2226594"/>
            <a:chOff x="0" y="0"/>
            <a:chExt cx="3654995" cy="699649"/>
          </a:xfrm>
        </p:grpSpPr>
        <p:sp>
          <p:nvSpPr>
            <p:cNvPr id="9" name="Freeform 9"/>
            <p:cNvSpPr/>
            <p:nvPr/>
          </p:nvSpPr>
          <p:spPr>
            <a:xfrm>
              <a:off x="0" y="0"/>
              <a:ext cx="3654995" cy="699649"/>
            </a:xfrm>
            <a:custGeom>
              <a:avLst/>
              <a:gdLst/>
              <a:ahLst/>
              <a:cxnLst/>
              <a:rect l="l" t="t" r="r" b="b"/>
              <a:pathLst>
                <a:path w="3654995" h="699649">
                  <a:moveTo>
                    <a:pt x="9318" y="0"/>
                  </a:moveTo>
                  <a:lnTo>
                    <a:pt x="3645677" y="0"/>
                  </a:lnTo>
                  <a:cubicBezTo>
                    <a:pt x="3648148" y="0"/>
                    <a:pt x="3650518" y="982"/>
                    <a:pt x="3652265" y="2729"/>
                  </a:cubicBezTo>
                  <a:cubicBezTo>
                    <a:pt x="3654013" y="4477"/>
                    <a:pt x="3654995" y="6847"/>
                    <a:pt x="3654995" y="9318"/>
                  </a:cubicBezTo>
                  <a:lnTo>
                    <a:pt x="3654995" y="690331"/>
                  </a:lnTo>
                  <a:cubicBezTo>
                    <a:pt x="3654995" y="692803"/>
                    <a:pt x="3654013" y="695173"/>
                    <a:pt x="3652265" y="696920"/>
                  </a:cubicBezTo>
                  <a:cubicBezTo>
                    <a:pt x="3650518" y="698668"/>
                    <a:pt x="3648148" y="699649"/>
                    <a:pt x="3645677" y="699649"/>
                  </a:cubicBezTo>
                  <a:lnTo>
                    <a:pt x="9318" y="699649"/>
                  </a:lnTo>
                  <a:cubicBezTo>
                    <a:pt x="6847" y="699649"/>
                    <a:pt x="4477" y="698668"/>
                    <a:pt x="2729" y="696920"/>
                  </a:cubicBezTo>
                  <a:cubicBezTo>
                    <a:pt x="982" y="695173"/>
                    <a:pt x="0" y="692803"/>
                    <a:pt x="0" y="690331"/>
                  </a:cubicBezTo>
                  <a:lnTo>
                    <a:pt x="0" y="9318"/>
                  </a:lnTo>
                  <a:cubicBezTo>
                    <a:pt x="0" y="6847"/>
                    <a:pt x="982" y="4477"/>
                    <a:pt x="2729" y="2729"/>
                  </a:cubicBezTo>
                  <a:cubicBezTo>
                    <a:pt x="4477" y="982"/>
                    <a:pt x="6847" y="0"/>
                    <a:pt x="9318" y="0"/>
                  </a:cubicBezTo>
                  <a:close/>
                </a:path>
              </a:pathLst>
            </a:custGeom>
            <a:solidFill>
              <a:srgbClr val="000000">
                <a:alpha val="0"/>
              </a:srgbClr>
            </a:solidFill>
            <a:ln w="95250" cap="sq">
              <a:solidFill>
                <a:srgbClr val="195759"/>
              </a:solidFill>
              <a:prstDash val="solid"/>
              <a:miter/>
            </a:ln>
          </p:spPr>
        </p:sp>
        <p:sp>
          <p:nvSpPr>
            <p:cNvPr id="10" name="TextBox 10"/>
            <p:cNvSpPr txBox="1"/>
            <p:nvPr/>
          </p:nvSpPr>
          <p:spPr>
            <a:xfrm>
              <a:off x="0" y="-47625"/>
              <a:ext cx="3654995" cy="747274"/>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a:off x="1028700" y="-2316256"/>
            <a:ext cx="19615407" cy="2921592"/>
            <a:chOff x="0" y="0"/>
            <a:chExt cx="5166198" cy="769473"/>
          </a:xfrm>
        </p:grpSpPr>
        <p:sp>
          <p:nvSpPr>
            <p:cNvPr id="12" name="Freeform 12"/>
            <p:cNvSpPr/>
            <p:nvPr/>
          </p:nvSpPr>
          <p:spPr>
            <a:xfrm>
              <a:off x="0" y="0"/>
              <a:ext cx="5166198" cy="769473"/>
            </a:xfrm>
            <a:custGeom>
              <a:avLst/>
              <a:gdLst/>
              <a:ahLst/>
              <a:cxnLst/>
              <a:rect l="l" t="t" r="r" b="b"/>
              <a:pathLst>
                <a:path w="5166198" h="769473">
                  <a:moveTo>
                    <a:pt x="0" y="0"/>
                  </a:moveTo>
                  <a:lnTo>
                    <a:pt x="5166198" y="0"/>
                  </a:lnTo>
                  <a:lnTo>
                    <a:pt x="5166198" y="769473"/>
                  </a:lnTo>
                  <a:lnTo>
                    <a:pt x="0" y="769473"/>
                  </a:lnTo>
                  <a:close/>
                </a:path>
              </a:pathLst>
            </a:custGeom>
            <a:solidFill>
              <a:srgbClr val="195759"/>
            </a:solidFill>
          </p:spPr>
        </p:sp>
        <p:sp>
          <p:nvSpPr>
            <p:cNvPr id="13" name="TextBox 13"/>
            <p:cNvSpPr txBox="1"/>
            <p:nvPr/>
          </p:nvSpPr>
          <p:spPr>
            <a:xfrm>
              <a:off x="0" y="-47625"/>
              <a:ext cx="5166198" cy="817098"/>
            </a:xfrm>
            <a:prstGeom prst="rect">
              <a:avLst/>
            </a:prstGeom>
          </p:spPr>
          <p:txBody>
            <a:bodyPr lIns="50800" tIns="50800" rIns="50800" bIns="50800" rtlCol="0" anchor="ctr"/>
            <a:lstStyle/>
            <a:p>
              <a:pPr algn="ctr">
                <a:lnSpc>
                  <a:spcPts val="2800"/>
                </a:lnSpc>
              </a:pPr>
              <a:endParaRPr/>
            </a:p>
          </p:txBody>
        </p:sp>
      </p:grpSp>
      <p:sp>
        <p:nvSpPr>
          <p:cNvPr id="14" name="Freeform 14"/>
          <p:cNvSpPr/>
          <p:nvPr/>
        </p:nvSpPr>
        <p:spPr>
          <a:xfrm rot="-10800000" flipV="1">
            <a:off x="-2529274" y="-408557"/>
            <a:ext cx="6733160" cy="10734023"/>
          </a:xfrm>
          <a:custGeom>
            <a:avLst/>
            <a:gdLst/>
            <a:ahLst/>
            <a:cxnLst/>
            <a:rect l="l" t="t" r="r" b="b"/>
            <a:pathLst>
              <a:path w="6733160" h="10734023">
                <a:moveTo>
                  <a:pt x="0" y="10734023"/>
                </a:moveTo>
                <a:lnTo>
                  <a:pt x="6733160" y="10734023"/>
                </a:lnTo>
                <a:lnTo>
                  <a:pt x="6733160" y="0"/>
                </a:lnTo>
                <a:lnTo>
                  <a:pt x="0" y="0"/>
                </a:lnTo>
                <a:lnTo>
                  <a:pt x="0" y="1073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1218513" y="4517915"/>
            <a:ext cx="6933479" cy="3603055"/>
          </a:xfrm>
          <a:custGeom>
            <a:avLst/>
            <a:gdLst/>
            <a:ahLst/>
            <a:cxnLst/>
            <a:rect l="l" t="t" r="r" b="b"/>
            <a:pathLst>
              <a:path w="6933479" h="3603055">
                <a:moveTo>
                  <a:pt x="0" y="0"/>
                </a:moveTo>
                <a:lnTo>
                  <a:pt x="6933480" y="0"/>
                </a:lnTo>
                <a:lnTo>
                  <a:pt x="6933480" y="3603055"/>
                </a:lnTo>
                <a:lnTo>
                  <a:pt x="0" y="3603055"/>
                </a:lnTo>
                <a:lnTo>
                  <a:pt x="0" y="0"/>
                </a:lnTo>
                <a:close/>
              </a:path>
            </a:pathLst>
          </a:custGeom>
          <a:blipFill>
            <a:blip r:embed="rId8"/>
            <a:stretch>
              <a:fillRect t="-152" b="-152"/>
            </a:stretch>
          </a:blipFill>
        </p:spPr>
      </p:sp>
      <p:sp>
        <p:nvSpPr>
          <p:cNvPr id="16" name="TextBox 16"/>
          <p:cNvSpPr txBox="1"/>
          <p:nvPr/>
        </p:nvSpPr>
        <p:spPr>
          <a:xfrm>
            <a:off x="4203886" y="918063"/>
            <a:ext cx="11631813" cy="2063067"/>
          </a:xfrm>
          <a:prstGeom prst="rect">
            <a:avLst/>
          </a:prstGeom>
        </p:spPr>
        <p:txBody>
          <a:bodyPr lIns="0" tIns="0" rIns="0" bIns="0" rtlCol="0" anchor="t">
            <a:spAutoFit/>
          </a:bodyPr>
          <a:lstStyle/>
          <a:p>
            <a:pPr algn="ctr">
              <a:lnSpc>
                <a:spcPts val="7995"/>
              </a:lnSpc>
            </a:pPr>
            <a:r>
              <a:rPr lang="en-US" sz="7762" b="1" spc="248">
                <a:solidFill>
                  <a:srgbClr val="01003B"/>
                </a:solidFill>
                <a:latin typeface="Be Vietnam Ultra-Bold"/>
                <a:ea typeface="Be Vietnam Ultra-Bold"/>
                <a:cs typeface="Be Vietnam Ultra-Bold"/>
                <a:sym typeface="Be Vietnam Ultra-Bold"/>
              </a:rPr>
              <a:t>DATASET PREPARATION</a:t>
            </a:r>
          </a:p>
        </p:txBody>
      </p:sp>
      <p:sp>
        <p:nvSpPr>
          <p:cNvPr id="17" name="TextBox 17"/>
          <p:cNvSpPr txBox="1"/>
          <p:nvPr/>
        </p:nvSpPr>
        <p:spPr>
          <a:xfrm>
            <a:off x="13498661" y="8235270"/>
            <a:ext cx="3008511" cy="198119"/>
          </a:xfrm>
          <a:prstGeom prst="rect">
            <a:avLst/>
          </a:prstGeom>
        </p:spPr>
        <p:txBody>
          <a:bodyPr lIns="0" tIns="0" rIns="0" bIns="0" rtlCol="0" anchor="t">
            <a:spAutoFit/>
          </a:bodyPr>
          <a:lstStyle/>
          <a:p>
            <a:pPr algn="ctr">
              <a:lnSpc>
                <a:spcPts val="1680"/>
              </a:lnSpc>
            </a:pPr>
            <a:r>
              <a:rPr lang="en-US" sz="1200">
                <a:solidFill>
                  <a:srgbClr val="01003B"/>
                </a:solidFill>
                <a:latin typeface="Canva Sans"/>
                <a:ea typeface="Canva Sans"/>
                <a:cs typeface="Canva Sans"/>
                <a:sym typeface="Canva Sans"/>
              </a:rPr>
              <a:t>Strategy distributions of ESConv Dataset</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Freeform 3"/>
          <p:cNvSpPr/>
          <p:nvPr/>
        </p:nvSpPr>
        <p:spPr>
          <a:xfrm>
            <a:off x="4363715" y="3026694"/>
            <a:ext cx="9096934" cy="3990826"/>
          </a:xfrm>
          <a:custGeom>
            <a:avLst/>
            <a:gdLst/>
            <a:ahLst/>
            <a:cxnLst/>
            <a:rect l="l" t="t" r="r" b="b"/>
            <a:pathLst>
              <a:path w="9096934" h="3990826">
                <a:moveTo>
                  <a:pt x="0" y="0"/>
                </a:moveTo>
                <a:lnTo>
                  <a:pt x="9096935" y="0"/>
                </a:lnTo>
                <a:lnTo>
                  <a:pt x="9096935" y="3990827"/>
                </a:lnTo>
                <a:lnTo>
                  <a:pt x="0" y="3990827"/>
                </a:lnTo>
                <a:lnTo>
                  <a:pt x="0" y="0"/>
                </a:lnTo>
                <a:close/>
              </a:path>
            </a:pathLst>
          </a:custGeom>
          <a:blipFill>
            <a:blip r:embed="rId3"/>
            <a:stretch>
              <a:fillRect/>
            </a:stretch>
          </a:blipFill>
        </p:spPr>
      </p:sp>
      <p:sp>
        <p:nvSpPr>
          <p:cNvPr id="4" name="Freeform 4"/>
          <p:cNvSpPr/>
          <p:nvPr/>
        </p:nvSpPr>
        <p:spPr>
          <a:xfrm>
            <a:off x="5888772" y="6884171"/>
            <a:ext cx="3023411" cy="2849936"/>
          </a:xfrm>
          <a:custGeom>
            <a:avLst/>
            <a:gdLst/>
            <a:ahLst/>
            <a:cxnLst/>
            <a:rect l="l" t="t" r="r" b="b"/>
            <a:pathLst>
              <a:path w="3023411" h="2849936">
                <a:moveTo>
                  <a:pt x="0" y="0"/>
                </a:moveTo>
                <a:lnTo>
                  <a:pt x="3023411" y="0"/>
                </a:lnTo>
                <a:lnTo>
                  <a:pt x="3023411" y="2849936"/>
                </a:lnTo>
                <a:lnTo>
                  <a:pt x="0" y="2849936"/>
                </a:lnTo>
                <a:lnTo>
                  <a:pt x="0" y="0"/>
                </a:lnTo>
                <a:close/>
              </a:path>
            </a:pathLst>
          </a:custGeom>
          <a:blipFill>
            <a:blip r:embed="rId4"/>
            <a:stretch>
              <a:fillRect/>
            </a:stretch>
          </a:blipFill>
        </p:spPr>
      </p:sp>
      <p:sp>
        <p:nvSpPr>
          <p:cNvPr id="5" name="AutoShape 5"/>
          <p:cNvSpPr/>
          <p:nvPr/>
        </p:nvSpPr>
        <p:spPr>
          <a:xfrm>
            <a:off x="6060685" y="7825158"/>
            <a:ext cx="1928365" cy="100097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3857228" y="8485073"/>
            <a:ext cx="1707929" cy="682110"/>
            <a:chOff x="0" y="0"/>
            <a:chExt cx="449825" cy="179650"/>
          </a:xfrm>
        </p:grpSpPr>
        <p:sp>
          <p:nvSpPr>
            <p:cNvPr id="7" name="Freeform 7"/>
            <p:cNvSpPr/>
            <p:nvPr/>
          </p:nvSpPr>
          <p:spPr>
            <a:xfrm>
              <a:off x="0" y="0"/>
              <a:ext cx="449825" cy="179650"/>
            </a:xfrm>
            <a:custGeom>
              <a:avLst/>
              <a:gdLst/>
              <a:ahLst/>
              <a:cxnLst/>
              <a:rect l="l" t="t" r="r" b="b"/>
              <a:pathLst>
                <a:path w="449825" h="179650">
                  <a:moveTo>
                    <a:pt x="0" y="0"/>
                  </a:moveTo>
                  <a:lnTo>
                    <a:pt x="449825" y="0"/>
                  </a:lnTo>
                  <a:lnTo>
                    <a:pt x="449825" y="179650"/>
                  </a:lnTo>
                  <a:lnTo>
                    <a:pt x="0" y="179650"/>
                  </a:lnTo>
                  <a:close/>
                </a:path>
              </a:pathLst>
            </a:custGeom>
            <a:solidFill>
              <a:srgbClr val="FFFFFF"/>
            </a:solidFill>
            <a:ln w="9525" cap="sq">
              <a:solidFill>
                <a:srgbClr val="000000"/>
              </a:solidFill>
              <a:prstDash val="solid"/>
              <a:miter/>
            </a:ln>
          </p:spPr>
        </p:sp>
        <p:sp>
          <p:nvSpPr>
            <p:cNvPr id="8" name="TextBox 8"/>
            <p:cNvSpPr txBox="1"/>
            <p:nvPr/>
          </p:nvSpPr>
          <p:spPr>
            <a:xfrm>
              <a:off x="0" y="-19050"/>
              <a:ext cx="449825" cy="198700"/>
            </a:xfrm>
            <a:prstGeom prst="rect">
              <a:avLst/>
            </a:prstGeom>
          </p:spPr>
          <p:txBody>
            <a:bodyPr lIns="50800" tIns="50800" rIns="50800" bIns="50800" rtlCol="0" anchor="ctr"/>
            <a:lstStyle/>
            <a:p>
              <a:pPr algn="ctr">
                <a:lnSpc>
                  <a:spcPts val="1540"/>
                </a:lnSpc>
              </a:pPr>
              <a:r>
                <a:rPr lang="en-US" sz="1100" b="1">
                  <a:solidFill>
                    <a:srgbClr val="000000"/>
                  </a:solidFill>
                  <a:latin typeface="Be Vietnam Medium"/>
                  <a:ea typeface="Be Vietnam Medium"/>
                  <a:cs typeface="Be Vietnam Medium"/>
                  <a:sym typeface="Be Vietnam Medium"/>
                </a:rPr>
                <a:t>Speaker’s utterance</a:t>
              </a:r>
            </a:p>
          </p:txBody>
        </p:sp>
      </p:grpSp>
      <p:sp>
        <p:nvSpPr>
          <p:cNvPr id="9" name="TextBox 9"/>
          <p:cNvSpPr txBox="1"/>
          <p:nvPr/>
        </p:nvSpPr>
        <p:spPr>
          <a:xfrm>
            <a:off x="2382752" y="1152525"/>
            <a:ext cx="13522495" cy="965073"/>
          </a:xfrm>
          <a:prstGeom prst="rect">
            <a:avLst/>
          </a:prstGeom>
        </p:spPr>
        <p:txBody>
          <a:bodyPr lIns="0" tIns="0" rIns="0" bIns="0" rtlCol="0" anchor="t">
            <a:spAutoFit/>
          </a:bodyPr>
          <a:lstStyle/>
          <a:p>
            <a:pPr algn="ctr">
              <a:lnSpc>
                <a:spcPts val="7415"/>
              </a:lnSpc>
            </a:pPr>
            <a:r>
              <a:rPr lang="en-US" sz="7199" b="1" spc="230">
                <a:solidFill>
                  <a:srgbClr val="01003B"/>
                </a:solidFill>
                <a:latin typeface="Be Vietnam Ultra-Bold"/>
                <a:ea typeface="Be Vietnam Ultra-Bold"/>
                <a:cs typeface="Be Vietnam Ultra-Bold"/>
                <a:sym typeface="Be Vietnam Ultra-Bold"/>
              </a:rPr>
              <a:t>COMET Usage in CauESC</a:t>
            </a:r>
          </a:p>
        </p:txBody>
      </p:sp>
      <p:sp>
        <p:nvSpPr>
          <p:cNvPr id="10" name="TextBox 10"/>
          <p:cNvSpPr txBox="1"/>
          <p:nvPr/>
        </p:nvSpPr>
        <p:spPr>
          <a:xfrm>
            <a:off x="732823" y="2641494"/>
            <a:ext cx="3482837" cy="523875"/>
          </a:xfrm>
          <a:prstGeom prst="rect">
            <a:avLst/>
          </a:prstGeom>
        </p:spPr>
        <p:txBody>
          <a:bodyPr lIns="0" tIns="0" rIns="0" bIns="0" rtlCol="0" anchor="t">
            <a:spAutoFit/>
          </a:bodyPr>
          <a:lstStyle/>
          <a:p>
            <a:pPr algn="l">
              <a:lnSpc>
                <a:spcPts val="4200"/>
              </a:lnSpc>
              <a:spcBef>
                <a:spcPct val="0"/>
              </a:spcBef>
            </a:pPr>
            <a:r>
              <a:rPr lang="en-US" sz="3000" b="1" spc="-69">
                <a:solidFill>
                  <a:srgbClr val="01003B"/>
                </a:solidFill>
                <a:latin typeface="Be Vietnam Ultra-Bold"/>
                <a:ea typeface="Be Vietnam Ultra-Bold"/>
                <a:cs typeface="Be Vietnam Ultra-Bold"/>
                <a:sym typeface="Be Vietnam Ultra-Bold"/>
              </a:rPr>
              <a:t>01. Input Utterance</a:t>
            </a:r>
          </a:p>
        </p:txBody>
      </p:sp>
      <p:sp>
        <p:nvSpPr>
          <p:cNvPr id="11" name="TextBox 11"/>
          <p:cNvSpPr txBox="1"/>
          <p:nvPr/>
        </p:nvSpPr>
        <p:spPr>
          <a:xfrm>
            <a:off x="13532505" y="2641494"/>
            <a:ext cx="4058941" cy="523875"/>
          </a:xfrm>
          <a:prstGeom prst="rect">
            <a:avLst/>
          </a:prstGeom>
        </p:spPr>
        <p:txBody>
          <a:bodyPr lIns="0" tIns="0" rIns="0" bIns="0" rtlCol="0" anchor="t">
            <a:spAutoFit/>
          </a:bodyPr>
          <a:lstStyle/>
          <a:p>
            <a:pPr algn="l">
              <a:lnSpc>
                <a:spcPts val="4200"/>
              </a:lnSpc>
              <a:spcBef>
                <a:spcPct val="0"/>
              </a:spcBef>
            </a:pPr>
            <a:r>
              <a:rPr lang="en-US" sz="3000" b="1" spc="-69">
                <a:solidFill>
                  <a:srgbClr val="01003B"/>
                </a:solidFill>
                <a:latin typeface="Be Vietnam Ultra-Bold"/>
                <a:ea typeface="Be Vietnam Ultra-Bold"/>
                <a:cs typeface="Be Vietnam Ultra-Bold"/>
                <a:sym typeface="Be Vietnam Ultra-Bold"/>
              </a:rPr>
              <a:t>03. Adapting to Inputs</a:t>
            </a:r>
          </a:p>
        </p:txBody>
      </p:sp>
      <p:sp>
        <p:nvSpPr>
          <p:cNvPr id="12" name="TextBox 12"/>
          <p:cNvSpPr txBox="1"/>
          <p:nvPr/>
        </p:nvSpPr>
        <p:spPr>
          <a:xfrm>
            <a:off x="13532505" y="6360296"/>
            <a:ext cx="3673434" cy="523875"/>
          </a:xfrm>
          <a:prstGeom prst="rect">
            <a:avLst/>
          </a:prstGeom>
        </p:spPr>
        <p:txBody>
          <a:bodyPr lIns="0" tIns="0" rIns="0" bIns="0" rtlCol="0" anchor="t">
            <a:spAutoFit/>
          </a:bodyPr>
          <a:lstStyle/>
          <a:p>
            <a:pPr algn="l">
              <a:lnSpc>
                <a:spcPts val="4200"/>
              </a:lnSpc>
              <a:spcBef>
                <a:spcPct val="0"/>
              </a:spcBef>
            </a:pPr>
            <a:r>
              <a:rPr lang="en-US" sz="3000" b="1" spc="-69">
                <a:solidFill>
                  <a:srgbClr val="01003B"/>
                </a:solidFill>
                <a:latin typeface="Be Vietnam Ultra-Bold"/>
                <a:ea typeface="Be Vietnam Ultra-Bold"/>
                <a:cs typeface="Be Vietnam Ultra-Bold"/>
                <a:sym typeface="Be Vietnam Ultra-Bold"/>
              </a:rPr>
              <a:t>04. Implementation</a:t>
            </a:r>
          </a:p>
        </p:txBody>
      </p:sp>
      <p:sp>
        <p:nvSpPr>
          <p:cNvPr id="13" name="TextBox 13"/>
          <p:cNvSpPr txBox="1"/>
          <p:nvPr/>
        </p:nvSpPr>
        <p:spPr>
          <a:xfrm>
            <a:off x="732823" y="6360296"/>
            <a:ext cx="3358950" cy="523875"/>
          </a:xfrm>
          <a:prstGeom prst="rect">
            <a:avLst/>
          </a:prstGeom>
        </p:spPr>
        <p:txBody>
          <a:bodyPr lIns="0" tIns="0" rIns="0" bIns="0" rtlCol="0" anchor="t">
            <a:spAutoFit/>
          </a:bodyPr>
          <a:lstStyle/>
          <a:p>
            <a:pPr algn="l">
              <a:lnSpc>
                <a:spcPts val="4200"/>
              </a:lnSpc>
              <a:spcBef>
                <a:spcPct val="0"/>
              </a:spcBef>
            </a:pPr>
            <a:r>
              <a:rPr lang="en-US" sz="3000" b="1" spc="-69">
                <a:solidFill>
                  <a:srgbClr val="01003B"/>
                </a:solidFill>
                <a:latin typeface="Be Vietnam Ultra-Bold"/>
                <a:ea typeface="Be Vietnam Ultra-Bold"/>
                <a:cs typeface="Be Vietnam Ultra-Bold"/>
                <a:sym typeface="Be Vietnam Ultra-Bold"/>
              </a:rPr>
              <a:t>02. COMET</a:t>
            </a:r>
          </a:p>
        </p:txBody>
      </p:sp>
      <p:sp>
        <p:nvSpPr>
          <p:cNvPr id="14" name="TextBox 14"/>
          <p:cNvSpPr txBox="1"/>
          <p:nvPr/>
        </p:nvSpPr>
        <p:spPr>
          <a:xfrm>
            <a:off x="732823" y="3365394"/>
            <a:ext cx="3358950" cy="2056257"/>
          </a:xfrm>
          <a:prstGeom prst="rect">
            <a:avLst/>
          </a:prstGeom>
        </p:spPr>
        <p:txBody>
          <a:bodyPr lIns="0" tIns="0" rIns="0" bIns="0" rtlCol="0" anchor="t">
            <a:spAutoFit/>
          </a:bodyPr>
          <a:lstStyle/>
          <a:p>
            <a:pPr algn="l">
              <a:lnSpc>
                <a:spcPts val="2394"/>
              </a:lnSpc>
            </a:pPr>
            <a:r>
              <a:rPr lang="en-US" sz="1800">
                <a:solidFill>
                  <a:srgbClr val="01003B"/>
                </a:solidFill>
                <a:latin typeface="Be Vietnam"/>
                <a:ea typeface="Be Vietnam"/>
                <a:cs typeface="Be Vietnam"/>
                <a:sym typeface="Be Vietnam"/>
              </a:rPr>
              <a:t>To effectively capture the nuanced relationship between a user's emotional state and the support offered, COMET (Commonsense Transformer) is integrated into our model for causal reasoning. </a:t>
            </a:r>
          </a:p>
        </p:txBody>
      </p:sp>
      <p:sp>
        <p:nvSpPr>
          <p:cNvPr id="15" name="TextBox 15"/>
          <p:cNvSpPr txBox="1"/>
          <p:nvPr/>
        </p:nvSpPr>
        <p:spPr>
          <a:xfrm>
            <a:off x="732823" y="7082780"/>
            <a:ext cx="3358950" cy="1465707"/>
          </a:xfrm>
          <a:prstGeom prst="rect">
            <a:avLst/>
          </a:prstGeom>
        </p:spPr>
        <p:txBody>
          <a:bodyPr lIns="0" tIns="0" rIns="0" bIns="0" rtlCol="0" anchor="t">
            <a:spAutoFit/>
          </a:bodyPr>
          <a:lstStyle/>
          <a:p>
            <a:pPr algn="l">
              <a:lnSpc>
                <a:spcPts val="2394"/>
              </a:lnSpc>
            </a:pPr>
            <a:r>
              <a:rPr lang="en-US" sz="1800">
                <a:solidFill>
                  <a:srgbClr val="01003B"/>
                </a:solidFill>
                <a:latin typeface="Be Vietnam"/>
                <a:ea typeface="Be Vietnam"/>
                <a:cs typeface="Be Vietnam"/>
                <a:sym typeface="Be Vietnam"/>
              </a:rPr>
              <a:t>COMET, built upon the ATOMIC knowledge base, generates commonsense inferences about social interactions and events.</a:t>
            </a:r>
          </a:p>
        </p:txBody>
      </p:sp>
      <p:sp>
        <p:nvSpPr>
          <p:cNvPr id="16" name="TextBox 16"/>
          <p:cNvSpPr txBox="1"/>
          <p:nvPr/>
        </p:nvSpPr>
        <p:spPr>
          <a:xfrm>
            <a:off x="13599180" y="3346344"/>
            <a:ext cx="4301828" cy="2646807"/>
          </a:xfrm>
          <a:prstGeom prst="rect">
            <a:avLst/>
          </a:prstGeom>
        </p:spPr>
        <p:txBody>
          <a:bodyPr lIns="0" tIns="0" rIns="0" bIns="0" rtlCol="0" anchor="t">
            <a:spAutoFit/>
          </a:bodyPr>
          <a:lstStyle/>
          <a:p>
            <a:pPr algn="l">
              <a:lnSpc>
                <a:spcPts val="2394"/>
              </a:lnSpc>
            </a:pPr>
            <a:r>
              <a:rPr lang="en-US" sz="1800">
                <a:solidFill>
                  <a:srgbClr val="01003B"/>
                </a:solidFill>
                <a:latin typeface="Be Vietnam"/>
                <a:ea typeface="Be Vietnam"/>
                <a:cs typeface="Be Vietnam"/>
                <a:sym typeface="Be Vietnam"/>
              </a:rPr>
              <a:t>Instead of the typical context ‘C’ provided to the model, we use supporter’s utterances as the input events for COMET. </a:t>
            </a:r>
          </a:p>
          <a:p>
            <a:pPr algn="l">
              <a:lnSpc>
                <a:spcPts val="2394"/>
              </a:lnSpc>
            </a:pPr>
            <a:r>
              <a:rPr lang="en-US" sz="1800">
                <a:solidFill>
                  <a:srgbClr val="01003B"/>
                </a:solidFill>
                <a:latin typeface="Be Vietnam"/>
                <a:ea typeface="Be Vietnam"/>
                <a:cs typeface="Be Vietnam"/>
                <a:sym typeface="Be Vietnam"/>
              </a:rPr>
              <a:t>This substitution allows the model to generate insights about how the supporter's input might affect the emotional state of the seeker.</a:t>
            </a:r>
          </a:p>
          <a:p>
            <a:pPr algn="l">
              <a:lnSpc>
                <a:spcPts val="2394"/>
              </a:lnSpc>
            </a:pPr>
            <a:endParaRPr lang="en-US" sz="1800">
              <a:solidFill>
                <a:srgbClr val="01003B"/>
              </a:solidFill>
              <a:latin typeface="Be Vietnam"/>
              <a:ea typeface="Be Vietnam"/>
              <a:cs typeface="Be Vietnam"/>
              <a:sym typeface="Be Vietnam"/>
            </a:endParaRPr>
          </a:p>
        </p:txBody>
      </p:sp>
      <p:sp>
        <p:nvSpPr>
          <p:cNvPr id="17" name="TextBox 17"/>
          <p:cNvSpPr txBox="1"/>
          <p:nvPr/>
        </p:nvSpPr>
        <p:spPr>
          <a:xfrm>
            <a:off x="13599180" y="7065146"/>
            <a:ext cx="3737965" cy="1760982"/>
          </a:xfrm>
          <a:prstGeom prst="rect">
            <a:avLst/>
          </a:prstGeom>
        </p:spPr>
        <p:txBody>
          <a:bodyPr lIns="0" tIns="0" rIns="0" bIns="0" rtlCol="0" anchor="t">
            <a:spAutoFit/>
          </a:bodyPr>
          <a:lstStyle/>
          <a:p>
            <a:pPr algn="l">
              <a:lnSpc>
                <a:spcPts val="2394"/>
              </a:lnSpc>
            </a:pPr>
            <a:r>
              <a:rPr lang="en-US" sz="1800">
                <a:solidFill>
                  <a:srgbClr val="01003B"/>
                </a:solidFill>
                <a:latin typeface="Be Vietnam"/>
                <a:ea typeface="Be Vietnam"/>
                <a:cs typeface="Be Vietnam"/>
                <a:sym typeface="Be Vietnam"/>
              </a:rPr>
              <a:t>The supporter’s utterance is fed into COMET, which returns potential intra-effects(emotional impact on the user) and inter-effects(impact on the conversation dynamics).</a:t>
            </a:r>
          </a:p>
        </p:txBody>
      </p:sp>
      <p:sp>
        <p:nvSpPr>
          <p:cNvPr id="18" name="AutoShape 18"/>
          <p:cNvSpPr/>
          <p:nvPr/>
        </p:nvSpPr>
        <p:spPr>
          <a:xfrm flipV="1">
            <a:off x="5565157" y="8309139"/>
            <a:ext cx="2634754" cy="516989"/>
          </a:xfrm>
          <a:prstGeom prst="line">
            <a:avLst/>
          </a:prstGeom>
          <a:ln w="19050" cap="flat">
            <a:solidFill>
              <a:srgbClr val="000000"/>
            </a:solidFill>
            <a:prstDash val="solid"/>
            <a:headEnd type="none" w="sm" len="sm"/>
            <a:tailEnd type="arrow" w="med" len="sm"/>
          </a:ln>
        </p:spPr>
      </p:sp>
    </p:spTree>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Freeform 3"/>
          <p:cNvSpPr/>
          <p:nvPr/>
        </p:nvSpPr>
        <p:spPr>
          <a:xfrm>
            <a:off x="1513793" y="5264377"/>
            <a:ext cx="15401195" cy="1997148"/>
          </a:xfrm>
          <a:custGeom>
            <a:avLst/>
            <a:gdLst/>
            <a:ahLst/>
            <a:cxnLst/>
            <a:rect l="l" t="t" r="r" b="b"/>
            <a:pathLst>
              <a:path w="15401195" h="1997148">
                <a:moveTo>
                  <a:pt x="0" y="0"/>
                </a:moveTo>
                <a:lnTo>
                  <a:pt x="15401194" y="0"/>
                </a:lnTo>
                <a:lnTo>
                  <a:pt x="15401194" y="1997147"/>
                </a:lnTo>
                <a:lnTo>
                  <a:pt x="0" y="1997147"/>
                </a:lnTo>
                <a:lnTo>
                  <a:pt x="0" y="0"/>
                </a:lnTo>
                <a:close/>
              </a:path>
            </a:pathLst>
          </a:custGeom>
          <a:blipFill>
            <a:blip r:embed="rId3"/>
            <a:stretch>
              <a:fillRect t="-2443" b="-2443"/>
            </a:stretch>
          </a:blipFill>
        </p:spPr>
      </p:sp>
      <p:sp>
        <p:nvSpPr>
          <p:cNvPr id="4" name="TextBox 4"/>
          <p:cNvSpPr txBox="1"/>
          <p:nvPr/>
        </p:nvSpPr>
        <p:spPr>
          <a:xfrm>
            <a:off x="2382752" y="1314450"/>
            <a:ext cx="13522495" cy="646558"/>
          </a:xfrm>
          <a:prstGeom prst="rect">
            <a:avLst/>
          </a:prstGeom>
        </p:spPr>
        <p:txBody>
          <a:bodyPr lIns="0" tIns="0" rIns="0" bIns="0" rtlCol="0" anchor="t">
            <a:spAutoFit/>
          </a:bodyPr>
          <a:lstStyle/>
          <a:p>
            <a:pPr algn="ctr">
              <a:lnSpc>
                <a:spcPts val="4944"/>
              </a:lnSpc>
            </a:pPr>
            <a:r>
              <a:rPr lang="en-US" sz="4800" b="1" spc="153">
                <a:solidFill>
                  <a:srgbClr val="01003B"/>
                </a:solidFill>
                <a:latin typeface="Be Vietnam Ultra-Bold"/>
                <a:ea typeface="Be Vietnam Ultra-Bold"/>
                <a:cs typeface="Be Vietnam Ultra-Bold"/>
                <a:sym typeface="Be Vietnam Ultra-Bold"/>
              </a:rPr>
              <a:t>OVERVIEW OF CAUESC MODEL</a:t>
            </a:r>
          </a:p>
        </p:txBody>
      </p:sp>
      <p:sp>
        <p:nvSpPr>
          <p:cNvPr id="5" name="TextBox 5"/>
          <p:cNvSpPr txBox="1"/>
          <p:nvPr/>
        </p:nvSpPr>
        <p:spPr>
          <a:xfrm>
            <a:off x="1373013" y="2899550"/>
            <a:ext cx="14876548" cy="701674"/>
          </a:xfrm>
          <a:prstGeom prst="rect">
            <a:avLst/>
          </a:prstGeom>
        </p:spPr>
        <p:txBody>
          <a:bodyPr lIns="0" tIns="0" rIns="0" bIns="0" rtlCol="0" anchor="t">
            <a:spAutoFit/>
          </a:bodyPr>
          <a:lstStyle/>
          <a:p>
            <a:pPr algn="l">
              <a:lnSpc>
                <a:spcPts val="2800"/>
              </a:lnSpc>
              <a:spcBef>
                <a:spcPct val="0"/>
              </a:spcBef>
            </a:pPr>
            <a:r>
              <a:rPr lang="en-US" sz="2000" b="1">
                <a:solidFill>
                  <a:srgbClr val="01003B"/>
                </a:solidFill>
                <a:latin typeface="Be Vietnam Medium"/>
                <a:ea typeface="Be Vietnam Medium"/>
                <a:cs typeface="Be Vietnam Medium"/>
                <a:sym typeface="Be Vietnam Medium"/>
              </a:rPr>
              <a:t>The implementation of the CauESC model is built on a multi-component architecture designed for effective emotional support conversation. </a:t>
            </a:r>
          </a:p>
        </p:txBody>
      </p:sp>
      <p:sp>
        <p:nvSpPr>
          <p:cNvPr id="6" name="TextBox 6"/>
          <p:cNvSpPr txBox="1"/>
          <p:nvPr/>
        </p:nvSpPr>
        <p:spPr>
          <a:xfrm>
            <a:off x="4673660" y="4017520"/>
            <a:ext cx="3797085" cy="1425551"/>
          </a:xfrm>
          <a:prstGeom prst="rect">
            <a:avLst/>
          </a:prstGeom>
        </p:spPr>
        <p:txBody>
          <a:bodyPr lIns="0" tIns="0" rIns="0" bIns="0" rtlCol="0" anchor="t">
            <a:spAutoFit/>
          </a:bodyPr>
          <a:lstStyle/>
          <a:p>
            <a:pPr algn="l">
              <a:lnSpc>
                <a:spcPts val="2845"/>
              </a:lnSpc>
            </a:pPr>
            <a:r>
              <a:rPr lang="en-US" sz="2032">
                <a:solidFill>
                  <a:srgbClr val="01003B"/>
                </a:solidFill>
                <a:latin typeface="Canva Sans"/>
                <a:ea typeface="Canva Sans"/>
                <a:cs typeface="Canva Sans"/>
                <a:sym typeface="Canva Sans"/>
              </a:rPr>
              <a:t>Recognizes and encodes emotional distress causes using cause attention mechanisms</a:t>
            </a:r>
          </a:p>
        </p:txBody>
      </p:sp>
      <p:sp>
        <p:nvSpPr>
          <p:cNvPr id="7" name="TextBox 7"/>
          <p:cNvSpPr txBox="1"/>
          <p:nvPr/>
        </p:nvSpPr>
        <p:spPr>
          <a:xfrm>
            <a:off x="7297282" y="7232949"/>
            <a:ext cx="3967566" cy="1782938"/>
          </a:xfrm>
          <a:prstGeom prst="rect">
            <a:avLst/>
          </a:prstGeom>
        </p:spPr>
        <p:txBody>
          <a:bodyPr lIns="0" tIns="0" rIns="0" bIns="0" rtlCol="0" anchor="t">
            <a:spAutoFit/>
          </a:bodyPr>
          <a:lstStyle/>
          <a:p>
            <a:pPr algn="l">
              <a:lnSpc>
                <a:spcPts val="2845"/>
              </a:lnSpc>
            </a:pPr>
            <a:r>
              <a:rPr lang="en-US" sz="2032">
                <a:solidFill>
                  <a:srgbClr val="01003B"/>
                </a:solidFill>
                <a:latin typeface="Canva Sans"/>
                <a:ea typeface="Canva Sans"/>
                <a:cs typeface="Canva Sans"/>
                <a:sym typeface="Canva Sans"/>
              </a:rPr>
              <a:t>Integrates commonsense knowledge(from COMET) to reason about emotional effects of utterances on speaker(Intra) and interaction(Inter)</a:t>
            </a:r>
          </a:p>
        </p:txBody>
      </p:sp>
      <p:sp>
        <p:nvSpPr>
          <p:cNvPr id="8" name="TextBox 8"/>
          <p:cNvSpPr txBox="1"/>
          <p:nvPr/>
        </p:nvSpPr>
        <p:spPr>
          <a:xfrm>
            <a:off x="10737050" y="4017520"/>
            <a:ext cx="3474656" cy="1068163"/>
          </a:xfrm>
          <a:prstGeom prst="rect">
            <a:avLst/>
          </a:prstGeom>
        </p:spPr>
        <p:txBody>
          <a:bodyPr lIns="0" tIns="0" rIns="0" bIns="0" rtlCol="0" anchor="t">
            <a:spAutoFit/>
          </a:bodyPr>
          <a:lstStyle/>
          <a:p>
            <a:pPr algn="l">
              <a:lnSpc>
                <a:spcPts val="2845"/>
              </a:lnSpc>
            </a:pPr>
            <a:r>
              <a:rPr lang="en-US" sz="2032">
                <a:solidFill>
                  <a:srgbClr val="01003B"/>
                </a:solidFill>
                <a:latin typeface="Canva Sans"/>
                <a:ea typeface="Canva Sans"/>
                <a:cs typeface="Canva Sans"/>
                <a:sym typeface="Canva Sans"/>
              </a:rPr>
              <a:t>Executes and integrates the needed support strategies for coherent responses</a:t>
            </a:r>
          </a:p>
        </p:txBody>
      </p:sp>
      <p:sp>
        <p:nvSpPr>
          <p:cNvPr id="9" name="Freeform 9"/>
          <p:cNvSpPr/>
          <p:nvPr/>
        </p:nvSpPr>
        <p:spPr>
          <a:xfrm rot="-2856743" flipV="1">
            <a:off x="13713937" y="-4361949"/>
            <a:ext cx="7479071" cy="11923156"/>
          </a:xfrm>
          <a:custGeom>
            <a:avLst/>
            <a:gdLst/>
            <a:ahLst/>
            <a:cxnLst/>
            <a:rect l="l" t="t" r="r" b="b"/>
            <a:pathLst>
              <a:path w="7479071" h="11923156">
                <a:moveTo>
                  <a:pt x="0" y="11923156"/>
                </a:moveTo>
                <a:lnTo>
                  <a:pt x="7479071" y="11923156"/>
                </a:lnTo>
                <a:lnTo>
                  <a:pt x="7479071" y="0"/>
                </a:lnTo>
                <a:lnTo>
                  <a:pt x="0" y="0"/>
                </a:lnTo>
                <a:lnTo>
                  <a:pt x="0" y="1192315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2856743" flipH="1">
            <a:off x="-2934690" y="2561334"/>
            <a:ext cx="7479071" cy="11923156"/>
          </a:xfrm>
          <a:custGeom>
            <a:avLst/>
            <a:gdLst/>
            <a:ahLst/>
            <a:cxnLst/>
            <a:rect l="l" t="t" r="r" b="b"/>
            <a:pathLst>
              <a:path w="7479071" h="11923156">
                <a:moveTo>
                  <a:pt x="7479070" y="0"/>
                </a:moveTo>
                <a:lnTo>
                  <a:pt x="0" y="0"/>
                </a:lnTo>
                <a:lnTo>
                  <a:pt x="0" y="11923156"/>
                </a:lnTo>
                <a:lnTo>
                  <a:pt x="7479070" y="11923156"/>
                </a:lnTo>
                <a:lnTo>
                  <a:pt x="747907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3286984" flipV="1">
            <a:off x="17091842" y="5578694"/>
            <a:ext cx="8140416" cy="12977475"/>
          </a:xfrm>
          <a:custGeom>
            <a:avLst/>
            <a:gdLst/>
            <a:ahLst/>
            <a:cxnLst/>
            <a:rect l="l" t="t" r="r" b="b"/>
            <a:pathLst>
              <a:path w="8140416" h="12977475">
                <a:moveTo>
                  <a:pt x="0" y="12977475"/>
                </a:moveTo>
                <a:lnTo>
                  <a:pt x="8140416" y="12977475"/>
                </a:lnTo>
                <a:lnTo>
                  <a:pt x="8140416" y="0"/>
                </a:lnTo>
                <a:lnTo>
                  <a:pt x="0" y="0"/>
                </a:lnTo>
                <a:lnTo>
                  <a:pt x="0" y="1297747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2860814" flipH="1" flipV="1">
            <a:off x="-2710835" y="-4723328"/>
            <a:ext cx="7479071" cy="11923156"/>
          </a:xfrm>
          <a:custGeom>
            <a:avLst/>
            <a:gdLst/>
            <a:ahLst/>
            <a:cxnLst/>
            <a:rect l="l" t="t" r="r" b="b"/>
            <a:pathLst>
              <a:path w="7479071" h="11923156">
                <a:moveTo>
                  <a:pt x="7479070" y="11923156"/>
                </a:moveTo>
                <a:lnTo>
                  <a:pt x="0" y="11923156"/>
                </a:lnTo>
                <a:lnTo>
                  <a:pt x="0" y="0"/>
                </a:lnTo>
                <a:lnTo>
                  <a:pt x="7479070" y="0"/>
                </a:lnTo>
                <a:lnTo>
                  <a:pt x="7479070" y="11923156"/>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TextBox 3"/>
          <p:cNvSpPr txBox="1"/>
          <p:nvPr/>
        </p:nvSpPr>
        <p:spPr>
          <a:xfrm rot="19756">
            <a:off x="2129536" y="4034896"/>
            <a:ext cx="5143655" cy="497985"/>
          </a:xfrm>
          <a:prstGeom prst="rect">
            <a:avLst/>
          </a:prstGeom>
        </p:spPr>
        <p:txBody>
          <a:bodyPr lIns="0" tIns="0" rIns="0" bIns="0" rtlCol="0" anchor="t">
            <a:spAutoFit/>
          </a:bodyPr>
          <a:lstStyle/>
          <a:p>
            <a:pPr algn="l">
              <a:lnSpc>
                <a:spcPts val="4052"/>
              </a:lnSpc>
              <a:spcBef>
                <a:spcPct val="0"/>
              </a:spcBef>
            </a:pPr>
            <a:r>
              <a:rPr lang="en-US" sz="2894" b="1">
                <a:solidFill>
                  <a:srgbClr val="01003B"/>
                </a:solidFill>
                <a:latin typeface="Be Vietnam Ultra-Bold"/>
                <a:ea typeface="Be Vietnam Ultra-Bold"/>
                <a:cs typeface="Be Vietnam Ultra-Bold"/>
                <a:sym typeface="Be Vietnam Ultra-Bold"/>
              </a:rPr>
              <a:t>Akshat Kumar(12240080)</a:t>
            </a:r>
          </a:p>
        </p:txBody>
      </p:sp>
      <p:sp>
        <p:nvSpPr>
          <p:cNvPr id="4" name="TextBox 4"/>
          <p:cNvSpPr txBox="1"/>
          <p:nvPr/>
        </p:nvSpPr>
        <p:spPr>
          <a:xfrm rot="19756">
            <a:off x="2129536" y="4783451"/>
            <a:ext cx="5139970" cy="497985"/>
          </a:xfrm>
          <a:prstGeom prst="rect">
            <a:avLst/>
          </a:prstGeom>
        </p:spPr>
        <p:txBody>
          <a:bodyPr lIns="0" tIns="0" rIns="0" bIns="0" rtlCol="0" anchor="t">
            <a:spAutoFit/>
          </a:bodyPr>
          <a:lstStyle/>
          <a:p>
            <a:pPr algn="l">
              <a:lnSpc>
                <a:spcPts val="4052"/>
              </a:lnSpc>
              <a:spcBef>
                <a:spcPct val="0"/>
              </a:spcBef>
            </a:pPr>
            <a:r>
              <a:rPr lang="en-US" sz="2894" b="1">
                <a:solidFill>
                  <a:srgbClr val="01003B"/>
                </a:solidFill>
                <a:latin typeface="Be Vietnam Ultra-Bold"/>
                <a:ea typeface="Be Vietnam Ultra-Bold"/>
                <a:cs typeface="Be Vietnam Ultra-Bold"/>
                <a:sym typeface="Be Vietnam Ultra-Bold"/>
              </a:rPr>
              <a:t>Aditya Prakash(12240040)</a:t>
            </a:r>
          </a:p>
        </p:txBody>
      </p:sp>
      <p:sp>
        <p:nvSpPr>
          <p:cNvPr id="5" name="TextBox 5"/>
          <p:cNvSpPr txBox="1"/>
          <p:nvPr/>
        </p:nvSpPr>
        <p:spPr>
          <a:xfrm rot="19756">
            <a:off x="2129537" y="6283544"/>
            <a:ext cx="5083827" cy="497985"/>
          </a:xfrm>
          <a:prstGeom prst="rect">
            <a:avLst/>
          </a:prstGeom>
        </p:spPr>
        <p:txBody>
          <a:bodyPr lIns="0" tIns="0" rIns="0" bIns="0" rtlCol="0" anchor="t">
            <a:spAutoFit/>
          </a:bodyPr>
          <a:lstStyle/>
          <a:p>
            <a:pPr algn="l">
              <a:lnSpc>
                <a:spcPts val="4052"/>
              </a:lnSpc>
              <a:spcBef>
                <a:spcPct val="0"/>
              </a:spcBef>
            </a:pPr>
            <a:r>
              <a:rPr lang="en-US" sz="2894" b="1">
                <a:solidFill>
                  <a:srgbClr val="01003B"/>
                </a:solidFill>
                <a:latin typeface="Be Vietnam Ultra-Bold"/>
                <a:ea typeface="Be Vietnam Ultra-Bold"/>
                <a:cs typeface="Be Vietnam Ultra-Bold"/>
                <a:sym typeface="Be Vietnam Ultra-Bold"/>
              </a:rPr>
              <a:t>Shashank Pant(12241700)</a:t>
            </a:r>
          </a:p>
        </p:txBody>
      </p:sp>
      <p:sp>
        <p:nvSpPr>
          <p:cNvPr id="6" name="TextBox 6"/>
          <p:cNvSpPr txBox="1"/>
          <p:nvPr/>
        </p:nvSpPr>
        <p:spPr>
          <a:xfrm rot="19756">
            <a:off x="2129533" y="5532966"/>
            <a:ext cx="5478094" cy="497985"/>
          </a:xfrm>
          <a:prstGeom prst="rect">
            <a:avLst/>
          </a:prstGeom>
        </p:spPr>
        <p:txBody>
          <a:bodyPr lIns="0" tIns="0" rIns="0" bIns="0" rtlCol="0" anchor="t">
            <a:spAutoFit/>
          </a:bodyPr>
          <a:lstStyle/>
          <a:p>
            <a:pPr algn="l">
              <a:lnSpc>
                <a:spcPts val="4052"/>
              </a:lnSpc>
              <a:spcBef>
                <a:spcPct val="0"/>
              </a:spcBef>
            </a:pPr>
            <a:r>
              <a:rPr lang="en-US" sz="2894" b="1">
                <a:solidFill>
                  <a:srgbClr val="01003B"/>
                </a:solidFill>
                <a:latin typeface="Be Vietnam Ultra-Bold"/>
                <a:ea typeface="Be Vietnam Ultra-Bold"/>
                <a:cs typeface="Be Vietnam Ultra-Bold"/>
                <a:sym typeface="Be Vietnam Ultra-Bold"/>
              </a:rPr>
              <a:t>Anand Vardhan(12240140)</a:t>
            </a:r>
          </a:p>
        </p:txBody>
      </p:sp>
      <p:sp>
        <p:nvSpPr>
          <p:cNvPr id="7" name="TextBox 7"/>
          <p:cNvSpPr txBox="1"/>
          <p:nvPr/>
        </p:nvSpPr>
        <p:spPr>
          <a:xfrm>
            <a:off x="2175773" y="1706303"/>
            <a:ext cx="9719512" cy="962662"/>
          </a:xfrm>
          <a:prstGeom prst="rect">
            <a:avLst/>
          </a:prstGeom>
        </p:spPr>
        <p:txBody>
          <a:bodyPr lIns="0" tIns="0" rIns="0" bIns="0" rtlCol="0" anchor="t">
            <a:spAutoFit/>
          </a:bodyPr>
          <a:lstStyle/>
          <a:p>
            <a:pPr algn="l">
              <a:lnSpc>
                <a:spcPts val="7839"/>
              </a:lnSpc>
              <a:spcBef>
                <a:spcPct val="0"/>
              </a:spcBef>
            </a:pPr>
            <a:r>
              <a:rPr lang="en-US" sz="5599" b="1">
                <a:solidFill>
                  <a:srgbClr val="33326B"/>
                </a:solidFill>
                <a:latin typeface="TT Chocolates Bold"/>
                <a:ea typeface="TT Chocolates Bold"/>
                <a:cs typeface="TT Chocolates Bold"/>
                <a:sym typeface="TT Chocolates Bold"/>
              </a:rPr>
              <a:t>INDIVIDUAL CONTRIBUTIONS</a:t>
            </a:r>
          </a:p>
        </p:txBody>
      </p:sp>
      <p:grpSp>
        <p:nvGrpSpPr>
          <p:cNvPr id="8" name="Group 8"/>
          <p:cNvGrpSpPr/>
          <p:nvPr/>
        </p:nvGrpSpPr>
        <p:grpSpPr>
          <a:xfrm rot="8100000">
            <a:off x="15141130" y="1681505"/>
            <a:ext cx="2103985" cy="2103985"/>
            <a:chOff x="0" y="0"/>
            <a:chExt cx="812800" cy="812800"/>
          </a:xfrm>
        </p:grpSpPr>
        <p:sp>
          <p:nvSpPr>
            <p:cNvPr id="9" name="Freeform 9"/>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1">
              <a:gsLst>
                <a:gs pos="0">
                  <a:srgbClr val="48CFAE">
                    <a:alpha val="100000"/>
                  </a:srgbClr>
                </a:gs>
                <a:gs pos="100000">
                  <a:srgbClr val="006D83">
                    <a:alpha val="100000"/>
                  </a:srgbClr>
                </a:gs>
              </a:gsLst>
              <a:lin ang="5400000"/>
            </a:gra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8100000">
            <a:off x="12542885" y="-3550601"/>
            <a:ext cx="4742111" cy="4742111"/>
            <a:chOff x="0" y="0"/>
            <a:chExt cx="812800" cy="812800"/>
          </a:xfrm>
        </p:grpSpPr>
        <p:sp>
          <p:nvSpPr>
            <p:cNvPr id="12" name="Freeform 12"/>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5400000"/>
            </a:gra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4" name="Group 14"/>
          <p:cNvGrpSpPr/>
          <p:nvPr/>
        </p:nvGrpSpPr>
        <p:grpSpPr>
          <a:xfrm rot="-2700000">
            <a:off x="17334914" y="-1274095"/>
            <a:ext cx="4742111" cy="4742111"/>
            <a:chOff x="0" y="0"/>
            <a:chExt cx="812800" cy="812800"/>
          </a:xfrm>
        </p:grpSpPr>
        <p:sp>
          <p:nvSpPr>
            <p:cNvPr id="15" name="Freeform 15"/>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1">
              <a:gsLst>
                <a:gs pos="0">
                  <a:srgbClr val="48CFAE">
                    <a:alpha val="100000"/>
                  </a:srgbClr>
                </a:gs>
                <a:gs pos="100000">
                  <a:srgbClr val="006D83">
                    <a:alpha val="100000"/>
                  </a:srgbClr>
                </a:gs>
              </a:gsLst>
              <a:lin ang="0"/>
            </a:gradFill>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7" name="Group 17"/>
          <p:cNvGrpSpPr/>
          <p:nvPr/>
        </p:nvGrpSpPr>
        <p:grpSpPr>
          <a:xfrm rot="-8100000">
            <a:off x="15699542" y="603380"/>
            <a:ext cx="987162" cy="987162"/>
            <a:chOff x="0" y="0"/>
            <a:chExt cx="812800" cy="812800"/>
          </a:xfrm>
        </p:grpSpPr>
        <p:sp>
          <p:nvSpPr>
            <p:cNvPr id="18" name="Freeform 18"/>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20" name="Group 20"/>
          <p:cNvGrpSpPr/>
          <p:nvPr/>
        </p:nvGrpSpPr>
        <p:grpSpPr>
          <a:xfrm rot="-10800000">
            <a:off x="-2244366" y="9188691"/>
            <a:ext cx="21640247" cy="2196619"/>
            <a:chOff x="0" y="0"/>
            <a:chExt cx="5699489" cy="578533"/>
          </a:xfrm>
        </p:grpSpPr>
        <p:sp>
          <p:nvSpPr>
            <p:cNvPr id="21" name="Freeform 21"/>
            <p:cNvSpPr/>
            <p:nvPr/>
          </p:nvSpPr>
          <p:spPr>
            <a:xfrm>
              <a:off x="0" y="0"/>
              <a:ext cx="5699489" cy="578533"/>
            </a:xfrm>
            <a:custGeom>
              <a:avLst/>
              <a:gdLst/>
              <a:ahLst/>
              <a:cxnLst/>
              <a:rect l="l" t="t" r="r" b="b"/>
              <a:pathLst>
                <a:path w="5699489" h="578533">
                  <a:moveTo>
                    <a:pt x="0" y="0"/>
                  </a:moveTo>
                  <a:lnTo>
                    <a:pt x="5699489" y="0"/>
                  </a:lnTo>
                  <a:lnTo>
                    <a:pt x="5699489" y="578533"/>
                  </a:lnTo>
                  <a:lnTo>
                    <a:pt x="0" y="578533"/>
                  </a:lnTo>
                  <a:close/>
                </a:path>
              </a:pathLst>
            </a:custGeom>
            <a:solidFill>
              <a:srgbClr val="195759"/>
            </a:solidFill>
          </p:spPr>
        </p:sp>
        <p:sp>
          <p:nvSpPr>
            <p:cNvPr id="22" name="TextBox 22"/>
            <p:cNvSpPr txBox="1"/>
            <p:nvPr/>
          </p:nvSpPr>
          <p:spPr>
            <a:xfrm>
              <a:off x="0" y="-47625"/>
              <a:ext cx="5699489" cy="626158"/>
            </a:xfrm>
            <a:prstGeom prst="rect">
              <a:avLst/>
            </a:prstGeom>
          </p:spPr>
          <p:txBody>
            <a:bodyPr lIns="50800" tIns="50800" rIns="50800" bIns="50800" rtlCol="0" anchor="ctr"/>
            <a:lstStyle/>
            <a:p>
              <a:pPr algn="ctr">
                <a:lnSpc>
                  <a:spcPts val="2800"/>
                </a:lnSpc>
              </a:pPr>
              <a:endParaRPr/>
            </a:p>
          </p:txBody>
        </p:sp>
      </p:grpSp>
      <p:sp>
        <p:nvSpPr>
          <p:cNvPr id="23" name="TextBox 23"/>
          <p:cNvSpPr txBox="1"/>
          <p:nvPr/>
        </p:nvSpPr>
        <p:spPr>
          <a:xfrm rot="19756">
            <a:off x="7609983" y="4075513"/>
            <a:ext cx="7113075" cy="405910"/>
          </a:xfrm>
          <a:prstGeom prst="rect">
            <a:avLst/>
          </a:prstGeom>
        </p:spPr>
        <p:txBody>
          <a:bodyPr lIns="0" tIns="0" rIns="0" bIns="0" rtlCol="0" anchor="t">
            <a:spAutoFit/>
          </a:bodyPr>
          <a:lstStyle/>
          <a:p>
            <a:pPr algn="r">
              <a:lnSpc>
                <a:spcPts val="3352"/>
              </a:lnSpc>
              <a:spcBef>
                <a:spcPct val="0"/>
              </a:spcBef>
            </a:pPr>
            <a:r>
              <a:rPr lang="en-US" sz="2394">
                <a:solidFill>
                  <a:srgbClr val="01003B"/>
                </a:solidFill>
                <a:latin typeface="Be Vietnam"/>
                <a:ea typeface="Be Vietnam"/>
                <a:cs typeface="Be Vietnam"/>
                <a:sym typeface="Be Vietnam"/>
              </a:rPr>
              <a:t>Developed the code and theory of the project</a:t>
            </a:r>
          </a:p>
        </p:txBody>
      </p:sp>
      <p:sp>
        <p:nvSpPr>
          <p:cNvPr id="24" name="TextBox 24"/>
          <p:cNvSpPr txBox="1"/>
          <p:nvPr/>
        </p:nvSpPr>
        <p:spPr>
          <a:xfrm rot="19756">
            <a:off x="5036243" y="4834608"/>
            <a:ext cx="9766519" cy="825010"/>
          </a:xfrm>
          <a:prstGeom prst="rect">
            <a:avLst/>
          </a:prstGeom>
        </p:spPr>
        <p:txBody>
          <a:bodyPr lIns="0" tIns="0" rIns="0" bIns="0" rtlCol="0" anchor="t">
            <a:spAutoFit/>
          </a:bodyPr>
          <a:lstStyle/>
          <a:p>
            <a:pPr algn="r">
              <a:lnSpc>
                <a:spcPts val="3352"/>
              </a:lnSpc>
            </a:pPr>
            <a:r>
              <a:rPr lang="en-US" sz="2394" dirty="0">
                <a:solidFill>
                  <a:srgbClr val="01003B"/>
                </a:solidFill>
                <a:latin typeface="Be Vietnam"/>
                <a:ea typeface="Be Vietnam"/>
                <a:cs typeface="Be Vietnam"/>
                <a:sym typeface="Be Vietnam"/>
              </a:rPr>
              <a:t>Developed the code and theory of the project.</a:t>
            </a:r>
          </a:p>
          <a:p>
            <a:pPr algn="r">
              <a:lnSpc>
                <a:spcPts val="3352"/>
              </a:lnSpc>
              <a:spcBef>
                <a:spcPct val="0"/>
              </a:spcBef>
            </a:pPr>
            <a:endParaRPr lang="en-US" sz="2394" dirty="0">
              <a:solidFill>
                <a:srgbClr val="01003B"/>
              </a:solidFill>
              <a:latin typeface="Be Vietnam"/>
              <a:ea typeface="Be Vietnam"/>
              <a:cs typeface="Be Vietnam"/>
              <a:sym typeface="Be Vietnam"/>
            </a:endParaRPr>
          </a:p>
        </p:txBody>
      </p:sp>
      <p:sp>
        <p:nvSpPr>
          <p:cNvPr id="25" name="TextBox 25"/>
          <p:cNvSpPr txBox="1"/>
          <p:nvPr/>
        </p:nvSpPr>
        <p:spPr>
          <a:xfrm rot="19756">
            <a:off x="7278160" y="6385224"/>
            <a:ext cx="9090022" cy="405910"/>
          </a:xfrm>
          <a:prstGeom prst="rect">
            <a:avLst/>
          </a:prstGeom>
        </p:spPr>
        <p:txBody>
          <a:bodyPr lIns="0" tIns="0" rIns="0" bIns="0" rtlCol="0" anchor="t">
            <a:spAutoFit/>
          </a:bodyPr>
          <a:lstStyle/>
          <a:p>
            <a:pPr algn="r">
              <a:lnSpc>
                <a:spcPts val="3352"/>
              </a:lnSpc>
              <a:spcBef>
                <a:spcPct val="0"/>
              </a:spcBef>
            </a:pPr>
            <a:r>
              <a:rPr lang="en-US" sz="2394">
                <a:solidFill>
                  <a:srgbClr val="01003B"/>
                </a:solidFill>
                <a:latin typeface="Be Vietnam"/>
                <a:ea typeface="Be Vietnam"/>
                <a:cs typeface="Be Vietnam"/>
                <a:sym typeface="Be Vietnam"/>
              </a:rPr>
              <a:t>Theoritical buildup for code and UI of the chat system</a:t>
            </a:r>
          </a:p>
        </p:txBody>
      </p:sp>
      <p:sp>
        <p:nvSpPr>
          <p:cNvPr id="26" name="TextBox 26"/>
          <p:cNvSpPr txBox="1"/>
          <p:nvPr/>
        </p:nvSpPr>
        <p:spPr>
          <a:xfrm rot="19756">
            <a:off x="6294383" y="5603154"/>
            <a:ext cx="10986522" cy="878350"/>
          </a:xfrm>
          <a:prstGeom prst="rect">
            <a:avLst/>
          </a:prstGeom>
        </p:spPr>
        <p:txBody>
          <a:bodyPr lIns="0" tIns="0" rIns="0" bIns="0" rtlCol="0" anchor="t">
            <a:spAutoFit/>
          </a:bodyPr>
          <a:lstStyle/>
          <a:p>
            <a:pPr algn="r">
              <a:lnSpc>
                <a:spcPts val="3352"/>
              </a:lnSpc>
            </a:pPr>
            <a:r>
              <a:rPr lang="en-US" sz="2394">
                <a:solidFill>
                  <a:srgbClr val="01003B"/>
                </a:solidFill>
                <a:latin typeface="Be Vietnam"/>
                <a:ea typeface="Be Vietnam"/>
                <a:cs typeface="Be Vietnam"/>
                <a:sym typeface="Be Vietnam"/>
              </a:rPr>
              <a:t>Formulated the project report and theoretical buildup of the project.</a:t>
            </a:r>
          </a:p>
          <a:p>
            <a:pPr algn="r">
              <a:lnSpc>
                <a:spcPts val="3772"/>
              </a:lnSpc>
              <a:spcBef>
                <a:spcPct val="0"/>
              </a:spcBef>
            </a:pPr>
            <a:endParaRPr lang="en-US" sz="2394">
              <a:solidFill>
                <a:srgbClr val="01003B"/>
              </a:solidFill>
              <a:latin typeface="Be Vietnam"/>
              <a:ea typeface="Be Vietnam"/>
              <a:cs typeface="Be Vietnam"/>
              <a:sym typeface="Be Vietnam"/>
            </a:endParaRPr>
          </a:p>
        </p:txBody>
      </p:sp>
      <p:sp>
        <p:nvSpPr>
          <p:cNvPr id="27" name="TextBox 27"/>
          <p:cNvSpPr txBox="1"/>
          <p:nvPr/>
        </p:nvSpPr>
        <p:spPr>
          <a:xfrm>
            <a:off x="806494" y="7977905"/>
            <a:ext cx="9055993" cy="396210"/>
          </a:xfrm>
          <a:prstGeom prst="rect">
            <a:avLst/>
          </a:prstGeom>
        </p:spPr>
        <p:txBody>
          <a:bodyPr lIns="0" tIns="0" rIns="0" bIns="0" rtlCol="0" anchor="t">
            <a:spAutoFit/>
          </a:bodyPr>
          <a:lstStyle/>
          <a:p>
            <a:pPr algn="ctr">
              <a:lnSpc>
                <a:spcPts val="3361"/>
              </a:lnSpc>
            </a:pPr>
            <a:r>
              <a:rPr lang="en-US" sz="2401">
                <a:solidFill>
                  <a:srgbClr val="000000"/>
                </a:solidFill>
                <a:latin typeface="Canva Sans"/>
                <a:ea typeface="Canva Sans"/>
                <a:cs typeface="Canva Sans"/>
                <a:sym typeface="Canva Sans"/>
              </a:rPr>
              <a:t>Github Link:</a:t>
            </a:r>
            <a:r>
              <a:rPr lang="en-US" sz="2401" b="1">
                <a:solidFill>
                  <a:srgbClr val="000000"/>
                </a:solidFill>
                <a:latin typeface="Canva Sans Bold"/>
                <a:ea typeface="Canva Sans Bold"/>
                <a:cs typeface="Canva Sans Bold"/>
                <a:sym typeface="Canva Sans Bold"/>
              </a:rPr>
              <a:t> </a:t>
            </a:r>
            <a:r>
              <a:rPr lang="en-US" sz="2401" b="1" u="sng">
                <a:solidFill>
                  <a:srgbClr val="38B6FF"/>
                </a:solidFill>
                <a:latin typeface="Canva Sans Bold"/>
                <a:ea typeface="Canva Sans Bold"/>
                <a:cs typeface="Canva Sans Bold"/>
                <a:sym typeface="Canva Sans Bold"/>
                <a:hlinkClick r:id="rId3" tooltip="https://github.com/Akshatjamadagni/Emotional-Support-Conversation-with-fine-grained-emotion-and-emotional-dynamics"/>
              </a:rPr>
              <a:t>CauESC: Emotional Support Conversation Model</a:t>
            </a:r>
          </a:p>
        </p:txBody>
      </p:sp>
    </p:spTree>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TextBox 3"/>
          <p:cNvSpPr txBox="1"/>
          <p:nvPr/>
        </p:nvSpPr>
        <p:spPr>
          <a:xfrm>
            <a:off x="2382752" y="1352550"/>
            <a:ext cx="13522495" cy="918337"/>
          </a:xfrm>
          <a:prstGeom prst="rect">
            <a:avLst/>
          </a:prstGeom>
        </p:spPr>
        <p:txBody>
          <a:bodyPr lIns="0" tIns="0" rIns="0" bIns="0" rtlCol="0" anchor="t">
            <a:spAutoFit/>
          </a:bodyPr>
          <a:lstStyle/>
          <a:p>
            <a:pPr algn="ctr">
              <a:lnSpc>
                <a:spcPts val="7003"/>
              </a:lnSpc>
            </a:pPr>
            <a:r>
              <a:rPr lang="en-US" sz="6799" b="1" spc="217">
                <a:solidFill>
                  <a:srgbClr val="01003B"/>
                </a:solidFill>
                <a:latin typeface="Be Vietnam Ultra-Bold"/>
                <a:ea typeface="Be Vietnam Ultra-Bold"/>
                <a:cs typeface="Be Vietnam Ultra-Bold"/>
                <a:sym typeface="Be Vietnam Ultra-Bold"/>
              </a:rPr>
              <a:t>CONCLUSION</a:t>
            </a:r>
          </a:p>
        </p:txBody>
      </p:sp>
      <p:sp>
        <p:nvSpPr>
          <p:cNvPr id="4" name="TextBox 4"/>
          <p:cNvSpPr txBox="1"/>
          <p:nvPr/>
        </p:nvSpPr>
        <p:spPr>
          <a:xfrm>
            <a:off x="2382752" y="2972779"/>
            <a:ext cx="13654645" cy="5840094"/>
          </a:xfrm>
          <a:prstGeom prst="rect">
            <a:avLst/>
          </a:prstGeom>
        </p:spPr>
        <p:txBody>
          <a:bodyPr lIns="0" tIns="0" rIns="0" bIns="0" rtlCol="0" anchor="t">
            <a:spAutoFit/>
          </a:bodyPr>
          <a:lstStyle/>
          <a:p>
            <a:pPr marL="474986" lvl="1" indent="-237493" algn="l">
              <a:lnSpc>
                <a:spcPts val="3080"/>
              </a:lnSpc>
              <a:buFont typeface="Arial"/>
              <a:buChar char="•"/>
            </a:pPr>
            <a:r>
              <a:rPr lang="en-US" sz="2200" b="1">
                <a:solidFill>
                  <a:srgbClr val="01003B"/>
                </a:solidFill>
                <a:latin typeface="Be Vietnam Medium"/>
                <a:ea typeface="Be Vietnam Medium"/>
                <a:cs typeface="Be Vietnam Medium"/>
                <a:sym typeface="Be Vietnam Medium"/>
              </a:rPr>
              <a:t>Throughout this project, we successfully implemented the foundational components of the CauESC model, aiming to bridge the gaps left by earlier emotional support conversation models. By integrating cause-aware encoding and leveraging COMET for commonsense reasoning, our model shows significant potential for recognizing and addressing the root causes of users’ emotional distress.</a:t>
            </a:r>
          </a:p>
          <a:p>
            <a:pPr algn="l">
              <a:lnSpc>
                <a:spcPts val="3080"/>
              </a:lnSpc>
            </a:pPr>
            <a:endParaRPr lang="en-US" sz="2200" b="1">
              <a:solidFill>
                <a:srgbClr val="01003B"/>
              </a:solidFill>
              <a:latin typeface="Be Vietnam Medium"/>
              <a:ea typeface="Be Vietnam Medium"/>
              <a:cs typeface="Be Vietnam Medium"/>
              <a:sym typeface="Be Vietnam Medium"/>
            </a:endParaRPr>
          </a:p>
          <a:p>
            <a:pPr marL="474986" lvl="1" indent="-237493" algn="l">
              <a:lnSpc>
                <a:spcPts val="3080"/>
              </a:lnSpc>
              <a:buFont typeface="Arial"/>
              <a:buChar char="•"/>
            </a:pPr>
            <a:r>
              <a:rPr lang="en-US" sz="2200" b="1">
                <a:solidFill>
                  <a:srgbClr val="01003B"/>
                </a:solidFill>
                <a:latin typeface="Be Vietnam Medium"/>
                <a:ea typeface="Be Vietnam Medium"/>
                <a:cs typeface="Be Vietnam Medium"/>
                <a:sym typeface="Be Vietnam Medium"/>
              </a:rPr>
              <a:t>Our approach demonstrated the importance of understanding emotional dynamics from a cause-and-effect perspective, resulting in more contextually appropriate and empathetic responses.</a:t>
            </a:r>
          </a:p>
          <a:p>
            <a:pPr algn="l">
              <a:lnSpc>
                <a:spcPts val="3080"/>
              </a:lnSpc>
            </a:pPr>
            <a:endParaRPr lang="en-US" sz="2200" b="1">
              <a:solidFill>
                <a:srgbClr val="01003B"/>
              </a:solidFill>
              <a:latin typeface="Be Vietnam Medium"/>
              <a:ea typeface="Be Vietnam Medium"/>
              <a:cs typeface="Be Vietnam Medium"/>
              <a:sym typeface="Be Vietnam Medium"/>
            </a:endParaRPr>
          </a:p>
          <a:p>
            <a:pPr marL="474986" lvl="1" indent="-237493" algn="l">
              <a:lnSpc>
                <a:spcPts val="3080"/>
              </a:lnSpc>
              <a:buFont typeface="Arial"/>
              <a:buChar char="•"/>
            </a:pPr>
            <a:r>
              <a:rPr lang="en-US" sz="2200" b="1">
                <a:solidFill>
                  <a:srgbClr val="01003B"/>
                </a:solidFill>
                <a:latin typeface="Be Vietnam Medium"/>
                <a:ea typeface="Be Vietnam Medium"/>
                <a:cs typeface="Be Vietnam Medium"/>
                <a:sym typeface="Be Vietnam Medium"/>
              </a:rPr>
              <a:t>Although challenges such as data consistency and fine-tuning persisted, our progress so far highlights the capability of this model to enhance the quality of ESC systems.</a:t>
            </a:r>
          </a:p>
          <a:p>
            <a:pPr algn="l">
              <a:lnSpc>
                <a:spcPts val="3080"/>
              </a:lnSpc>
            </a:pPr>
            <a:endParaRPr lang="en-US" sz="2200" b="1">
              <a:solidFill>
                <a:srgbClr val="01003B"/>
              </a:solidFill>
              <a:latin typeface="Be Vietnam Medium"/>
              <a:ea typeface="Be Vietnam Medium"/>
              <a:cs typeface="Be Vietnam Medium"/>
              <a:sym typeface="Be Vietnam Medium"/>
            </a:endParaRPr>
          </a:p>
          <a:p>
            <a:pPr marL="474986" lvl="1" indent="-237493" algn="l">
              <a:lnSpc>
                <a:spcPts val="3080"/>
              </a:lnSpc>
              <a:buFont typeface="Arial"/>
              <a:buChar char="•"/>
            </a:pPr>
            <a:r>
              <a:rPr lang="en-US" sz="2200" b="1">
                <a:solidFill>
                  <a:srgbClr val="01003B"/>
                </a:solidFill>
                <a:latin typeface="Be Vietnam Medium"/>
                <a:ea typeface="Be Vietnam Medium"/>
                <a:cs typeface="Be Vietnam Medium"/>
                <a:sym typeface="Be Vietnam Medium"/>
              </a:rPr>
              <a:t>This project sets the foundation for more robust, empathy-driven systems that can meaningfully support users in distress and pave the way for future advancements in emotionally intelligent conversational agents.</a:t>
            </a:r>
          </a:p>
        </p:txBody>
      </p:sp>
      <p:sp>
        <p:nvSpPr>
          <p:cNvPr id="5" name="Freeform 5"/>
          <p:cNvSpPr/>
          <p:nvPr/>
        </p:nvSpPr>
        <p:spPr>
          <a:xfrm>
            <a:off x="1376196" y="1238250"/>
            <a:ext cx="1178759" cy="1196157"/>
          </a:xfrm>
          <a:custGeom>
            <a:avLst/>
            <a:gdLst/>
            <a:ahLst/>
            <a:cxnLst/>
            <a:rect l="l" t="t" r="r" b="b"/>
            <a:pathLst>
              <a:path w="1178759" h="1196157">
                <a:moveTo>
                  <a:pt x="0" y="0"/>
                </a:moveTo>
                <a:lnTo>
                  <a:pt x="1178758" y="0"/>
                </a:lnTo>
                <a:lnTo>
                  <a:pt x="1178758" y="1196157"/>
                </a:lnTo>
                <a:lnTo>
                  <a:pt x="0" y="11961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7610337">
            <a:off x="-15599012" y="4302276"/>
            <a:ext cx="24012912" cy="7628483"/>
            <a:chOff x="0" y="0"/>
            <a:chExt cx="6324388" cy="2009148"/>
          </a:xfrm>
        </p:grpSpPr>
        <p:sp>
          <p:nvSpPr>
            <p:cNvPr id="7" name="Freeform 7"/>
            <p:cNvSpPr/>
            <p:nvPr/>
          </p:nvSpPr>
          <p:spPr>
            <a:xfrm>
              <a:off x="0" y="0"/>
              <a:ext cx="6324388" cy="2009148"/>
            </a:xfrm>
            <a:custGeom>
              <a:avLst/>
              <a:gdLst/>
              <a:ahLst/>
              <a:cxnLst/>
              <a:rect l="l" t="t" r="r" b="b"/>
              <a:pathLst>
                <a:path w="6324388" h="2009148">
                  <a:moveTo>
                    <a:pt x="0" y="0"/>
                  </a:moveTo>
                  <a:lnTo>
                    <a:pt x="6324388" y="0"/>
                  </a:lnTo>
                  <a:lnTo>
                    <a:pt x="6324388" y="2009148"/>
                  </a:lnTo>
                  <a:lnTo>
                    <a:pt x="0" y="2009148"/>
                  </a:lnTo>
                  <a:close/>
                </a:path>
              </a:pathLst>
            </a:custGeom>
            <a:solidFill>
              <a:srgbClr val="195759"/>
            </a:solidFill>
          </p:spPr>
        </p:sp>
        <p:sp>
          <p:nvSpPr>
            <p:cNvPr id="8" name="TextBox 8"/>
            <p:cNvSpPr txBox="1"/>
            <p:nvPr/>
          </p:nvSpPr>
          <p:spPr>
            <a:xfrm>
              <a:off x="0" y="-47625"/>
              <a:ext cx="6324388" cy="2056773"/>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7610337">
            <a:off x="6569908" y="-5423191"/>
            <a:ext cx="24012912" cy="7628483"/>
            <a:chOff x="0" y="0"/>
            <a:chExt cx="6324388" cy="2009148"/>
          </a:xfrm>
        </p:grpSpPr>
        <p:sp>
          <p:nvSpPr>
            <p:cNvPr id="10" name="Freeform 10"/>
            <p:cNvSpPr/>
            <p:nvPr/>
          </p:nvSpPr>
          <p:spPr>
            <a:xfrm>
              <a:off x="0" y="0"/>
              <a:ext cx="6324388" cy="2009148"/>
            </a:xfrm>
            <a:custGeom>
              <a:avLst/>
              <a:gdLst/>
              <a:ahLst/>
              <a:cxnLst/>
              <a:rect l="l" t="t" r="r" b="b"/>
              <a:pathLst>
                <a:path w="6324388" h="2009148">
                  <a:moveTo>
                    <a:pt x="0" y="0"/>
                  </a:moveTo>
                  <a:lnTo>
                    <a:pt x="6324388" y="0"/>
                  </a:lnTo>
                  <a:lnTo>
                    <a:pt x="6324388" y="2009148"/>
                  </a:lnTo>
                  <a:lnTo>
                    <a:pt x="0" y="2009148"/>
                  </a:lnTo>
                  <a:close/>
                </a:path>
              </a:pathLst>
            </a:custGeom>
            <a:solidFill>
              <a:srgbClr val="195759"/>
            </a:solidFill>
          </p:spPr>
        </p:sp>
        <p:sp>
          <p:nvSpPr>
            <p:cNvPr id="11" name="TextBox 11"/>
            <p:cNvSpPr txBox="1"/>
            <p:nvPr/>
          </p:nvSpPr>
          <p:spPr>
            <a:xfrm>
              <a:off x="0" y="-47625"/>
              <a:ext cx="6324388" cy="2056773"/>
            </a:xfrm>
            <a:prstGeom prst="rect">
              <a:avLst/>
            </a:prstGeom>
          </p:spPr>
          <p:txBody>
            <a:bodyPr lIns="50800" tIns="50800" rIns="50800" bIns="50800" rtlCol="0" anchor="ctr"/>
            <a:lstStyle/>
            <a:p>
              <a:pPr algn="ctr">
                <a:lnSpc>
                  <a:spcPts val="2800"/>
                </a:lnSpc>
              </a:pPr>
              <a:endParaRPr/>
            </a:p>
          </p:txBody>
        </p:sp>
      </p:gr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Custom</PresentationFormat>
  <Paragraphs>73</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Be Vietnam</vt:lpstr>
      <vt:lpstr>Be Vietnam Medium</vt:lpstr>
      <vt:lpstr>Canva Sans</vt:lpstr>
      <vt:lpstr>Calibri</vt:lpstr>
      <vt:lpstr>Be Vietnam Medium Italics</vt:lpstr>
      <vt:lpstr>Be Vietnam Italics</vt:lpstr>
      <vt:lpstr>Arial</vt:lpstr>
      <vt:lpstr>Be Vietnam Ultra-Bold</vt:lpstr>
      <vt:lpstr>TT Chocolates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Strikers- CauESC</dc:title>
  <cp:lastModifiedBy>Anand Vardhan</cp:lastModifiedBy>
  <cp:revision>2</cp:revision>
  <dcterms:created xsi:type="dcterms:W3CDTF">2006-08-16T00:00:00Z</dcterms:created>
  <dcterms:modified xsi:type="dcterms:W3CDTF">2024-11-19T19:21:34Z</dcterms:modified>
  <dc:identifier>DAGWvdP7cYk</dc:identifier>
</cp:coreProperties>
</file>