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Nunito"/>
      <p:regular r:id="rId38"/>
      <p:bold r:id="rId39"/>
      <p:italic r:id="rId40"/>
      <p:boldItalic r:id="rId41"/>
    </p:embeddedFont>
    <p:embeddedFont>
      <p:font typeface="Maven Pro"/>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5.xml"/><Relationship Id="rId42" Type="http://schemas.openxmlformats.org/officeDocument/2006/relationships/font" Target="fonts/MavenPro-regular.fntdata"/><Relationship Id="rId41" Type="http://schemas.openxmlformats.org/officeDocument/2006/relationships/font" Target="fonts/Nunito-bold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MavenPro-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Nunito-bold.fntdata"/><Relationship Id="rId16" Type="http://schemas.openxmlformats.org/officeDocument/2006/relationships/slide" Target="slides/slide11.xml"/><Relationship Id="rId38" Type="http://schemas.openxmlformats.org/officeDocument/2006/relationships/font" Target="fonts/Nuni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935c9f4fcf_0_2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935c9f4fcf_0_2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936b44023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936b44023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94f64ff1ec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94f64ff1ec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94f64ff1e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94f64ff1e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94f64ff1e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94f64ff1e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94f64ff1e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94f64ff1e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94f64ff1e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94f64ff1e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94f64ff1ec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94f64ff1ec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94f64ff1ec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94f64ff1ec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94f64ff1ec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94f64ff1ec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935c9f4fcf_0_2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935c9f4fcf_0_2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94f64ff1ec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94f64ff1ec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94f64ff1ec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94f64ff1ec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94f64ff1ec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94f64ff1ec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94f64ff1e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94f64ff1e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94f64ff1ec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94f64ff1ec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9c10228598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9c10228598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9c10228598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9c10228598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9c10228598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9c10228598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9c10228598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9c10228598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9c1022859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9c1022859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99d19f1f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99d19f1f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94f64ff1e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94f64ff1e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94f64ff1e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94f64ff1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94f64ff1e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94f64ff1e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935c9f4fcf_0_2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935c9f4fcf_0_2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94f64ff1ec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94f64ff1ec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hyperlink" Target="https://www.investopedia.com/terms/o/otc.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Algorithmic Trading</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Machine Learning</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299050" y="428625"/>
            <a:ext cx="5432700" cy="528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b="0"/>
          </a:p>
          <a:p>
            <a:pPr indent="0" lvl="0" marL="0" rtl="0" algn="l">
              <a:spcBef>
                <a:spcPts val="0"/>
              </a:spcBef>
              <a:spcAft>
                <a:spcPts val="0"/>
              </a:spcAft>
              <a:buNone/>
            </a:pPr>
            <a:r>
              <a:rPr b="0" lang="en" sz="3300">
                <a:solidFill>
                  <a:srgbClr val="000000"/>
                </a:solidFill>
              </a:rPr>
              <a:t>   What is Algorithmic Trading</a:t>
            </a:r>
            <a:endParaRPr b="0" sz="3300">
              <a:solidFill>
                <a:srgbClr val="000000"/>
              </a:solidFill>
            </a:endParaRPr>
          </a:p>
          <a:p>
            <a:pPr indent="0" lvl="0" marL="0" rtl="0" algn="ctr">
              <a:spcBef>
                <a:spcPts val="0"/>
              </a:spcBef>
              <a:spcAft>
                <a:spcPts val="0"/>
              </a:spcAft>
              <a:buNone/>
            </a:pPr>
            <a:r>
              <a:t/>
            </a:r>
            <a:endParaRPr/>
          </a:p>
        </p:txBody>
      </p:sp>
      <p:sp>
        <p:nvSpPr>
          <p:cNvPr id="335" name="Google Shape;335;p22"/>
          <p:cNvSpPr txBox="1"/>
          <p:nvPr>
            <p:ph idx="1" type="body"/>
          </p:nvPr>
        </p:nvSpPr>
        <p:spPr>
          <a:xfrm>
            <a:off x="299050" y="1128450"/>
            <a:ext cx="7496400" cy="2886600"/>
          </a:xfrm>
          <a:prstGeom prst="rect">
            <a:avLst/>
          </a:prstGeom>
          <a:noFill/>
        </p:spPr>
        <p:txBody>
          <a:bodyPr anchorCtr="0" anchor="t" bIns="91425" lIns="91425" spcFirstLastPara="1" rIns="91425" wrap="square" tIns="91425">
            <a:noAutofit/>
          </a:bodyPr>
          <a:lstStyle/>
          <a:p>
            <a:pPr indent="0" lvl="0" marL="0" rtl="0" algn="l">
              <a:spcBef>
                <a:spcPts val="0"/>
              </a:spcBef>
              <a:spcAft>
                <a:spcPts val="1200"/>
              </a:spcAft>
              <a:buNone/>
            </a:pPr>
            <a:r>
              <a:rPr lang="en" sz="2000">
                <a:solidFill>
                  <a:srgbClr val="FFFFFF"/>
                </a:solidFill>
                <a:latin typeface="Maven Pro"/>
                <a:ea typeface="Maven Pro"/>
                <a:cs typeface="Maven Pro"/>
                <a:sym typeface="Maven Pro"/>
              </a:rPr>
              <a:t>Algorithmic trading strategies follow a rule-based system to select trading instruments, identify trading opportunities, manage risk and optimize position size and capital use. In most cases systems are automated so that entries and exits are executed by the algorithm too. The terms systematic trading, electronic trading, black-box trading, mechanical trading, and quantitative trading can at times be used interchangeably with </a:t>
            </a:r>
            <a:r>
              <a:rPr i="1" lang="en" sz="2000">
                <a:solidFill>
                  <a:srgbClr val="FFFFFF"/>
                </a:solidFill>
                <a:latin typeface="Maven Pro"/>
                <a:ea typeface="Maven Pro"/>
                <a:cs typeface="Maven Pro"/>
                <a:sym typeface="Maven Pro"/>
              </a:rPr>
              <a:t>algorithmic trading</a:t>
            </a:r>
            <a:r>
              <a:rPr lang="en" sz="2000">
                <a:solidFill>
                  <a:srgbClr val="FFFFFF"/>
                </a:solidFill>
                <a:latin typeface="Maven Pro"/>
                <a:ea typeface="Maven Pro"/>
                <a:cs typeface="Maven Pro"/>
                <a:sym typeface="Maven Pro"/>
              </a:rPr>
              <a:t>.</a:t>
            </a:r>
            <a:endParaRPr sz="2000">
              <a:solidFill>
                <a:srgbClr val="FFFFFF"/>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408675" y="518325"/>
            <a:ext cx="6468000" cy="51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3000">
                <a:solidFill>
                  <a:srgbClr val="111111"/>
                </a:solidFill>
              </a:rPr>
              <a:t>   K-Nearest Neighbor Algorithm</a:t>
            </a:r>
            <a:endParaRPr b="0" sz="3000">
              <a:solidFill>
                <a:srgbClr val="111111"/>
              </a:solidFill>
            </a:endParaRPr>
          </a:p>
        </p:txBody>
      </p:sp>
      <p:sp>
        <p:nvSpPr>
          <p:cNvPr id="341" name="Google Shape;341;p23"/>
          <p:cNvSpPr txBox="1"/>
          <p:nvPr>
            <p:ph idx="1" type="body"/>
          </p:nvPr>
        </p:nvSpPr>
        <p:spPr>
          <a:xfrm>
            <a:off x="408675" y="1217100"/>
            <a:ext cx="8124000" cy="2919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Maven Pro"/>
              <a:buChar char="●"/>
            </a:pPr>
            <a:r>
              <a:rPr lang="en" sz="2000">
                <a:latin typeface="Maven Pro"/>
                <a:ea typeface="Maven Pro"/>
                <a:cs typeface="Maven Pro"/>
                <a:sym typeface="Maven Pro"/>
              </a:rPr>
              <a:t>Supervised  Machine Learning</a:t>
            </a:r>
            <a:endParaRPr sz="2000">
              <a:latin typeface="Maven Pro"/>
              <a:ea typeface="Maven Pro"/>
              <a:cs typeface="Maven Pro"/>
              <a:sym typeface="Maven Pro"/>
            </a:endParaRPr>
          </a:p>
          <a:p>
            <a:pPr indent="-355600" lvl="0" marL="457200" rtl="0" algn="l">
              <a:spcBef>
                <a:spcPts val="0"/>
              </a:spcBef>
              <a:spcAft>
                <a:spcPts val="0"/>
              </a:spcAft>
              <a:buSzPts val="2000"/>
              <a:buFont typeface="Maven Pro"/>
              <a:buChar char="●"/>
            </a:pPr>
            <a:r>
              <a:rPr lang="en" sz="2000">
                <a:latin typeface="Maven Pro"/>
                <a:ea typeface="Maven Pro"/>
                <a:cs typeface="Maven Pro"/>
                <a:sym typeface="Maven Pro"/>
              </a:rPr>
              <a:t>Non- parametric Algorithm</a:t>
            </a:r>
            <a:endParaRPr sz="2000">
              <a:latin typeface="Maven Pro"/>
              <a:ea typeface="Maven Pro"/>
              <a:cs typeface="Maven Pro"/>
              <a:sym typeface="Maven Pro"/>
            </a:endParaRPr>
          </a:p>
          <a:p>
            <a:pPr indent="-355600" lvl="0" marL="457200" rtl="0" algn="l">
              <a:spcBef>
                <a:spcPts val="0"/>
              </a:spcBef>
              <a:spcAft>
                <a:spcPts val="0"/>
              </a:spcAft>
              <a:buSzPts val="2000"/>
              <a:buFont typeface="Maven Pro"/>
              <a:buChar char="●"/>
            </a:pPr>
            <a:r>
              <a:rPr lang="en" sz="2000">
                <a:latin typeface="Maven Pro"/>
                <a:ea typeface="Maven Pro"/>
                <a:cs typeface="Maven Pro"/>
                <a:sym typeface="Maven Pro"/>
              </a:rPr>
              <a:t>Also known as Lazy Learner</a:t>
            </a:r>
            <a:endParaRPr sz="2000">
              <a:latin typeface="Maven Pro"/>
              <a:ea typeface="Maven Pro"/>
              <a:cs typeface="Maven Pro"/>
              <a:sym typeface="Maven Pro"/>
            </a:endParaRPr>
          </a:p>
          <a:p>
            <a:pPr indent="-355600" lvl="0" marL="457200" rtl="0" algn="l">
              <a:spcBef>
                <a:spcPts val="0"/>
              </a:spcBef>
              <a:spcAft>
                <a:spcPts val="0"/>
              </a:spcAft>
              <a:buSzPts val="2000"/>
              <a:buFont typeface="Maven Pro"/>
              <a:buChar char="●"/>
            </a:pPr>
            <a:r>
              <a:rPr lang="en" sz="2000">
                <a:latin typeface="Maven Pro"/>
                <a:ea typeface="Maven Pro"/>
                <a:cs typeface="Maven Pro"/>
                <a:sym typeface="Maven Pro"/>
              </a:rPr>
              <a:t>Can be used for regression and Classifier</a:t>
            </a:r>
            <a:endParaRPr sz="2000">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5" name="Shape 345"/>
        <p:cNvGrpSpPr/>
        <p:nvPr/>
      </p:nvGrpSpPr>
      <p:grpSpPr>
        <a:xfrm>
          <a:off x="0" y="0"/>
          <a:ext cx="0" cy="0"/>
          <a:chOff x="0" y="0"/>
          <a:chExt cx="0" cy="0"/>
        </a:xfrm>
      </p:grpSpPr>
      <p:sp>
        <p:nvSpPr>
          <p:cNvPr id="346" name="Google Shape;346;p24"/>
          <p:cNvSpPr txBox="1"/>
          <p:nvPr>
            <p:ph type="title"/>
          </p:nvPr>
        </p:nvSpPr>
        <p:spPr>
          <a:xfrm rot="10800000">
            <a:off x="8431675" y="3921550"/>
            <a:ext cx="588900" cy="41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p:txBody>
      </p:sp>
      <p:sp>
        <p:nvSpPr>
          <p:cNvPr id="347" name="Google Shape;347;p24"/>
          <p:cNvSpPr txBox="1"/>
          <p:nvPr>
            <p:ph idx="1" type="body"/>
          </p:nvPr>
        </p:nvSpPr>
        <p:spPr>
          <a:xfrm rot="10800000">
            <a:off x="8431750" y="4399275"/>
            <a:ext cx="1066500" cy="455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348" name="Google Shape;348;p24"/>
          <p:cNvPicPr preferRelativeResize="0"/>
          <p:nvPr/>
        </p:nvPicPr>
        <p:blipFill>
          <a:blip r:embed="rId3">
            <a:alphaModFix/>
          </a:blip>
          <a:stretch>
            <a:fillRect/>
          </a:stretch>
        </p:blipFill>
        <p:spPr>
          <a:xfrm>
            <a:off x="552400" y="561950"/>
            <a:ext cx="8039200" cy="401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type="title"/>
          </p:nvPr>
        </p:nvSpPr>
        <p:spPr>
          <a:xfrm>
            <a:off x="359200" y="204300"/>
            <a:ext cx="2382600" cy="33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400">
                <a:solidFill>
                  <a:srgbClr val="111111"/>
                </a:solidFill>
              </a:rPr>
              <a:t>Why K-NN?</a:t>
            </a:r>
            <a:endParaRPr b="0" sz="2400">
              <a:solidFill>
                <a:srgbClr val="111111"/>
              </a:solidFill>
            </a:endParaRPr>
          </a:p>
        </p:txBody>
      </p:sp>
      <p:sp>
        <p:nvSpPr>
          <p:cNvPr id="354" name="Google Shape;354;p25"/>
          <p:cNvSpPr txBox="1"/>
          <p:nvPr>
            <p:ph idx="1" type="body"/>
          </p:nvPr>
        </p:nvSpPr>
        <p:spPr>
          <a:xfrm>
            <a:off x="358900" y="543301"/>
            <a:ext cx="7845000" cy="9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The k-nearest neighbors (KNN) algorithm is a simple, easy-to-implement supervised machine learning algorithm that can be used to solve both classification and regression problems.</a:t>
            </a:r>
            <a:endParaRPr sz="1500">
              <a:solidFill>
                <a:srgbClr val="FFFFFF"/>
              </a:solidFill>
              <a:latin typeface="Maven Pro"/>
              <a:ea typeface="Maven Pro"/>
              <a:cs typeface="Maven Pro"/>
              <a:sym typeface="Maven Pro"/>
            </a:endParaRPr>
          </a:p>
          <a:p>
            <a:pPr indent="0" lvl="0" marL="457200" rtl="0" algn="l">
              <a:spcBef>
                <a:spcPts val="1200"/>
              </a:spcBef>
              <a:spcAft>
                <a:spcPts val="1200"/>
              </a:spcAft>
              <a:buNone/>
            </a:pPr>
            <a:r>
              <a:t/>
            </a:r>
            <a:endParaRPr sz="1100">
              <a:solidFill>
                <a:srgbClr val="686868"/>
              </a:solidFill>
              <a:highlight>
                <a:srgbClr val="FFFFFF"/>
              </a:highlight>
              <a:latin typeface="Roboto"/>
              <a:ea typeface="Roboto"/>
              <a:cs typeface="Roboto"/>
              <a:sym typeface="Roboto"/>
            </a:endParaRPr>
          </a:p>
        </p:txBody>
      </p:sp>
      <p:sp>
        <p:nvSpPr>
          <p:cNvPr id="355" name="Google Shape;355;p25"/>
          <p:cNvSpPr txBox="1"/>
          <p:nvPr/>
        </p:nvSpPr>
        <p:spPr>
          <a:xfrm>
            <a:off x="359200" y="1395575"/>
            <a:ext cx="5422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Maven Pro"/>
                <a:ea typeface="Maven Pro"/>
                <a:cs typeface="Maven Pro"/>
                <a:sym typeface="Maven Pro"/>
              </a:rPr>
              <a:t>When should you use KNN?</a:t>
            </a:r>
            <a:endParaRPr sz="2400">
              <a:latin typeface="Maven Pro"/>
              <a:ea typeface="Maven Pro"/>
              <a:cs typeface="Maven Pro"/>
              <a:sym typeface="Maven Pro"/>
            </a:endParaRPr>
          </a:p>
        </p:txBody>
      </p:sp>
      <p:sp>
        <p:nvSpPr>
          <p:cNvPr id="356" name="Google Shape;356;p25"/>
          <p:cNvSpPr txBox="1"/>
          <p:nvPr/>
        </p:nvSpPr>
        <p:spPr>
          <a:xfrm>
            <a:off x="309225" y="1808325"/>
            <a:ext cx="7845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KNN-classifier can be used when your data set is small enough, so that KNN-Classifier completes running in a shorter time. The complexity for applying a Naive bayes model is o(1) So, even though KNN works best for your data, when you know your data size will keep increasing it’s wise to choose Naive Bayes.</a:t>
            </a:r>
            <a:endParaRPr sz="1500">
              <a:solidFill>
                <a:srgbClr val="FFFFFF"/>
              </a:solidFill>
              <a:latin typeface="Maven Pro"/>
              <a:ea typeface="Maven Pro"/>
              <a:cs typeface="Maven Pro"/>
              <a:sym typeface="Maven Pro"/>
            </a:endParaRPr>
          </a:p>
        </p:txBody>
      </p:sp>
      <p:sp>
        <p:nvSpPr>
          <p:cNvPr id="357" name="Google Shape;357;p25"/>
          <p:cNvSpPr txBox="1"/>
          <p:nvPr/>
        </p:nvSpPr>
        <p:spPr>
          <a:xfrm>
            <a:off x="359200" y="2916525"/>
            <a:ext cx="459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Maven Pro"/>
                <a:ea typeface="Maven Pro"/>
                <a:cs typeface="Maven Pro"/>
                <a:sym typeface="Maven Pro"/>
              </a:rPr>
              <a:t>Where is KNN used?</a:t>
            </a:r>
            <a:endParaRPr sz="2400">
              <a:latin typeface="Maven Pro"/>
              <a:ea typeface="Maven Pro"/>
              <a:cs typeface="Maven Pro"/>
              <a:sym typeface="Maven Pro"/>
            </a:endParaRPr>
          </a:p>
        </p:txBody>
      </p:sp>
      <p:sp>
        <p:nvSpPr>
          <p:cNvPr id="358" name="Google Shape;358;p25"/>
          <p:cNvSpPr txBox="1"/>
          <p:nvPr/>
        </p:nvSpPr>
        <p:spPr>
          <a:xfrm>
            <a:off x="309225" y="3356050"/>
            <a:ext cx="7615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Despite its simplicity, KNN can outperform more powerful classifiers and is used in a variety of applications such as economic forecasting, data compression and genetics. For example, KNN was leveraged in a 2006 study of functional genomics for the assignment of genes based on their expression profiles.</a:t>
            </a:r>
            <a:endParaRPr sz="1500">
              <a:solidFill>
                <a:srgbClr val="FFFFFF"/>
              </a:solidFill>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328950" y="189425"/>
            <a:ext cx="3798000" cy="662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3000">
                <a:solidFill>
                  <a:srgbClr val="111111"/>
                </a:solidFill>
              </a:rPr>
              <a:t>   Linear Regression</a:t>
            </a:r>
            <a:endParaRPr b="0" sz="3000">
              <a:solidFill>
                <a:srgbClr val="111111"/>
              </a:solidFill>
            </a:endParaRPr>
          </a:p>
        </p:txBody>
      </p:sp>
      <p:sp>
        <p:nvSpPr>
          <p:cNvPr id="364" name="Google Shape;364;p26"/>
          <p:cNvSpPr txBox="1"/>
          <p:nvPr>
            <p:ph idx="1" type="body"/>
          </p:nvPr>
        </p:nvSpPr>
        <p:spPr>
          <a:xfrm>
            <a:off x="328950" y="872250"/>
            <a:ext cx="8243700" cy="339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aven Pro"/>
              <a:buChar char="●"/>
            </a:pPr>
            <a:r>
              <a:rPr lang="en" sz="1800">
                <a:latin typeface="Maven Pro"/>
                <a:ea typeface="Maven Pro"/>
                <a:cs typeface="Maven Pro"/>
                <a:sym typeface="Maven Pro"/>
              </a:rPr>
              <a:t>Supervised Machine Learning</a:t>
            </a:r>
            <a:endParaRPr sz="1800">
              <a:latin typeface="Maven Pro"/>
              <a:ea typeface="Maven Pro"/>
              <a:cs typeface="Maven Pro"/>
              <a:sym typeface="Maven Pro"/>
            </a:endParaRPr>
          </a:p>
          <a:p>
            <a:pPr indent="-342900" lvl="0" marL="457200" rtl="0" algn="l">
              <a:spcBef>
                <a:spcPts val="0"/>
              </a:spcBef>
              <a:spcAft>
                <a:spcPts val="0"/>
              </a:spcAft>
              <a:buSzPts val="1800"/>
              <a:buFont typeface="Maven Pro"/>
              <a:buChar char="●"/>
            </a:pPr>
            <a:r>
              <a:rPr lang="en" sz="1800">
                <a:latin typeface="Maven Pro"/>
                <a:ea typeface="Maven Pro"/>
                <a:cs typeface="Maven Pro"/>
                <a:sym typeface="Maven Pro"/>
              </a:rPr>
              <a:t>Used for solving Regression problems</a:t>
            </a:r>
            <a:endParaRPr sz="1800">
              <a:latin typeface="Maven Pro"/>
              <a:ea typeface="Maven Pro"/>
              <a:cs typeface="Maven Pro"/>
              <a:sym typeface="Maven Pro"/>
            </a:endParaRPr>
          </a:p>
          <a:p>
            <a:pPr indent="-342900" lvl="0" marL="457200" rtl="0" algn="l">
              <a:spcBef>
                <a:spcPts val="0"/>
              </a:spcBef>
              <a:spcAft>
                <a:spcPts val="0"/>
              </a:spcAft>
              <a:buSzPts val="1800"/>
              <a:buFont typeface="Maven Pro"/>
              <a:buChar char="●"/>
            </a:pPr>
            <a:r>
              <a:rPr lang="en" sz="1800">
                <a:latin typeface="Maven Pro"/>
                <a:ea typeface="Maven Pro"/>
                <a:cs typeface="Maven Pro"/>
                <a:sym typeface="Maven Pro"/>
              </a:rPr>
              <a:t>Shows the relationship between dependent and independent variables</a:t>
            </a:r>
            <a:endParaRPr sz="1800">
              <a:latin typeface="Maven Pro"/>
              <a:ea typeface="Maven Pro"/>
              <a:cs typeface="Maven Pro"/>
              <a:sym typeface="Maven Pro"/>
            </a:endParaRPr>
          </a:p>
          <a:p>
            <a:pPr indent="-342900" lvl="0" marL="457200" rtl="0" algn="l">
              <a:spcBef>
                <a:spcPts val="0"/>
              </a:spcBef>
              <a:spcAft>
                <a:spcPts val="0"/>
              </a:spcAft>
              <a:buSzPts val="1800"/>
              <a:buFont typeface="Maven Pro"/>
              <a:buChar char="●"/>
            </a:pPr>
            <a:r>
              <a:rPr lang="en" sz="1800">
                <a:latin typeface="Maven Pro"/>
                <a:ea typeface="Maven Pro"/>
                <a:cs typeface="Maven Pro"/>
                <a:sym typeface="Maven Pro"/>
              </a:rPr>
              <a:t>Statistical Method used for predictive analysis</a:t>
            </a:r>
            <a:endParaRPr sz="1800">
              <a:latin typeface="Maven Pro"/>
              <a:ea typeface="Maven Pro"/>
              <a:cs typeface="Maven Pro"/>
              <a:sym typeface="Maven Pro"/>
            </a:endParaRPr>
          </a:p>
          <a:p>
            <a:pPr indent="-342900" lvl="0" marL="457200" rtl="0" algn="l">
              <a:spcBef>
                <a:spcPts val="0"/>
              </a:spcBef>
              <a:spcAft>
                <a:spcPts val="0"/>
              </a:spcAft>
              <a:buSzPts val="1800"/>
              <a:buFont typeface="Maven Pro"/>
              <a:buChar char="●"/>
            </a:pPr>
            <a:r>
              <a:rPr lang="en" sz="1800">
                <a:latin typeface="Maven Pro"/>
                <a:ea typeface="Maven Pro"/>
                <a:cs typeface="Maven Pro"/>
                <a:sym typeface="Maven Pro"/>
              </a:rPr>
              <a:t>Make prediction for continuous/real or numeric variables</a:t>
            </a:r>
            <a:endParaRPr sz="1800">
              <a:latin typeface="Maven Pro"/>
              <a:ea typeface="Maven Pro"/>
              <a:cs typeface="Maven Pro"/>
              <a:sym typeface="Maven Pro"/>
            </a:endParaRPr>
          </a:p>
          <a:p>
            <a:pPr indent="-342900" lvl="0" marL="457200" rtl="0" algn="l">
              <a:spcBef>
                <a:spcPts val="0"/>
              </a:spcBef>
              <a:spcAft>
                <a:spcPts val="0"/>
              </a:spcAft>
              <a:buSzPts val="1800"/>
              <a:buFont typeface="Maven Pro"/>
              <a:buChar char="●"/>
            </a:pPr>
            <a:r>
              <a:rPr lang="en" sz="1800">
                <a:latin typeface="Maven Pro"/>
                <a:ea typeface="Maven Pro"/>
                <a:cs typeface="Maven Pro"/>
                <a:sym typeface="Maven Pro"/>
              </a:rPr>
              <a:t>Two types of Linear Relationship</a:t>
            </a:r>
            <a:endParaRPr sz="1800">
              <a:latin typeface="Maven Pro"/>
              <a:ea typeface="Maven Pro"/>
              <a:cs typeface="Maven Pro"/>
              <a:sym typeface="Maven Pro"/>
            </a:endParaRPr>
          </a:p>
          <a:p>
            <a:pPr indent="-342900" lvl="1" marL="914400" rtl="0" algn="l">
              <a:spcBef>
                <a:spcPts val="0"/>
              </a:spcBef>
              <a:spcAft>
                <a:spcPts val="0"/>
              </a:spcAft>
              <a:buSzPts val="1800"/>
              <a:buFont typeface="Maven Pro"/>
              <a:buChar char="○"/>
            </a:pPr>
            <a:r>
              <a:rPr lang="en" sz="1800">
                <a:latin typeface="Maven Pro"/>
                <a:ea typeface="Maven Pro"/>
                <a:cs typeface="Maven Pro"/>
                <a:sym typeface="Maven Pro"/>
              </a:rPr>
              <a:t>Positive Linear Relationship</a:t>
            </a:r>
            <a:endParaRPr sz="1800">
              <a:latin typeface="Maven Pro"/>
              <a:ea typeface="Maven Pro"/>
              <a:cs typeface="Maven Pro"/>
              <a:sym typeface="Maven Pro"/>
            </a:endParaRPr>
          </a:p>
          <a:p>
            <a:pPr indent="-342900" lvl="1" marL="914400" rtl="0" algn="l">
              <a:spcBef>
                <a:spcPts val="0"/>
              </a:spcBef>
              <a:spcAft>
                <a:spcPts val="0"/>
              </a:spcAft>
              <a:buSzPts val="1800"/>
              <a:buFont typeface="Maven Pro"/>
              <a:buChar char="○"/>
            </a:pPr>
            <a:r>
              <a:rPr lang="en" sz="1800">
                <a:latin typeface="Maven Pro"/>
                <a:ea typeface="Maven Pro"/>
                <a:cs typeface="Maven Pro"/>
                <a:sym typeface="Maven Pro"/>
              </a:rPr>
              <a:t>Negative Linear Relationship</a:t>
            </a:r>
            <a:endParaRPr sz="1800">
              <a:latin typeface="Maven Pro"/>
              <a:ea typeface="Maven Pro"/>
              <a:cs typeface="Maven Pro"/>
              <a:sym typeface="Maven Pro"/>
            </a:endParaRPr>
          </a:p>
          <a:p>
            <a:pPr indent="0" lvl="0" marL="0" rtl="0" algn="l">
              <a:spcBef>
                <a:spcPts val="800"/>
              </a:spcBef>
              <a:spcAft>
                <a:spcPts val="0"/>
              </a:spcAft>
              <a:buNone/>
            </a:pPr>
            <a:r>
              <a:t/>
            </a:r>
            <a:endParaRPr sz="1100">
              <a:solidFill>
                <a:srgbClr val="000000"/>
              </a:solidFill>
              <a:latin typeface="Arial"/>
              <a:ea typeface="Arial"/>
              <a:cs typeface="Arial"/>
              <a:sym typeface="Arial"/>
            </a:endParaRPr>
          </a:p>
          <a:p>
            <a:pPr indent="0" lvl="0" marL="0" rtl="0" algn="ctr">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7"/>
          <p:cNvSpPr txBox="1"/>
          <p:nvPr>
            <p:ph type="title"/>
          </p:nvPr>
        </p:nvSpPr>
        <p:spPr>
          <a:xfrm>
            <a:off x="365525" y="359675"/>
            <a:ext cx="6366900" cy="42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0" lang="en" sz="3040">
                <a:solidFill>
                  <a:srgbClr val="111111"/>
                </a:solidFill>
              </a:rPr>
              <a:t>Assumption of Linear Regression</a:t>
            </a:r>
            <a:endParaRPr b="0" sz="1340">
              <a:solidFill>
                <a:srgbClr val="111111"/>
              </a:solidFill>
            </a:endParaRPr>
          </a:p>
        </p:txBody>
      </p:sp>
      <p:sp>
        <p:nvSpPr>
          <p:cNvPr id="370" name="Google Shape;370;p27"/>
          <p:cNvSpPr txBox="1"/>
          <p:nvPr>
            <p:ph idx="1" type="body"/>
          </p:nvPr>
        </p:nvSpPr>
        <p:spPr>
          <a:xfrm>
            <a:off x="318325" y="969150"/>
            <a:ext cx="6366900" cy="3025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Linear Relationship between the feature and the target </a:t>
            </a:r>
            <a:endParaRPr sz="1700"/>
          </a:p>
          <a:p>
            <a:pPr indent="-336550" lvl="0" marL="457200" rtl="0" algn="l">
              <a:spcBef>
                <a:spcPts val="0"/>
              </a:spcBef>
              <a:spcAft>
                <a:spcPts val="0"/>
              </a:spcAft>
              <a:buSzPts val="1700"/>
              <a:buChar char="●"/>
            </a:pPr>
            <a:r>
              <a:rPr lang="en" sz="1700"/>
              <a:t>Small  or no multicollinearity  between the features</a:t>
            </a:r>
            <a:endParaRPr sz="1700"/>
          </a:p>
          <a:p>
            <a:pPr indent="-336550" lvl="0" marL="457200" rtl="0" algn="l">
              <a:spcBef>
                <a:spcPts val="0"/>
              </a:spcBef>
              <a:spcAft>
                <a:spcPts val="0"/>
              </a:spcAft>
              <a:buSzPts val="1700"/>
              <a:buChar char="●"/>
            </a:pPr>
            <a:r>
              <a:rPr lang="en" sz="1700"/>
              <a:t>Homoscedasticity Assumption</a:t>
            </a:r>
            <a:endParaRPr sz="1700"/>
          </a:p>
          <a:p>
            <a:pPr indent="-336550" lvl="0" marL="457200" rtl="0" algn="l">
              <a:spcBef>
                <a:spcPts val="0"/>
              </a:spcBef>
              <a:spcAft>
                <a:spcPts val="0"/>
              </a:spcAft>
              <a:buSzPts val="1700"/>
              <a:buChar char="●"/>
            </a:pPr>
            <a:r>
              <a:rPr lang="en" sz="1700"/>
              <a:t>Normal Distribution of error terms</a:t>
            </a:r>
            <a:endParaRPr sz="1700"/>
          </a:p>
          <a:p>
            <a:pPr indent="-336550" lvl="0" marL="457200" rtl="0" algn="l">
              <a:spcBef>
                <a:spcPts val="0"/>
              </a:spcBef>
              <a:spcAft>
                <a:spcPts val="0"/>
              </a:spcAft>
              <a:buSzPts val="1700"/>
              <a:buChar char="●"/>
            </a:pPr>
            <a:r>
              <a:rPr lang="en" sz="1700"/>
              <a:t>No AutoCorrelation</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86868"/>
        </a:solidFill>
      </p:bgPr>
    </p:bg>
    <p:spTree>
      <p:nvGrpSpPr>
        <p:cNvPr id="374" name="Shape 374"/>
        <p:cNvGrpSpPr/>
        <p:nvPr/>
      </p:nvGrpSpPr>
      <p:grpSpPr>
        <a:xfrm>
          <a:off x="0" y="0"/>
          <a:ext cx="0" cy="0"/>
          <a:chOff x="0" y="0"/>
          <a:chExt cx="0" cy="0"/>
        </a:xfrm>
      </p:grpSpPr>
      <p:sp>
        <p:nvSpPr>
          <p:cNvPr id="375" name="Google Shape;375;p28"/>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376" name="Google Shape;376;p28"/>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377" name="Google Shape;377;p28"/>
          <p:cNvPicPr preferRelativeResize="0"/>
          <p:nvPr/>
        </p:nvPicPr>
        <p:blipFill>
          <a:blip r:embed="rId3">
            <a:alphaModFix/>
          </a:blip>
          <a:stretch>
            <a:fillRect/>
          </a:stretch>
        </p:blipFill>
        <p:spPr>
          <a:xfrm>
            <a:off x="1339725" y="678639"/>
            <a:ext cx="6464700" cy="4385737"/>
          </a:xfrm>
          <a:prstGeom prst="rect">
            <a:avLst/>
          </a:prstGeom>
          <a:noFill/>
          <a:ln>
            <a:noFill/>
          </a:ln>
        </p:spPr>
      </p:pic>
      <p:sp>
        <p:nvSpPr>
          <p:cNvPr id="378" name="Google Shape;378;p28"/>
          <p:cNvSpPr txBox="1"/>
          <p:nvPr/>
        </p:nvSpPr>
        <p:spPr>
          <a:xfrm>
            <a:off x="2639025" y="99975"/>
            <a:ext cx="3866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Nunito"/>
                <a:ea typeface="Nunito"/>
                <a:cs typeface="Nunito"/>
                <a:sym typeface="Nunito"/>
              </a:rPr>
              <a:t>Flowchart Of  Algorithm</a:t>
            </a:r>
            <a:endParaRPr sz="2100">
              <a:solidFill>
                <a:schemeClr val="lt1"/>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382" name="Shape 382"/>
        <p:cNvGrpSpPr/>
        <p:nvPr/>
      </p:nvGrpSpPr>
      <p:grpSpPr>
        <a:xfrm>
          <a:off x="0" y="0"/>
          <a:ext cx="0" cy="0"/>
          <a:chOff x="0" y="0"/>
          <a:chExt cx="0" cy="0"/>
        </a:xfrm>
      </p:grpSpPr>
      <p:sp>
        <p:nvSpPr>
          <p:cNvPr id="383" name="Google Shape;383;p29"/>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384" name="Google Shape;384;p29"/>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385" name="Google Shape;385;p29"/>
          <p:cNvPicPr preferRelativeResize="0"/>
          <p:nvPr/>
        </p:nvPicPr>
        <p:blipFill rotWithShape="1">
          <a:blip r:embed="rId3">
            <a:alphaModFix/>
          </a:blip>
          <a:srcRect b="0" l="8570" r="17229" t="0"/>
          <a:stretch/>
        </p:blipFill>
        <p:spPr>
          <a:xfrm>
            <a:off x="567188" y="318825"/>
            <a:ext cx="8009626" cy="44163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389" name="Shape 389"/>
        <p:cNvGrpSpPr/>
        <p:nvPr/>
      </p:nvGrpSpPr>
      <p:grpSpPr>
        <a:xfrm>
          <a:off x="0" y="0"/>
          <a:ext cx="0" cy="0"/>
          <a:chOff x="0" y="0"/>
          <a:chExt cx="0" cy="0"/>
        </a:xfrm>
      </p:grpSpPr>
      <p:sp>
        <p:nvSpPr>
          <p:cNvPr id="390" name="Google Shape;390;p30"/>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391" name="Google Shape;391;p30"/>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392" name="Google Shape;392;p30"/>
          <p:cNvPicPr preferRelativeResize="0"/>
          <p:nvPr/>
        </p:nvPicPr>
        <p:blipFill>
          <a:blip r:embed="rId3">
            <a:alphaModFix/>
          </a:blip>
          <a:stretch>
            <a:fillRect/>
          </a:stretch>
        </p:blipFill>
        <p:spPr>
          <a:xfrm>
            <a:off x="350925" y="544425"/>
            <a:ext cx="8383325" cy="4083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396" name="Shape 396"/>
        <p:cNvGrpSpPr/>
        <p:nvPr/>
      </p:nvGrpSpPr>
      <p:grpSpPr>
        <a:xfrm>
          <a:off x="0" y="0"/>
          <a:ext cx="0" cy="0"/>
          <a:chOff x="0" y="0"/>
          <a:chExt cx="0" cy="0"/>
        </a:xfrm>
      </p:grpSpPr>
      <p:sp>
        <p:nvSpPr>
          <p:cNvPr id="397" name="Google Shape;397;p31"/>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398" name="Google Shape;398;p3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399" name="Google Shape;399;p31"/>
          <p:cNvPicPr preferRelativeResize="0"/>
          <p:nvPr/>
        </p:nvPicPr>
        <p:blipFill rotWithShape="1">
          <a:blip r:embed="rId3">
            <a:alphaModFix/>
          </a:blip>
          <a:srcRect b="0" l="7775" r="33542" t="0"/>
          <a:stretch/>
        </p:blipFill>
        <p:spPr>
          <a:xfrm>
            <a:off x="1017087" y="93387"/>
            <a:ext cx="7109826" cy="4956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366600" y="299950"/>
            <a:ext cx="3221700" cy="54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0" lang="en" sz="3000">
                <a:solidFill>
                  <a:srgbClr val="111111"/>
                </a:solidFill>
              </a:rPr>
              <a:t>   Submitted By:</a:t>
            </a:r>
            <a:endParaRPr b="0" sz="3000">
              <a:solidFill>
                <a:srgbClr val="111111"/>
              </a:solidFill>
            </a:endParaRPr>
          </a:p>
        </p:txBody>
      </p:sp>
      <p:sp>
        <p:nvSpPr>
          <p:cNvPr id="284" name="Google Shape;284;p14"/>
          <p:cNvSpPr txBox="1"/>
          <p:nvPr>
            <p:ph idx="1" type="body"/>
          </p:nvPr>
        </p:nvSpPr>
        <p:spPr>
          <a:xfrm>
            <a:off x="366600" y="841450"/>
            <a:ext cx="4543500" cy="2055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3000"/>
              <a:t>Satyam Singh(201500625)</a:t>
            </a:r>
            <a:endParaRPr sz="3000"/>
          </a:p>
          <a:p>
            <a:pPr indent="0" lvl="0" marL="0" rtl="0" algn="l">
              <a:spcBef>
                <a:spcPts val="1200"/>
              </a:spcBef>
              <a:spcAft>
                <a:spcPts val="0"/>
              </a:spcAft>
              <a:buNone/>
            </a:pPr>
            <a:r>
              <a:rPr lang="en" sz="3000"/>
              <a:t>Akshat Maan Singh(201500067)</a:t>
            </a:r>
            <a:endParaRPr sz="3000"/>
          </a:p>
          <a:p>
            <a:pPr indent="0" lvl="0" marL="0" rtl="0" algn="l">
              <a:spcBef>
                <a:spcPts val="1200"/>
              </a:spcBef>
              <a:spcAft>
                <a:spcPts val="0"/>
              </a:spcAft>
              <a:buNone/>
            </a:pPr>
            <a:r>
              <a:rPr lang="en" sz="3000"/>
              <a:t>Supra Vyas(201500718)</a:t>
            </a:r>
            <a:endParaRPr sz="3000"/>
          </a:p>
          <a:p>
            <a:pPr indent="0" lvl="0" marL="0" rtl="0" algn="l">
              <a:spcBef>
                <a:spcPts val="1200"/>
              </a:spcBef>
              <a:spcAft>
                <a:spcPts val="1200"/>
              </a:spcAft>
              <a:buNone/>
            </a:pPr>
            <a:r>
              <a:rPr lang="en" sz="3000"/>
              <a:t>Akhil Jaiswal(201500063)</a:t>
            </a:r>
            <a:endParaRPr sz="3000"/>
          </a:p>
        </p:txBody>
      </p:sp>
      <p:sp>
        <p:nvSpPr>
          <p:cNvPr id="285" name="Google Shape;285;p14"/>
          <p:cNvSpPr txBox="1"/>
          <p:nvPr/>
        </p:nvSpPr>
        <p:spPr>
          <a:xfrm>
            <a:off x="6010025" y="3018950"/>
            <a:ext cx="2588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Nunito"/>
                <a:ea typeface="Nunito"/>
                <a:cs typeface="Nunito"/>
                <a:sym typeface="Nunito"/>
              </a:rPr>
              <a:t>Submitted To:</a:t>
            </a:r>
            <a:endParaRPr sz="3000">
              <a:latin typeface="Nunito"/>
              <a:ea typeface="Nunito"/>
              <a:cs typeface="Nunito"/>
              <a:sym typeface="Nunito"/>
            </a:endParaRPr>
          </a:p>
        </p:txBody>
      </p:sp>
      <p:sp>
        <p:nvSpPr>
          <p:cNvPr id="286" name="Google Shape;286;p14"/>
          <p:cNvSpPr txBox="1"/>
          <p:nvPr/>
        </p:nvSpPr>
        <p:spPr>
          <a:xfrm>
            <a:off x="6010025" y="3529950"/>
            <a:ext cx="2810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lt1"/>
                </a:solidFill>
                <a:latin typeface="Maven Pro"/>
                <a:ea typeface="Maven Pro"/>
                <a:cs typeface="Maven Pro"/>
                <a:sym typeface="Maven Pro"/>
              </a:rPr>
              <a:t>Ms. Ruchi Talwar</a:t>
            </a:r>
            <a:endParaRPr sz="2300">
              <a:solidFill>
                <a:schemeClr val="lt1"/>
              </a:solidFill>
              <a:latin typeface="Maven Pro"/>
              <a:ea typeface="Maven Pro"/>
              <a:cs typeface="Maven Pro"/>
              <a:sym typeface="Maven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403" name="Shape 403"/>
        <p:cNvGrpSpPr/>
        <p:nvPr/>
      </p:nvGrpSpPr>
      <p:grpSpPr>
        <a:xfrm>
          <a:off x="0" y="0"/>
          <a:ext cx="0" cy="0"/>
          <a:chOff x="0" y="0"/>
          <a:chExt cx="0" cy="0"/>
        </a:xfrm>
      </p:grpSpPr>
      <p:sp>
        <p:nvSpPr>
          <p:cNvPr id="404" name="Google Shape;404;p32"/>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405" name="Google Shape;405;p32"/>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406" name="Google Shape;406;p32"/>
          <p:cNvPicPr preferRelativeResize="0"/>
          <p:nvPr/>
        </p:nvPicPr>
        <p:blipFill>
          <a:blip r:embed="rId3">
            <a:alphaModFix/>
          </a:blip>
          <a:stretch>
            <a:fillRect/>
          </a:stretch>
        </p:blipFill>
        <p:spPr>
          <a:xfrm>
            <a:off x="2086550" y="80000"/>
            <a:ext cx="4971050" cy="498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3"/>
          <p:cNvSpPr txBox="1"/>
          <p:nvPr>
            <p:ph type="title"/>
          </p:nvPr>
        </p:nvSpPr>
        <p:spPr>
          <a:xfrm>
            <a:off x="488425" y="196950"/>
            <a:ext cx="5373300" cy="51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3000">
                <a:solidFill>
                  <a:srgbClr val="111111"/>
                </a:solidFill>
              </a:rPr>
              <a:t>Library Used</a:t>
            </a:r>
            <a:endParaRPr b="0" sz="3000">
              <a:solidFill>
                <a:srgbClr val="111111"/>
              </a:solidFill>
            </a:endParaRPr>
          </a:p>
        </p:txBody>
      </p:sp>
      <p:sp>
        <p:nvSpPr>
          <p:cNvPr id="412" name="Google Shape;412;p33"/>
          <p:cNvSpPr txBox="1"/>
          <p:nvPr>
            <p:ph idx="1" type="body"/>
          </p:nvPr>
        </p:nvSpPr>
        <p:spPr>
          <a:xfrm>
            <a:off x="475200" y="697800"/>
            <a:ext cx="8193600" cy="3747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Maven Pro"/>
              <a:buAutoNum type="arabicPeriod"/>
            </a:pPr>
            <a:r>
              <a:rPr lang="en" sz="1900">
                <a:latin typeface="Maven Pro"/>
                <a:ea typeface="Maven Pro"/>
                <a:cs typeface="Maven Pro"/>
                <a:sym typeface="Maven Pro"/>
              </a:rPr>
              <a:t>Numpy:Used for working with arrays.It has a function of working with </a:t>
            </a:r>
            <a:r>
              <a:rPr lang="en" sz="1900">
                <a:latin typeface="Maven Pro"/>
                <a:ea typeface="Maven Pro"/>
                <a:cs typeface="Maven Pro"/>
                <a:sym typeface="Maven Pro"/>
              </a:rPr>
              <a:t>linear</a:t>
            </a:r>
            <a:r>
              <a:rPr lang="en" sz="1900">
                <a:latin typeface="Maven Pro"/>
                <a:ea typeface="Maven Pro"/>
                <a:cs typeface="Maven Pro"/>
                <a:sym typeface="Maven Pro"/>
              </a:rPr>
              <a:t> algebra ,fourier transformation and matrix. It works for the numerical data .We </a:t>
            </a:r>
            <a:r>
              <a:rPr lang="en" sz="1900">
                <a:latin typeface="Maven Pro"/>
                <a:ea typeface="Maven Pro"/>
                <a:cs typeface="Maven Pro"/>
                <a:sym typeface="Maven Pro"/>
              </a:rPr>
              <a:t>import</a:t>
            </a:r>
            <a:r>
              <a:rPr lang="en" sz="1900">
                <a:latin typeface="Maven Pro"/>
                <a:ea typeface="Maven Pro"/>
                <a:cs typeface="Maven Pro"/>
                <a:sym typeface="Maven Pro"/>
              </a:rPr>
              <a:t> the library in the python by import as</a:t>
            </a:r>
            <a:endParaRPr sz="1900">
              <a:latin typeface="Maven Pro"/>
              <a:ea typeface="Maven Pro"/>
              <a:cs typeface="Maven Pro"/>
              <a:sym typeface="Maven Pro"/>
            </a:endParaRPr>
          </a:p>
          <a:p>
            <a:pPr indent="0" lvl="0" marL="0" rtl="0" algn="l">
              <a:spcBef>
                <a:spcPts val="1200"/>
              </a:spcBef>
              <a:spcAft>
                <a:spcPts val="0"/>
              </a:spcAft>
              <a:buNone/>
            </a:pPr>
            <a:r>
              <a:rPr lang="en" sz="1900">
                <a:latin typeface="Maven Pro"/>
                <a:ea typeface="Maven Pro"/>
                <a:cs typeface="Maven Pro"/>
                <a:sym typeface="Maven Pro"/>
              </a:rPr>
              <a:t>                   			</a:t>
            </a:r>
            <a:r>
              <a:rPr lang="en" sz="1900">
                <a:latin typeface="Maven Pro"/>
                <a:ea typeface="Maven Pro"/>
                <a:cs typeface="Maven Pro"/>
                <a:sym typeface="Maven Pro"/>
              </a:rPr>
              <a:t>Import numpy as np</a:t>
            </a:r>
            <a:endParaRPr sz="1900">
              <a:latin typeface="Maven Pro"/>
              <a:ea typeface="Maven Pro"/>
              <a:cs typeface="Maven Pro"/>
              <a:sym typeface="Maven Pro"/>
            </a:endParaRPr>
          </a:p>
          <a:p>
            <a:pPr indent="-349250" lvl="0" marL="457200" rtl="0" algn="l">
              <a:spcBef>
                <a:spcPts val="1200"/>
              </a:spcBef>
              <a:spcAft>
                <a:spcPts val="0"/>
              </a:spcAft>
              <a:buSzPts val="1900"/>
              <a:buFont typeface="Maven Pro"/>
              <a:buAutoNum type="arabicPeriod"/>
            </a:pPr>
            <a:r>
              <a:rPr lang="en" sz="1900">
                <a:latin typeface="Maven Pro"/>
                <a:ea typeface="Maven Pro"/>
                <a:cs typeface="Maven Pro"/>
                <a:sym typeface="Maven Pro"/>
              </a:rPr>
              <a:t>Pandas:Pandas is used for the tabular data.It has a powerful tools like  Data Frames and Series that are mainly used for analyzing the data. It is used for the  multidimensional array. We import the library in  the python by import as:-                                                                                                                                                                           </a:t>
            </a:r>
            <a:endParaRPr sz="1900">
              <a:latin typeface="Maven Pro"/>
              <a:ea typeface="Maven Pro"/>
              <a:cs typeface="Maven Pro"/>
              <a:sym typeface="Maven Pro"/>
            </a:endParaRPr>
          </a:p>
          <a:p>
            <a:pPr indent="0" lvl="0" marL="457200" rtl="0" algn="l">
              <a:spcBef>
                <a:spcPts val="1200"/>
              </a:spcBef>
              <a:spcAft>
                <a:spcPts val="1200"/>
              </a:spcAft>
              <a:buNone/>
            </a:pPr>
            <a:r>
              <a:rPr lang="en" sz="1900">
                <a:latin typeface="Maven Pro"/>
                <a:ea typeface="Maven Pro"/>
                <a:cs typeface="Maven Pro"/>
                <a:sym typeface="Maven Pro"/>
              </a:rPr>
              <a:t>                          Import pandas as pd</a:t>
            </a:r>
            <a:endParaRPr sz="1900">
              <a:latin typeface="Maven Pro"/>
              <a:ea typeface="Maven Pro"/>
              <a:cs typeface="Maven Pro"/>
              <a:sym typeface="Maven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4"/>
          <p:cNvSpPr txBox="1"/>
          <p:nvPr>
            <p:ph type="title"/>
          </p:nvPr>
        </p:nvSpPr>
        <p:spPr>
          <a:xfrm>
            <a:off x="241675" y="274175"/>
            <a:ext cx="8544600" cy="25989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rPr b="0" lang="en" sz="2100">
                <a:latin typeface="Nunito"/>
                <a:ea typeface="Nunito"/>
                <a:cs typeface="Nunito"/>
                <a:sym typeface="Nunito"/>
              </a:rPr>
              <a:t>3.</a:t>
            </a:r>
            <a:r>
              <a:rPr b="0" lang="en" sz="2100">
                <a:latin typeface="Nunito"/>
                <a:ea typeface="Nunito"/>
                <a:cs typeface="Nunito"/>
                <a:sym typeface="Nunito"/>
              </a:rPr>
              <a:t>matplotlib: It serves as a visualization utility. It is used for creating static              animated and interactive visualization in python. Make things easy things    easy and hard things  possible.Maake interactive figures that can zoom,pan </a:t>
            </a:r>
            <a:endParaRPr b="0" sz="2100">
              <a:latin typeface="Nunito"/>
              <a:ea typeface="Nunito"/>
              <a:cs typeface="Nunito"/>
              <a:sym typeface="Nunito"/>
            </a:endParaRPr>
          </a:p>
          <a:p>
            <a:pPr indent="0" lvl="0" marL="0" rtl="0" algn="l">
              <a:lnSpc>
                <a:spcPct val="115000"/>
              </a:lnSpc>
              <a:spcBef>
                <a:spcPts val="1200"/>
              </a:spcBef>
              <a:spcAft>
                <a:spcPts val="0"/>
              </a:spcAft>
              <a:buNone/>
            </a:pPr>
            <a:r>
              <a:rPr b="0" lang="en" sz="2100">
                <a:latin typeface="Nunito"/>
                <a:ea typeface="Nunito"/>
                <a:cs typeface="Nunito"/>
                <a:sym typeface="Nunito"/>
              </a:rPr>
              <a:t>Update. We import the library in python as :</a:t>
            </a:r>
            <a:endParaRPr b="0" sz="2100">
              <a:latin typeface="Nunito"/>
              <a:ea typeface="Nunito"/>
              <a:cs typeface="Nunito"/>
              <a:sym typeface="Nunito"/>
            </a:endParaRPr>
          </a:p>
          <a:p>
            <a:pPr indent="0" lvl="0" marL="0" rtl="0" algn="l">
              <a:lnSpc>
                <a:spcPct val="115000"/>
              </a:lnSpc>
              <a:spcBef>
                <a:spcPts val="1200"/>
              </a:spcBef>
              <a:spcAft>
                <a:spcPts val="0"/>
              </a:spcAft>
              <a:buNone/>
            </a:pPr>
            <a:r>
              <a:t/>
            </a:r>
            <a:endParaRPr b="0" sz="1300">
              <a:latin typeface="Nunito"/>
              <a:ea typeface="Nunito"/>
              <a:cs typeface="Nunito"/>
              <a:sym typeface="Nunito"/>
            </a:endParaRPr>
          </a:p>
          <a:p>
            <a:pPr indent="0" lvl="0" marL="0" rtl="0" algn="l">
              <a:spcBef>
                <a:spcPts val="1200"/>
              </a:spcBef>
              <a:spcAft>
                <a:spcPts val="0"/>
              </a:spcAft>
              <a:buNone/>
            </a:pPr>
            <a:r>
              <a:t/>
            </a:r>
            <a:endParaRPr sz="1300"/>
          </a:p>
        </p:txBody>
      </p:sp>
      <p:sp>
        <p:nvSpPr>
          <p:cNvPr id="418" name="Google Shape;418;p34"/>
          <p:cNvSpPr txBox="1"/>
          <p:nvPr>
            <p:ph idx="1" type="body"/>
          </p:nvPr>
        </p:nvSpPr>
        <p:spPr>
          <a:xfrm>
            <a:off x="173725" y="2036400"/>
            <a:ext cx="8916600" cy="284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Import matplotlib.pyplot as pl</a:t>
            </a:r>
            <a:r>
              <a:rPr lang="en" sz="1900"/>
              <a:t>t</a:t>
            </a:r>
            <a:endParaRPr sz="1900"/>
          </a:p>
          <a:p>
            <a:pPr indent="0" lvl="0" marL="0" rtl="0" algn="l">
              <a:spcBef>
                <a:spcPts val="1200"/>
              </a:spcBef>
              <a:spcAft>
                <a:spcPts val="0"/>
              </a:spcAft>
              <a:buNone/>
            </a:pPr>
            <a:r>
              <a:rPr lang="en" sz="1500"/>
              <a:t>4</a:t>
            </a:r>
            <a:r>
              <a:rPr lang="en" sz="1800"/>
              <a:t>.sklearn: It contains alot of efficient tools  of  machine learning and      statistical modelling including classification,regression,clustering and dimensionality reduction. We import the library by the :</a:t>
            </a:r>
            <a:endParaRPr sz="1800"/>
          </a:p>
          <a:p>
            <a:pPr indent="0" lvl="0" marL="0" rtl="0" algn="l">
              <a:spcBef>
                <a:spcPts val="1200"/>
              </a:spcBef>
              <a:spcAft>
                <a:spcPts val="1200"/>
              </a:spcAft>
              <a:buNone/>
            </a:pPr>
            <a:r>
              <a:rPr lang="en" sz="1900"/>
              <a:t>		from sklearn.neighbors import KNeighborsClassifier</a:t>
            </a: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5"/>
          <p:cNvSpPr txBox="1"/>
          <p:nvPr>
            <p:ph type="title"/>
          </p:nvPr>
        </p:nvSpPr>
        <p:spPr>
          <a:xfrm>
            <a:off x="262425" y="241675"/>
            <a:ext cx="2904600" cy="801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3000">
                <a:solidFill>
                  <a:srgbClr val="111111"/>
                </a:solidFill>
              </a:rPr>
              <a:t>Implementation</a:t>
            </a:r>
            <a:endParaRPr b="0" sz="3000">
              <a:solidFill>
                <a:srgbClr val="111111"/>
              </a:solidFill>
            </a:endParaRPr>
          </a:p>
        </p:txBody>
      </p:sp>
      <p:sp>
        <p:nvSpPr>
          <p:cNvPr id="424" name="Google Shape;424;p35"/>
          <p:cNvSpPr txBox="1"/>
          <p:nvPr>
            <p:ph idx="1" type="body"/>
          </p:nvPr>
        </p:nvSpPr>
        <p:spPr>
          <a:xfrm>
            <a:off x="262425" y="965800"/>
            <a:ext cx="8471100" cy="406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First we will import the libraries which is necessary for the implementation of the project . We had import the numpy and pandas library for the numerical and tabular data. Then we  import the matplotlib.pyplot library for plotting the graph.Then we imported the KNeighborsClassifier from sklearn.neighbors and accuracy score from sklearn.metrics</a:t>
            </a:r>
            <a:endParaRPr sz="1700"/>
          </a:p>
        </p:txBody>
      </p:sp>
      <p:pic>
        <p:nvPicPr>
          <p:cNvPr id="425" name="Google Shape;425;p35"/>
          <p:cNvPicPr preferRelativeResize="0"/>
          <p:nvPr/>
        </p:nvPicPr>
        <p:blipFill>
          <a:blip r:embed="rId3">
            <a:alphaModFix/>
          </a:blip>
          <a:stretch>
            <a:fillRect/>
          </a:stretch>
        </p:blipFill>
        <p:spPr>
          <a:xfrm>
            <a:off x="262425" y="2794925"/>
            <a:ext cx="8471101" cy="1739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429" name="Shape 429"/>
        <p:cNvGrpSpPr/>
        <p:nvPr/>
      </p:nvGrpSpPr>
      <p:grpSpPr>
        <a:xfrm>
          <a:off x="0" y="0"/>
          <a:ext cx="0" cy="0"/>
          <a:chOff x="0" y="0"/>
          <a:chExt cx="0" cy="0"/>
        </a:xfrm>
      </p:grpSpPr>
      <p:sp>
        <p:nvSpPr>
          <p:cNvPr id="430" name="Google Shape;430;p36"/>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431" name="Google Shape;431;p36"/>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432" name="Google Shape;432;p36"/>
          <p:cNvPicPr preferRelativeResize="0"/>
          <p:nvPr/>
        </p:nvPicPr>
        <p:blipFill>
          <a:blip r:embed="rId3">
            <a:alphaModFix/>
          </a:blip>
          <a:stretch>
            <a:fillRect/>
          </a:stretch>
        </p:blipFill>
        <p:spPr>
          <a:xfrm>
            <a:off x="250575" y="375012"/>
            <a:ext cx="8642850" cy="4393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436" name="Shape 436"/>
        <p:cNvGrpSpPr/>
        <p:nvPr/>
      </p:nvGrpSpPr>
      <p:grpSpPr>
        <a:xfrm>
          <a:off x="0" y="0"/>
          <a:ext cx="0" cy="0"/>
          <a:chOff x="0" y="0"/>
          <a:chExt cx="0" cy="0"/>
        </a:xfrm>
      </p:grpSpPr>
      <p:sp>
        <p:nvSpPr>
          <p:cNvPr id="437" name="Google Shape;437;p37"/>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438" name="Google Shape;438;p37"/>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439" name="Google Shape;439;p37"/>
          <p:cNvPicPr preferRelativeResize="0"/>
          <p:nvPr/>
        </p:nvPicPr>
        <p:blipFill>
          <a:blip r:embed="rId3">
            <a:alphaModFix/>
          </a:blip>
          <a:stretch>
            <a:fillRect/>
          </a:stretch>
        </p:blipFill>
        <p:spPr>
          <a:xfrm>
            <a:off x="253650" y="412563"/>
            <a:ext cx="8636700" cy="4318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443" name="Shape 443"/>
        <p:cNvGrpSpPr/>
        <p:nvPr/>
      </p:nvGrpSpPr>
      <p:grpSpPr>
        <a:xfrm>
          <a:off x="0" y="0"/>
          <a:ext cx="0" cy="0"/>
          <a:chOff x="0" y="0"/>
          <a:chExt cx="0" cy="0"/>
        </a:xfrm>
      </p:grpSpPr>
      <p:sp>
        <p:nvSpPr>
          <p:cNvPr id="444" name="Google Shape;444;p38"/>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445" name="Google Shape;445;p38"/>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446" name="Google Shape;446;p38"/>
          <p:cNvPicPr preferRelativeResize="0"/>
          <p:nvPr/>
        </p:nvPicPr>
        <p:blipFill>
          <a:blip r:embed="rId3">
            <a:alphaModFix/>
          </a:blip>
          <a:stretch>
            <a:fillRect/>
          </a:stretch>
        </p:blipFill>
        <p:spPr>
          <a:xfrm>
            <a:off x="320263" y="438799"/>
            <a:ext cx="8503625" cy="4265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450" name="Shape 450"/>
        <p:cNvGrpSpPr/>
        <p:nvPr/>
      </p:nvGrpSpPr>
      <p:grpSpPr>
        <a:xfrm>
          <a:off x="0" y="0"/>
          <a:ext cx="0" cy="0"/>
          <a:chOff x="0" y="0"/>
          <a:chExt cx="0" cy="0"/>
        </a:xfrm>
      </p:grpSpPr>
      <p:sp>
        <p:nvSpPr>
          <p:cNvPr id="451" name="Google Shape;451;p39"/>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452" name="Google Shape;452;p39"/>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453" name="Google Shape;453;p39"/>
          <p:cNvPicPr preferRelativeResize="0"/>
          <p:nvPr/>
        </p:nvPicPr>
        <p:blipFill>
          <a:blip r:embed="rId3">
            <a:alphaModFix/>
          </a:blip>
          <a:stretch>
            <a:fillRect/>
          </a:stretch>
        </p:blipFill>
        <p:spPr>
          <a:xfrm>
            <a:off x="185625" y="371250"/>
            <a:ext cx="8772901" cy="4401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0"/>
          <p:cNvSpPr txBox="1"/>
          <p:nvPr>
            <p:ph type="title"/>
          </p:nvPr>
        </p:nvSpPr>
        <p:spPr>
          <a:xfrm>
            <a:off x="325400" y="356900"/>
            <a:ext cx="8334600" cy="839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0" lang="en">
                <a:solidFill>
                  <a:srgbClr val="000000"/>
                </a:solidFill>
              </a:rPr>
              <a:t>Conclusion</a:t>
            </a:r>
            <a:endParaRPr b="0">
              <a:solidFill>
                <a:srgbClr val="000000"/>
              </a:solidFill>
            </a:endParaRPr>
          </a:p>
        </p:txBody>
      </p:sp>
      <p:sp>
        <p:nvSpPr>
          <p:cNvPr id="459" name="Google Shape;459;p40"/>
          <p:cNvSpPr txBox="1"/>
          <p:nvPr>
            <p:ph idx="1" type="body"/>
          </p:nvPr>
        </p:nvSpPr>
        <p:spPr>
          <a:xfrm>
            <a:off x="125975" y="1396100"/>
            <a:ext cx="8733600" cy="3359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According to this research paper prediction accuracy is sweet for datasets.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This research paper can find out that the company’s stock price would increase or decrease and the accuracy is very good.</a:t>
            </a:r>
            <a:endParaRPr sz="2200">
              <a:latin typeface="Times New Roman"/>
              <a:ea typeface="Times New Roman"/>
              <a:cs typeface="Times New Roman"/>
              <a:sym typeface="Times New Roman"/>
            </a:endParaRPr>
          </a:p>
          <a:p>
            <a:pPr indent="0" lvl="0" marL="0" rtl="0" algn="ctr">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478475" y="264350"/>
            <a:ext cx="1963800" cy="62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3000">
                <a:solidFill>
                  <a:srgbClr val="111111"/>
                </a:solidFill>
              </a:rPr>
              <a:t>   Content</a:t>
            </a:r>
            <a:endParaRPr b="0" sz="3000">
              <a:solidFill>
                <a:srgbClr val="111111"/>
              </a:solidFill>
            </a:endParaRPr>
          </a:p>
        </p:txBody>
      </p:sp>
      <p:sp>
        <p:nvSpPr>
          <p:cNvPr id="292" name="Google Shape;292;p15"/>
          <p:cNvSpPr txBox="1"/>
          <p:nvPr>
            <p:ph idx="1" type="body"/>
          </p:nvPr>
        </p:nvSpPr>
        <p:spPr>
          <a:xfrm>
            <a:off x="478475" y="767600"/>
            <a:ext cx="7745100" cy="3708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Introduction</a:t>
            </a:r>
            <a:endParaRPr sz="1900"/>
          </a:p>
          <a:p>
            <a:pPr indent="-349250" lvl="0" marL="457200" rtl="0" algn="l">
              <a:spcBef>
                <a:spcPts val="0"/>
              </a:spcBef>
              <a:spcAft>
                <a:spcPts val="0"/>
              </a:spcAft>
              <a:buSzPts val="1900"/>
              <a:buChar char="●"/>
            </a:pPr>
            <a:r>
              <a:rPr lang="en" sz="1900"/>
              <a:t>Problem Statement</a:t>
            </a:r>
            <a:endParaRPr sz="1900"/>
          </a:p>
          <a:p>
            <a:pPr indent="-349250" lvl="0" marL="457200" rtl="0" algn="l">
              <a:spcBef>
                <a:spcPts val="0"/>
              </a:spcBef>
              <a:spcAft>
                <a:spcPts val="0"/>
              </a:spcAft>
              <a:buSzPts val="1900"/>
              <a:buChar char="●"/>
            </a:pPr>
            <a:r>
              <a:rPr lang="en" sz="1900"/>
              <a:t>Objective</a:t>
            </a:r>
            <a:endParaRPr sz="1900"/>
          </a:p>
          <a:p>
            <a:pPr indent="-349250" lvl="0" marL="457200" rtl="0" algn="l">
              <a:spcBef>
                <a:spcPts val="0"/>
              </a:spcBef>
              <a:spcAft>
                <a:spcPts val="0"/>
              </a:spcAft>
              <a:buSzPts val="1900"/>
              <a:buChar char="●"/>
            </a:pPr>
            <a:r>
              <a:rPr lang="en" sz="1900"/>
              <a:t>Technology Used</a:t>
            </a:r>
            <a:endParaRPr sz="1900"/>
          </a:p>
          <a:p>
            <a:pPr indent="-349250" lvl="0" marL="457200" rtl="0" algn="l">
              <a:spcBef>
                <a:spcPts val="0"/>
              </a:spcBef>
              <a:spcAft>
                <a:spcPts val="0"/>
              </a:spcAft>
              <a:buSzPts val="1900"/>
              <a:buChar char="●"/>
            </a:pPr>
            <a:r>
              <a:rPr lang="en" sz="1900"/>
              <a:t>What is Stock Market</a:t>
            </a:r>
            <a:endParaRPr sz="1900"/>
          </a:p>
          <a:p>
            <a:pPr indent="-349250" lvl="0" marL="457200" rtl="0" algn="l">
              <a:spcBef>
                <a:spcPts val="0"/>
              </a:spcBef>
              <a:spcAft>
                <a:spcPts val="0"/>
              </a:spcAft>
              <a:buSzPts val="1900"/>
              <a:buChar char="●"/>
            </a:pPr>
            <a:r>
              <a:rPr lang="en" sz="1900"/>
              <a:t>What is Algorithmic Trading</a:t>
            </a:r>
            <a:endParaRPr sz="1900"/>
          </a:p>
          <a:p>
            <a:pPr indent="-349250" lvl="0" marL="457200" rtl="0" algn="l">
              <a:spcBef>
                <a:spcPts val="0"/>
              </a:spcBef>
              <a:spcAft>
                <a:spcPts val="0"/>
              </a:spcAft>
              <a:buSzPts val="1900"/>
              <a:buChar char="●"/>
            </a:pPr>
            <a:r>
              <a:rPr lang="en" sz="1900"/>
              <a:t>K-Nearest Neighbor</a:t>
            </a:r>
            <a:endParaRPr sz="1900"/>
          </a:p>
          <a:p>
            <a:pPr indent="-349250" lvl="0" marL="457200" rtl="0" algn="l">
              <a:spcBef>
                <a:spcPts val="0"/>
              </a:spcBef>
              <a:spcAft>
                <a:spcPts val="0"/>
              </a:spcAft>
              <a:buSzPts val="1900"/>
              <a:buChar char="●"/>
            </a:pPr>
            <a:r>
              <a:rPr lang="en" sz="1900"/>
              <a:t>Linear Regression</a:t>
            </a:r>
            <a:endParaRPr sz="1900"/>
          </a:p>
          <a:p>
            <a:pPr indent="-349250" lvl="0" marL="457200" rtl="0" algn="l">
              <a:spcBef>
                <a:spcPts val="0"/>
              </a:spcBef>
              <a:spcAft>
                <a:spcPts val="0"/>
              </a:spcAft>
              <a:buSzPts val="1900"/>
              <a:buChar char="●"/>
            </a:pPr>
            <a:r>
              <a:rPr lang="en" sz="1900"/>
              <a:t>Library Used</a:t>
            </a:r>
            <a:endParaRPr sz="1900"/>
          </a:p>
          <a:p>
            <a:pPr indent="-349250" lvl="0" marL="457200" rtl="0" algn="l">
              <a:spcBef>
                <a:spcPts val="0"/>
              </a:spcBef>
              <a:spcAft>
                <a:spcPts val="0"/>
              </a:spcAft>
              <a:buSzPts val="1900"/>
              <a:buChar char="●"/>
            </a:pPr>
            <a:r>
              <a:rPr lang="en" sz="1900"/>
              <a:t>Implementation</a:t>
            </a:r>
            <a:endParaRPr sz="1900"/>
          </a:p>
          <a:p>
            <a:pPr indent="-311150" lvl="0" marL="457200" rtl="0" algn="ctr">
              <a:spcBef>
                <a:spcPts val="0"/>
              </a:spcBef>
              <a:spcAft>
                <a:spcPts val="0"/>
              </a:spcAft>
              <a:buSzPts val="1300"/>
              <a:buChar char="●"/>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213225" y="381900"/>
            <a:ext cx="3648000" cy="77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n" sz="3000">
                <a:solidFill>
                  <a:srgbClr val="000000"/>
                </a:solidFill>
              </a:rPr>
              <a:t>Introduction</a:t>
            </a:r>
            <a:endParaRPr b="0" sz="3000">
              <a:solidFill>
                <a:srgbClr val="000000"/>
              </a:solidFill>
            </a:endParaRPr>
          </a:p>
        </p:txBody>
      </p:sp>
      <p:sp>
        <p:nvSpPr>
          <p:cNvPr id="298" name="Google Shape;298;p16"/>
          <p:cNvSpPr txBox="1"/>
          <p:nvPr>
            <p:ph idx="1" type="body"/>
          </p:nvPr>
        </p:nvSpPr>
        <p:spPr>
          <a:xfrm>
            <a:off x="213225" y="1042325"/>
            <a:ext cx="8504400" cy="3482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Maven Pro"/>
              <a:buChar char="●"/>
            </a:pPr>
            <a:r>
              <a:rPr lang="en" sz="2000">
                <a:solidFill>
                  <a:srgbClr val="FFFFFF"/>
                </a:solidFill>
                <a:latin typeface="Maven Pro"/>
                <a:ea typeface="Maven Pro"/>
                <a:cs typeface="Maven Pro"/>
                <a:sym typeface="Maven Pro"/>
              </a:rPr>
              <a:t>Algorithmic trading, also known as algo-trading, is a result of the growing capabilities of computers</a:t>
            </a:r>
            <a:endParaRPr sz="2000">
              <a:solidFill>
                <a:srgbClr val="FFFFFF"/>
              </a:solidFill>
              <a:latin typeface="Maven Pro"/>
              <a:ea typeface="Maven Pro"/>
              <a:cs typeface="Maven Pro"/>
              <a:sym typeface="Maven Pro"/>
            </a:endParaRPr>
          </a:p>
          <a:p>
            <a:pPr indent="-355600" lvl="0" marL="457200" rtl="0" algn="l">
              <a:spcBef>
                <a:spcPts val="0"/>
              </a:spcBef>
              <a:spcAft>
                <a:spcPts val="0"/>
              </a:spcAft>
              <a:buClr>
                <a:srgbClr val="FFFFFF"/>
              </a:buClr>
              <a:buSzPts val="2000"/>
              <a:buFont typeface="Maven Pro"/>
              <a:buChar char="●"/>
            </a:pPr>
            <a:r>
              <a:rPr lang="en" sz="2000">
                <a:solidFill>
                  <a:srgbClr val="FFFFFF"/>
                </a:solidFill>
                <a:latin typeface="Maven Pro"/>
                <a:ea typeface="Maven Pro"/>
                <a:cs typeface="Maven Pro"/>
                <a:sym typeface="Maven Pro"/>
              </a:rPr>
              <a:t>Algorithmic trading refers to trading strategies that are automated, both in terms of identifying and executing trades. The increased use of automated trading systems fits into the general trend toward automation in most industries. However, algorithmic trading is more than just a more efficient way to enter orders. The entire research and trading process can benefit from automation, computing power and new fields like artificial intelligence.</a:t>
            </a:r>
            <a:endParaRPr sz="2000">
              <a:solidFill>
                <a:srgbClr val="FFFFFF"/>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346475" y="232500"/>
            <a:ext cx="4314900" cy="671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3000">
                <a:solidFill>
                  <a:srgbClr val="000000"/>
                </a:solidFill>
              </a:rPr>
              <a:t>   </a:t>
            </a:r>
            <a:r>
              <a:rPr b="0" lang="en" sz="3000">
                <a:solidFill>
                  <a:srgbClr val="000000"/>
                </a:solidFill>
              </a:rPr>
              <a:t>Problem Statement</a:t>
            </a:r>
            <a:endParaRPr b="0" sz="3000">
              <a:solidFill>
                <a:srgbClr val="000000"/>
              </a:solidFill>
            </a:endParaRPr>
          </a:p>
        </p:txBody>
      </p:sp>
      <p:sp>
        <p:nvSpPr>
          <p:cNvPr id="304" name="Google Shape;304;p17"/>
          <p:cNvSpPr txBox="1"/>
          <p:nvPr>
            <p:ph idx="1" type="body"/>
          </p:nvPr>
        </p:nvSpPr>
        <p:spPr>
          <a:xfrm>
            <a:off x="346475" y="1093725"/>
            <a:ext cx="8345100" cy="3155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Maven Pro"/>
              <a:buChar char="●"/>
            </a:pPr>
            <a:r>
              <a:rPr lang="en" sz="2000">
                <a:latin typeface="Maven Pro"/>
                <a:ea typeface="Maven Pro"/>
                <a:cs typeface="Maven Pro"/>
                <a:sym typeface="Maven Pro"/>
              </a:rPr>
              <a:t>Nowadays people are more interest in  stock market as people started learning about that and the interest of the people are growing rapidly. But for the newcomers they don’t </a:t>
            </a:r>
            <a:r>
              <a:rPr lang="en" sz="2000">
                <a:latin typeface="Maven Pro"/>
                <a:ea typeface="Maven Pro"/>
                <a:cs typeface="Maven Pro"/>
                <a:sym typeface="Maven Pro"/>
              </a:rPr>
              <a:t>have m</a:t>
            </a:r>
            <a:r>
              <a:rPr lang="en" sz="2000">
                <a:latin typeface="Maven Pro"/>
                <a:ea typeface="Maven Pro"/>
                <a:cs typeface="Maven Pro"/>
                <a:sym typeface="Maven Pro"/>
              </a:rPr>
              <a:t>uch knowledge about the shares or some does not have a time to gain the </a:t>
            </a:r>
            <a:r>
              <a:rPr lang="en" sz="2000">
                <a:latin typeface="Maven Pro"/>
                <a:ea typeface="Maven Pro"/>
                <a:cs typeface="Maven Pro"/>
                <a:sym typeface="Maven Pro"/>
              </a:rPr>
              <a:t>knowledge</a:t>
            </a:r>
            <a:r>
              <a:rPr lang="en" sz="2000">
                <a:latin typeface="Maven Pro"/>
                <a:ea typeface="Maven Pro"/>
                <a:cs typeface="Maven Pro"/>
                <a:sym typeface="Maven Pro"/>
              </a:rPr>
              <a:t> of stock or trading due to which people get </a:t>
            </a:r>
            <a:r>
              <a:rPr lang="en" sz="2000">
                <a:latin typeface="Maven Pro"/>
                <a:ea typeface="Maven Pro"/>
                <a:cs typeface="Maven Pro"/>
                <a:sym typeface="Maven Pro"/>
              </a:rPr>
              <a:t>huge</a:t>
            </a:r>
            <a:r>
              <a:rPr lang="en" sz="2000">
                <a:latin typeface="Maven Pro"/>
                <a:ea typeface="Maven Pro"/>
                <a:cs typeface="Maven Pro"/>
                <a:sym typeface="Maven Pro"/>
              </a:rPr>
              <a:t> loss as they don’t know about the outcome.</a:t>
            </a:r>
            <a:endParaRPr sz="2000">
              <a:latin typeface="Maven Pro"/>
              <a:ea typeface="Maven Pro"/>
              <a:cs typeface="Maven Pro"/>
              <a:sym typeface="Maven Pro"/>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209325" y="254400"/>
            <a:ext cx="2820900" cy="70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n" sz="3000">
                <a:solidFill>
                  <a:srgbClr val="000000"/>
                </a:solidFill>
              </a:rPr>
              <a:t>Objective</a:t>
            </a:r>
            <a:endParaRPr b="0" sz="3000">
              <a:solidFill>
                <a:srgbClr val="000000"/>
              </a:solidFill>
            </a:endParaRPr>
          </a:p>
        </p:txBody>
      </p:sp>
      <p:sp>
        <p:nvSpPr>
          <p:cNvPr id="310" name="Google Shape;310;p18"/>
          <p:cNvSpPr txBox="1"/>
          <p:nvPr>
            <p:ph idx="1" type="body"/>
          </p:nvPr>
        </p:nvSpPr>
        <p:spPr>
          <a:xfrm>
            <a:off x="209325" y="1036675"/>
            <a:ext cx="8293500" cy="3319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FFFFFF"/>
              </a:buClr>
              <a:buSzPts val="2000"/>
              <a:buFont typeface="Maven Pro"/>
              <a:buChar char="●"/>
            </a:pPr>
            <a:r>
              <a:rPr lang="en" sz="2000">
                <a:solidFill>
                  <a:srgbClr val="FFFFFF"/>
                </a:solidFill>
                <a:latin typeface="Maven Pro"/>
                <a:ea typeface="Maven Pro"/>
                <a:cs typeface="Maven Pro"/>
                <a:sym typeface="Maven Pro"/>
              </a:rPr>
              <a:t>Stock Price Prediction using machine learning helps you discover the future value of company stock and other financial assets traded on an exchange.</a:t>
            </a:r>
            <a:endParaRPr sz="2000">
              <a:solidFill>
                <a:srgbClr val="FFFFFF"/>
              </a:solidFill>
              <a:latin typeface="Maven Pro"/>
              <a:ea typeface="Maven Pro"/>
              <a:cs typeface="Maven Pro"/>
              <a:sym typeface="Maven Pro"/>
            </a:endParaRPr>
          </a:p>
          <a:p>
            <a:pPr indent="-355600" lvl="0" marL="457200" rtl="0" algn="l">
              <a:spcBef>
                <a:spcPts val="0"/>
              </a:spcBef>
              <a:spcAft>
                <a:spcPts val="0"/>
              </a:spcAft>
              <a:buClr>
                <a:srgbClr val="FFFFFF"/>
              </a:buClr>
              <a:buSzPts val="2000"/>
              <a:buFont typeface="Maven Pro"/>
              <a:buChar char="●"/>
            </a:pPr>
            <a:r>
              <a:rPr lang="en" sz="2000">
                <a:solidFill>
                  <a:srgbClr val="FFFFFF"/>
                </a:solidFill>
                <a:latin typeface="Maven Pro"/>
                <a:ea typeface="Maven Pro"/>
                <a:cs typeface="Maven Pro"/>
                <a:sym typeface="Maven Pro"/>
              </a:rPr>
              <a:t>The entire idea of predicting stock prices is to gain significant profits.</a:t>
            </a:r>
            <a:endParaRPr sz="2000">
              <a:solidFill>
                <a:srgbClr val="FFFFFF"/>
              </a:solidFill>
              <a:latin typeface="Maven Pro"/>
              <a:ea typeface="Maven Pro"/>
              <a:cs typeface="Maven Pro"/>
              <a:sym typeface="Maven Pro"/>
            </a:endParaRPr>
          </a:p>
          <a:p>
            <a:pPr indent="-355600" lvl="0" marL="457200" rtl="0" algn="l">
              <a:spcBef>
                <a:spcPts val="0"/>
              </a:spcBef>
              <a:spcAft>
                <a:spcPts val="0"/>
              </a:spcAft>
              <a:buClr>
                <a:srgbClr val="FFFFFF"/>
              </a:buClr>
              <a:buSzPts val="2000"/>
              <a:buFont typeface="Maven Pro"/>
              <a:buChar char="●"/>
            </a:pPr>
            <a:r>
              <a:rPr lang="en" sz="2000">
                <a:solidFill>
                  <a:srgbClr val="FFFFFF"/>
                </a:solidFill>
                <a:latin typeface="Maven Pro"/>
                <a:ea typeface="Maven Pro"/>
                <a:cs typeface="Maven Pro"/>
                <a:sym typeface="Maven Pro"/>
              </a:rPr>
              <a:t> Predicting how the stock market will perform is a hard task to do.</a:t>
            </a:r>
            <a:endParaRPr sz="2000">
              <a:solidFill>
                <a:srgbClr val="FFFFFF"/>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503850" y="483900"/>
            <a:ext cx="4450800" cy="63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0" lang="en" sz="3000">
                <a:solidFill>
                  <a:srgbClr val="111111"/>
                </a:solidFill>
              </a:rPr>
              <a:t>   Technology Used</a:t>
            </a:r>
            <a:endParaRPr b="0" sz="3000">
              <a:solidFill>
                <a:srgbClr val="111111"/>
              </a:solidFill>
            </a:endParaRPr>
          </a:p>
        </p:txBody>
      </p:sp>
      <p:sp>
        <p:nvSpPr>
          <p:cNvPr id="316" name="Google Shape;316;p19"/>
          <p:cNvSpPr txBox="1"/>
          <p:nvPr>
            <p:ph idx="1" type="body"/>
          </p:nvPr>
        </p:nvSpPr>
        <p:spPr>
          <a:xfrm>
            <a:off x="503850" y="1117800"/>
            <a:ext cx="7767600" cy="369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Maven Pro"/>
                <a:ea typeface="Maven Pro"/>
                <a:cs typeface="Maven Pro"/>
                <a:sym typeface="Maven Pro"/>
              </a:rPr>
              <a:t>HARDWARE:</a:t>
            </a:r>
            <a:endParaRPr sz="2200">
              <a:latin typeface="Maven Pro"/>
              <a:ea typeface="Maven Pro"/>
              <a:cs typeface="Maven Pro"/>
              <a:sym typeface="Maven Pro"/>
            </a:endParaRPr>
          </a:p>
          <a:p>
            <a:pPr indent="-368300" lvl="0" marL="457200" rtl="0" algn="l">
              <a:spcBef>
                <a:spcPts val="1200"/>
              </a:spcBef>
              <a:spcAft>
                <a:spcPts val="0"/>
              </a:spcAft>
              <a:buSzPts val="2200"/>
              <a:buFont typeface="Maven Pro"/>
              <a:buChar char="●"/>
            </a:pPr>
            <a:r>
              <a:rPr lang="en" sz="2200">
                <a:latin typeface="Maven Pro"/>
                <a:ea typeface="Maven Pro"/>
                <a:cs typeface="Maven Pro"/>
                <a:sym typeface="Maven Pro"/>
              </a:rPr>
              <a:t>4 GB RAM</a:t>
            </a:r>
            <a:endParaRPr sz="2200">
              <a:latin typeface="Maven Pro"/>
              <a:ea typeface="Maven Pro"/>
              <a:cs typeface="Maven Pro"/>
              <a:sym typeface="Maven Pro"/>
            </a:endParaRPr>
          </a:p>
          <a:p>
            <a:pPr indent="-368300" lvl="0" marL="457200" rtl="0" algn="l">
              <a:spcBef>
                <a:spcPts val="0"/>
              </a:spcBef>
              <a:spcAft>
                <a:spcPts val="0"/>
              </a:spcAft>
              <a:buSzPts val="2200"/>
              <a:buFont typeface="Maven Pro"/>
              <a:buChar char="●"/>
            </a:pPr>
            <a:r>
              <a:rPr lang="en" sz="2200">
                <a:latin typeface="Maven Pro"/>
                <a:ea typeface="Maven Pro"/>
                <a:cs typeface="Maven Pro"/>
                <a:sym typeface="Maven Pro"/>
              </a:rPr>
              <a:t>20 GB Storage</a:t>
            </a:r>
            <a:endParaRPr sz="2200">
              <a:latin typeface="Maven Pro"/>
              <a:ea typeface="Maven Pro"/>
              <a:cs typeface="Maven Pro"/>
              <a:sym typeface="Maven Pro"/>
            </a:endParaRPr>
          </a:p>
          <a:p>
            <a:pPr indent="-368300" lvl="0" marL="457200" rtl="0" algn="l">
              <a:spcBef>
                <a:spcPts val="0"/>
              </a:spcBef>
              <a:spcAft>
                <a:spcPts val="0"/>
              </a:spcAft>
              <a:buSzPts val="2200"/>
              <a:buFont typeface="Maven Pro"/>
              <a:buChar char="●"/>
            </a:pPr>
            <a:r>
              <a:rPr lang="en" sz="2200">
                <a:latin typeface="Maven Pro"/>
                <a:ea typeface="Maven Pro"/>
                <a:cs typeface="Maven Pro"/>
                <a:sym typeface="Maven Pro"/>
              </a:rPr>
              <a:t>CPU : 2 Ghz or faster</a:t>
            </a:r>
            <a:endParaRPr sz="2200">
              <a:latin typeface="Maven Pro"/>
              <a:ea typeface="Maven Pro"/>
              <a:cs typeface="Maven Pro"/>
              <a:sym typeface="Maven Pro"/>
            </a:endParaRPr>
          </a:p>
          <a:p>
            <a:pPr indent="0" lvl="0" marL="0" rtl="0" algn="l">
              <a:spcBef>
                <a:spcPts val="1200"/>
              </a:spcBef>
              <a:spcAft>
                <a:spcPts val="0"/>
              </a:spcAft>
              <a:buNone/>
            </a:pPr>
            <a:r>
              <a:rPr lang="en" sz="2200">
                <a:latin typeface="Maven Pro"/>
                <a:ea typeface="Maven Pro"/>
                <a:cs typeface="Maven Pro"/>
                <a:sym typeface="Maven Pro"/>
              </a:rPr>
              <a:t>SOFTWARE</a:t>
            </a:r>
            <a:endParaRPr sz="2200">
              <a:latin typeface="Maven Pro"/>
              <a:ea typeface="Maven Pro"/>
              <a:cs typeface="Maven Pro"/>
              <a:sym typeface="Maven Pro"/>
            </a:endParaRPr>
          </a:p>
          <a:p>
            <a:pPr indent="-368300" lvl="0" marL="457200" rtl="0" algn="l">
              <a:spcBef>
                <a:spcPts val="1200"/>
              </a:spcBef>
              <a:spcAft>
                <a:spcPts val="0"/>
              </a:spcAft>
              <a:buSzPts val="2200"/>
              <a:buFont typeface="Maven Pro"/>
              <a:buChar char="●"/>
            </a:pPr>
            <a:r>
              <a:rPr lang="en" sz="2200">
                <a:latin typeface="Maven Pro"/>
                <a:ea typeface="Maven Pro"/>
                <a:cs typeface="Maven Pro"/>
                <a:sym typeface="Maven Pro"/>
              </a:rPr>
              <a:t>Python 3 (Google Colab)</a:t>
            </a:r>
            <a:endParaRPr sz="2200">
              <a:latin typeface="Maven Pro"/>
              <a:ea typeface="Maven Pro"/>
              <a:cs typeface="Maven Pro"/>
              <a:sym typeface="Maven Pro"/>
            </a:endParaRPr>
          </a:p>
          <a:p>
            <a:pPr indent="-368300" lvl="0" marL="457200" rtl="0" algn="l">
              <a:spcBef>
                <a:spcPts val="0"/>
              </a:spcBef>
              <a:spcAft>
                <a:spcPts val="0"/>
              </a:spcAft>
              <a:buSzPts val="2200"/>
              <a:buFont typeface="Maven Pro"/>
              <a:buChar char="●"/>
            </a:pPr>
            <a:r>
              <a:rPr lang="en" sz="2200">
                <a:latin typeface="Maven Pro"/>
                <a:ea typeface="Maven Pro"/>
                <a:cs typeface="Maven Pro"/>
                <a:sym typeface="Maven Pro"/>
              </a:rPr>
              <a:t>Windows or MAC OS</a:t>
            </a:r>
            <a:endParaRPr sz="2200">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422150" y="422175"/>
            <a:ext cx="4856100" cy="680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3000">
                <a:solidFill>
                  <a:srgbClr val="111111"/>
                </a:solidFill>
              </a:rPr>
              <a:t>   What is Stock Market?</a:t>
            </a:r>
            <a:endParaRPr b="0" sz="3000">
              <a:solidFill>
                <a:srgbClr val="111111"/>
              </a:solidFill>
            </a:endParaRPr>
          </a:p>
        </p:txBody>
      </p:sp>
      <p:sp>
        <p:nvSpPr>
          <p:cNvPr id="322" name="Google Shape;322;p20"/>
          <p:cNvSpPr txBox="1"/>
          <p:nvPr>
            <p:ph idx="1" type="body"/>
          </p:nvPr>
        </p:nvSpPr>
        <p:spPr>
          <a:xfrm>
            <a:off x="422150" y="1266425"/>
            <a:ext cx="8120700" cy="3144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2000">
                <a:solidFill>
                  <a:srgbClr val="FFFFFF"/>
                </a:solidFill>
                <a:latin typeface="Maven Pro"/>
                <a:ea typeface="Maven Pro"/>
                <a:cs typeface="Maven Pro"/>
                <a:sym typeface="Maven Pro"/>
              </a:rPr>
              <a:t>The term stock market refers to several exchanges in which shares of publicly held companies are bought and sold. Such financial activities are conducted through formal exchanges and via </a:t>
            </a:r>
            <a:r>
              <a:rPr lang="en" sz="2000" u="sng">
                <a:solidFill>
                  <a:srgbClr val="FFFFFF"/>
                </a:solidFill>
                <a:latin typeface="Maven Pro"/>
                <a:ea typeface="Maven Pro"/>
                <a:cs typeface="Maven Pro"/>
                <a:sym typeface="Maven Pro"/>
                <a:hlinkClick r:id="rId3">
                  <a:extLst>
                    <a:ext uri="{A12FA001-AC4F-418D-AE19-62706E023703}">
                      <ahyp:hlinkClr val="tx"/>
                    </a:ext>
                  </a:extLst>
                </a:hlinkClick>
              </a:rPr>
              <a:t>over-the-counter</a:t>
            </a:r>
            <a:r>
              <a:rPr lang="en" sz="2000">
                <a:solidFill>
                  <a:srgbClr val="FFFFFF"/>
                </a:solidFill>
                <a:latin typeface="Maven Pro"/>
                <a:ea typeface="Maven Pro"/>
                <a:cs typeface="Maven Pro"/>
                <a:sym typeface="Maven Pro"/>
              </a:rPr>
              <a:t> (OTC) marketplaces that operate under a defined set of regulations. </a:t>
            </a:r>
            <a:endParaRPr sz="2000">
              <a:solidFill>
                <a:srgbClr val="FFFFFF"/>
              </a:solidFill>
              <a:latin typeface="Maven Pro"/>
              <a:ea typeface="Maven Pro"/>
              <a:cs typeface="Maven Pro"/>
              <a:sym typeface="Maven Pro"/>
            </a:endParaRPr>
          </a:p>
          <a:p>
            <a:pPr indent="0" lvl="0" marL="0" rtl="0" algn="l">
              <a:spcBef>
                <a:spcPts val="2100"/>
              </a:spcBef>
              <a:spcAft>
                <a:spcPts val="0"/>
              </a:spcAft>
              <a:buNone/>
            </a:pPr>
            <a:r>
              <a:rPr lang="en" sz="2000">
                <a:solidFill>
                  <a:srgbClr val="FFFFFF"/>
                </a:solidFill>
                <a:latin typeface="Maven Pro"/>
                <a:ea typeface="Maven Pro"/>
                <a:cs typeface="Maven Pro"/>
                <a:sym typeface="Maven Pro"/>
              </a:rPr>
              <a:t>Both “stock market” and “stock exchange” are often used interchangeably. Traders in the stock market buy or sell shares on one or more of the stock exchanges that are part of the overall stock market.</a:t>
            </a:r>
            <a:endParaRPr sz="2000">
              <a:solidFill>
                <a:srgbClr val="FFFFFF"/>
              </a:solidFill>
              <a:latin typeface="Maven Pro"/>
              <a:ea typeface="Maven Pro"/>
              <a:cs typeface="Maven Pro"/>
              <a:sym typeface="Maven Pro"/>
            </a:endParaRPr>
          </a:p>
          <a:p>
            <a:pPr indent="0" lvl="0" marL="0" rtl="0" algn="ctr">
              <a:spcBef>
                <a:spcPts val="21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328" name="Google Shape;328;p2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329" name="Google Shape;329;p21"/>
          <p:cNvPicPr preferRelativeResize="0"/>
          <p:nvPr/>
        </p:nvPicPr>
        <p:blipFill>
          <a:blip r:embed="rId3">
            <a:alphaModFix/>
          </a:blip>
          <a:stretch>
            <a:fillRect/>
          </a:stretch>
        </p:blipFill>
        <p:spPr>
          <a:xfrm>
            <a:off x="0" y="0"/>
            <a:ext cx="9405235"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