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75" r:id="rId2"/>
    <p:sldId id="346" r:id="rId3"/>
    <p:sldId id="355" r:id="rId4"/>
    <p:sldId id="353" r:id="rId5"/>
    <p:sldId id="354" r:id="rId6"/>
    <p:sldId id="348" r:id="rId7"/>
    <p:sldId id="309" r:id="rId8"/>
    <p:sldId id="310" r:id="rId9"/>
    <p:sldId id="30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100" d="100"/>
          <a:sy n="100" d="100"/>
        </p:scale>
        <p:origin x="522"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5/1/2024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5/1/2024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1 May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1 May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1 May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1 May 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1 May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838200" y="2338621"/>
            <a:ext cx="7620000" cy="1450975"/>
          </a:xfrm>
        </p:spPr>
        <p:txBody>
          <a:bodyPr>
            <a:normAutofit/>
          </a:bodyPr>
          <a:lstStyle/>
          <a:p>
            <a:r>
              <a:rPr lang="en-IN" sz="4000" b="1" dirty="0" smtClean="0">
                <a:solidFill>
                  <a:schemeClr val="accent1">
                    <a:lumMod val="50000"/>
                  </a:schemeClr>
                </a:solidFill>
                <a:latin typeface="Arial" pitchFamily="34" charset="0"/>
                <a:ea typeface="Calibri" panose="020F0502020204030204" pitchFamily="34" charset="0"/>
                <a:cs typeface="Arial" pitchFamily="34" charset="0"/>
              </a:rPr>
              <a:t>“</a:t>
            </a:r>
            <a:r>
              <a:rPr lang="en-IN" sz="4000" b="1" dirty="0" smtClean="0">
                <a:solidFill>
                  <a:schemeClr val="accent1">
                    <a:lumMod val="50000"/>
                  </a:schemeClr>
                </a:solidFill>
                <a:latin typeface="Arial" pitchFamily="34" charset="0"/>
                <a:ea typeface="Calibri" panose="020F0502020204030204" pitchFamily="34" charset="0"/>
                <a:cs typeface="Arial" pitchFamily="34" charset="0"/>
              </a:rPr>
              <a:t>NETFLIX CLONE SYSTEM”</a:t>
            </a:r>
            <a:r>
              <a:rPr lang="en-IN" sz="2000" b="1" dirty="0">
                <a:solidFill>
                  <a:schemeClr val="accent1">
                    <a:lumMod val="50000"/>
                  </a:schemeClr>
                </a:solidFill>
                <a:latin typeface="Arial" pitchFamily="34" charset="0"/>
                <a:cs typeface="Arial" pitchFamily="34" charset="0"/>
              </a:rPr>
              <a:t/>
            </a:r>
            <a:br>
              <a:rPr lang="en-IN" sz="2000" b="1" dirty="0">
                <a:solidFill>
                  <a:schemeClr val="accent1">
                    <a:lumMod val="50000"/>
                  </a:schemeClr>
                </a:solidFill>
                <a:latin typeface="Arial" pitchFamily="34" charset="0"/>
                <a:cs typeface="Arial" pitchFamily="34" charset="0"/>
              </a:rPr>
            </a:br>
            <a:r>
              <a:rPr lang="en-IN" sz="2400" b="1" dirty="0">
                <a:solidFill>
                  <a:schemeClr val="accent1">
                    <a:lumMod val="50000"/>
                  </a:schemeClr>
                </a:solidFill>
                <a:latin typeface="Arial" pitchFamily="34" charset="0"/>
                <a:cs typeface="Arial" pitchFamily="34" charset="0"/>
              </a:rPr>
              <a:t/>
            </a:r>
            <a:br>
              <a:rPr lang="en-IN" sz="2400" b="1" dirty="0">
                <a:solidFill>
                  <a:schemeClr val="accent1">
                    <a:lumMod val="50000"/>
                  </a:schemeClr>
                </a:solidFill>
                <a:latin typeface="Arial" pitchFamily="34" charset="0"/>
                <a:cs typeface="Arial" pitchFamily="34" charset="0"/>
              </a:rPr>
            </a:br>
            <a:endParaRPr lang="en-US" sz="2400" b="1"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676400" y="3607293"/>
            <a:ext cx="5638800" cy="1450974"/>
          </a:xfrm>
        </p:spPr>
        <p:txBody>
          <a:bodyPr>
            <a:normAutofit fontScale="55000" lnSpcReduction="20000"/>
          </a:bodyPr>
          <a:lstStyle/>
          <a:p>
            <a:r>
              <a:rPr lang="en-US" dirty="0">
                <a:solidFill>
                  <a:schemeClr val="tx1"/>
                </a:solidFill>
                <a:latin typeface="Arial" panose="020B0604020202020204" pitchFamily="34" charset="0"/>
                <a:cs typeface="Arial" pitchFamily="34" charset="0"/>
              </a:rPr>
              <a:t>Under the guidance of </a:t>
            </a:r>
          </a:p>
          <a:p>
            <a:r>
              <a:rPr lang="en-US" b="1" dirty="0" err="1" smtClean="0">
                <a:solidFill>
                  <a:schemeClr val="tx1"/>
                </a:solidFill>
                <a:latin typeface="Arial" panose="020B0604020202020204" pitchFamily="34" charset="0"/>
                <a:cs typeface="Arial" panose="020B0604020202020204" pitchFamily="34" charset="0"/>
              </a:rPr>
              <a:t>Dr.L.Lakshmanan</a:t>
            </a:r>
            <a:r>
              <a:rPr lang="en-US" b="1" dirty="0" smtClean="0">
                <a:solidFill>
                  <a:schemeClr val="tx1"/>
                </a:solidFill>
                <a:latin typeface="Arial" panose="020B0604020202020204" pitchFamily="34" charset="0"/>
                <a:cs typeface="Arial" panose="020B0604020202020204" pitchFamily="34" charset="0"/>
              </a:rPr>
              <a:t>, M.E., Ph.D.,</a:t>
            </a:r>
            <a:endParaRPr lang="en-IN" b="1"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itchFamily="34" charset="0"/>
              </a:rPr>
              <a:t>by</a:t>
            </a:r>
          </a:p>
          <a:p>
            <a:r>
              <a:rPr lang="en-US" b="1" dirty="0">
                <a:solidFill>
                  <a:schemeClr val="tx1"/>
                </a:solidFill>
                <a:latin typeface="Arial" panose="020B0604020202020204" pitchFamily="34" charset="0"/>
                <a:cs typeface="Arial" pitchFamily="34" charset="0"/>
              </a:rPr>
              <a:t>AKSHAT SONI</a:t>
            </a:r>
          </a:p>
          <a:p>
            <a:r>
              <a:rPr lang="en-US" b="1" dirty="0">
                <a:solidFill>
                  <a:schemeClr val="tx1"/>
                </a:solidFill>
                <a:latin typeface="Arial" panose="020B0604020202020204" pitchFamily="34" charset="0"/>
                <a:cs typeface="Arial" pitchFamily="34" charset="0"/>
              </a:rPr>
              <a:t>REG NO: 41110056, BE/CSE/A1</a:t>
            </a:r>
          </a:p>
          <a:p>
            <a:endParaRPr lang="en-US" dirty="0">
              <a:solidFill>
                <a:schemeClr val="tx1"/>
              </a:solidFill>
              <a:latin typeface="Arial" panose="020B0604020202020204"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1 May 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5268"/>
            <a:ext cx="85344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A44A-968B-B8D3-FB22-A1FE8C549E60}"/>
              </a:ext>
            </a:extLst>
          </p:cNvPr>
          <p:cNvSpPr>
            <a:spLocks noGrp="1"/>
          </p:cNvSpPr>
          <p:nvPr>
            <p:ph type="title"/>
          </p:nvPr>
        </p:nvSpPr>
        <p:spPr>
          <a:xfrm>
            <a:off x="533400" y="136525"/>
            <a:ext cx="8229600" cy="1143000"/>
          </a:xfrm>
        </p:spPr>
        <p:txBody>
          <a:bodyPr/>
          <a:lstStyle/>
          <a:p>
            <a:r>
              <a:rPr lang="en-US" b="1" dirty="0" smtClean="0"/>
              <a:t>LITERATURE SURVEY</a:t>
            </a:r>
            <a:endParaRPr lang="en-IN" b="1" dirty="0"/>
          </a:p>
        </p:txBody>
      </p:sp>
      <p:sp>
        <p:nvSpPr>
          <p:cNvPr id="3" name="Content Placeholder 2">
            <a:extLst>
              <a:ext uri="{FF2B5EF4-FFF2-40B4-BE49-F238E27FC236}">
                <a16:creationId xmlns:a16="http://schemas.microsoft.com/office/drawing/2014/main" id="{34D1177C-37D8-7BED-782E-9E02DD83D319}"/>
              </a:ext>
            </a:extLst>
          </p:cNvPr>
          <p:cNvSpPr>
            <a:spLocks noGrp="1"/>
          </p:cNvSpPr>
          <p:nvPr>
            <p:ph idx="1"/>
          </p:nvPr>
        </p:nvSpPr>
        <p:spPr>
          <a:xfrm>
            <a:off x="409977" y="1279525"/>
            <a:ext cx="8382000" cy="4876800"/>
          </a:xfrm>
        </p:spPr>
        <p:txBody>
          <a:bodyPr>
            <a:normAutofit fontScale="92500" lnSpcReduction="10000"/>
          </a:bodyPr>
          <a:lstStyle/>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1.Original </a:t>
            </a:r>
            <a:r>
              <a:rPr lang="en-US" sz="1400" b="1" dirty="0">
                <a:latin typeface="Arial" panose="020B0604020202020204" pitchFamily="34" charset="0"/>
                <a:cs typeface="Arial" panose="020B0604020202020204" pitchFamily="34" charset="0"/>
              </a:rPr>
              <a:t>Netflix </a:t>
            </a:r>
            <a:r>
              <a:rPr lang="en-US" sz="1400" b="1" dirty="0" smtClean="0">
                <a:latin typeface="Arial" panose="020B0604020202020204" pitchFamily="34" charset="0"/>
                <a:cs typeface="Arial" panose="020B0604020202020204" pitchFamily="34" charset="0"/>
              </a:rPr>
              <a:t>Platform:</a:t>
            </a:r>
          </a:p>
          <a:p>
            <a:pPr>
              <a:buAutoNum type="arabicPeriod"/>
            </a:pPr>
            <a:endParaRPr lang="en-US" sz="1400" b="1" dirty="0" smtClean="0">
              <a:latin typeface="Arial" panose="020B0604020202020204" pitchFamily="34" charset="0"/>
              <a:cs typeface="Arial" panose="020B0604020202020204" pitchFamily="34" charset="0"/>
            </a:endParaRPr>
          </a:p>
          <a:p>
            <a:pPr algn="just"/>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original Netflix platform serves as the primary inspiration and benchmark for any Netflix clone system. Analyzing the features, functionalities, and user experience of the original platform is essential for understanding user expectations and designing a successful </a:t>
            </a:r>
            <a:r>
              <a:rPr lang="en-US" sz="1400" dirty="0" smtClean="0">
                <a:latin typeface="Arial" panose="020B0604020202020204" pitchFamily="34" charset="0"/>
                <a:cs typeface="Arial" panose="020B0604020202020204" pitchFamily="34" charset="0"/>
              </a:rPr>
              <a:t>clone.</a:t>
            </a:r>
          </a:p>
          <a:p>
            <a:pPr algn="just"/>
            <a:r>
              <a:rPr lang="en-US" sz="1400" dirty="0" smtClean="0">
                <a:latin typeface="Arial" panose="020B0604020202020204" pitchFamily="34" charset="0"/>
                <a:cs typeface="Arial" panose="020B0604020202020204" pitchFamily="34" charset="0"/>
              </a:rPr>
              <a:t>Key </a:t>
            </a:r>
            <a:r>
              <a:rPr lang="en-US" sz="1400" dirty="0">
                <a:latin typeface="Arial" panose="020B0604020202020204" pitchFamily="34" charset="0"/>
                <a:cs typeface="Arial" panose="020B0604020202020204" pitchFamily="34" charset="0"/>
              </a:rPr>
              <a:t>aspects to consider include content categorization, personalized recommendations, seamless streaming experience, user profiles, and subscription management.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2. </a:t>
            </a:r>
            <a:r>
              <a:rPr lang="en-US" sz="1400" b="1" dirty="0" smtClean="0">
                <a:latin typeface="Arial" panose="020B0604020202020204" pitchFamily="34" charset="0"/>
                <a:cs typeface="Arial" panose="020B0604020202020204" pitchFamily="34" charset="0"/>
              </a:rPr>
              <a:t>Web </a:t>
            </a:r>
            <a:r>
              <a:rPr lang="en-US" sz="1400" b="1" dirty="0">
                <a:latin typeface="Arial" panose="020B0604020202020204" pitchFamily="34" charset="0"/>
                <a:cs typeface="Arial" panose="020B0604020202020204" pitchFamily="34" charset="0"/>
              </a:rPr>
              <a:t>Development </a:t>
            </a:r>
            <a:r>
              <a:rPr lang="en-US" sz="1400" b="1" dirty="0" smtClean="0">
                <a:latin typeface="Arial" panose="020B0604020202020204" pitchFamily="34" charset="0"/>
                <a:cs typeface="Arial" panose="020B0604020202020204" pitchFamily="34" charset="0"/>
              </a:rPr>
              <a:t>Frameworks:</a:t>
            </a:r>
          </a:p>
          <a:p>
            <a:pPr marL="0" indent="0">
              <a:buNone/>
            </a:pPr>
            <a:endParaRPr lang="en-US" sz="1400" b="1" dirty="0">
              <a:latin typeface="Arial" panose="020B0604020202020204" pitchFamily="34" charset="0"/>
              <a:cs typeface="Arial" panose="020B0604020202020204" pitchFamily="34" charset="0"/>
            </a:endParaRPr>
          </a:p>
          <a:p>
            <a:pPr algn="just"/>
            <a:r>
              <a:rPr lang="en-US" sz="1400" dirty="0" smtClean="0">
                <a:latin typeface="Arial" panose="020B0604020202020204" pitchFamily="34" charset="0"/>
                <a:cs typeface="Arial" panose="020B0604020202020204" pitchFamily="34" charset="0"/>
              </a:rPr>
              <a:t>Explore </a:t>
            </a:r>
            <a:r>
              <a:rPr lang="en-US" sz="1400" dirty="0">
                <a:latin typeface="Arial" panose="020B0604020202020204" pitchFamily="34" charset="0"/>
                <a:cs typeface="Arial" panose="020B0604020202020204" pitchFamily="34" charset="0"/>
              </a:rPr>
              <a:t>popular web development frameworks such as React.js, Angular, or Vue.js, which offer robust tools and libraries for building dynamic and responsive user interfaces.</a:t>
            </a:r>
          </a:p>
          <a:p>
            <a:pPr algn="just"/>
            <a:r>
              <a:rPr lang="en-US" sz="1400" dirty="0" smtClean="0">
                <a:latin typeface="Arial" panose="020B0604020202020204" pitchFamily="34" charset="0"/>
                <a:cs typeface="Arial" panose="020B0604020202020204" pitchFamily="34" charset="0"/>
              </a:rPr>
              <a:t>Investigate </a:t>
            </a:r>
            <a:r>
              <a:rPr lang="en-US" sz="1400" dirty="0">
                <a:latin typeface="Arial" panose="020B0604020202020204" pitchFamily="34" charset="0"/>
                <a:cs typeface="Arial" panose="020B0604020202020204" pitchFamily="34" charset="0"/>
              </a:rPr>
              <a:t>the pros and cons of each framework in terms of performance, scalability, and developer experience to determine the best fit for your project requirements.</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3. </a:t>
            </a:r>
            <a:r>
              <a:rPr lang="en-US" sz="1400" b="1" dirty="0" smtClean="0">
                <a:latin typeface="Arial" panose="020B0604020202020204" pitchFamily="34" charset="0"/>
                <a:cs typeface="Arial" panose="020B0604020202020204" pitchFamily="34" charset="0"/>
              </a:rPr>
              <a:t>Backend Technologies:</a:t>
            </a:r>
          </a:p>
          <a:p>
            <a:pPr marL="0" indent="0">
              <a:buNone/>
            </a:pPr>
            <a:endParaRPr lang="en-US" sz="1400" b="1"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Evaluate </a:t>
            </a:r>
            <a:r>
              <a:rPr lang="en-US" sz="1400" dirty="0">
                <a:latin typeface="Arial" panose="020B0604020202020204" pitchFamily="34" charset="0"/>
                <a:cs typeface="Arial" panose="020B0604020202020204" pitchFamily="34" charset="0"/>
              </a:rPr>
              <a:t>backend technologies like Node.js, Django, or Ruby on Rails for handling server-side logic, data storage, and API integrations.</a:t>
            </a:r>
          </a:p>
          <a:p>
            <a:r>
              <a:rPr lang="en-US" sz="1400" dirty="0" smtClean="0">
                <a:latin typeface="Arial" panose="020B0604020202020204" pitchFamily="34" charset="0"/>
                <a:cs typeface="Arial" panose="020B0604020202020204" pitchFamily="34" charset="0"/>
              </a:rPr>
              <a:t>Consider </a:t>
            </a:r>
            <a:r>
              <a:rPr lang="en-US" sz="1400" dirty="0">
                <a:latin typeface="Arial" panose="020B0604020202020204" pitchFamily="34" charset="0"/>
                <a:cs typeface="Arial" panose="020B0604020202020204" pitchFamily="34" charset="0"/>
              </a:rPr>
              <a:t>factors such as scalability, real-time capabilities, and ease of deployment when selecting the backend technology stack for your Netflix clone system</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6E92080-0514-BFAD-8063-949D3265D319}"/>
              </a:ext>
            </a:extLst>
          </p:cNvPr>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a:extLst>
              <a:ext uri="{FF2B5EF4-FFF2-40B4-BE49-F238E27FC236}">
                <a16:creationId xmlns:a16="http://schemas.microsoft.com/office/drawing/2014/main" id="{308AAB0B-28AB-EB46-3F6F-7C66B8B4596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5EE1130-4780-7D65-F7BC-CC59CF9CC57A}"/>
              </a:ext>
            </a:extLst>
          </p:cNvPr>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1121454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latin typeface="Arial" panose="020B0604020202020204" pitchFamily="34" charset="0"/>
                <a:cs typeface="Arial" panose="020B0604020202020204" pitchFamily="34" charset="0"/>
              </a:rPr>
              <a:t>4.Authentication </a:t>
            </a:r>
            <a:r>
              <a:rPr lang="en-US" b="1" dirty="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Authorization:</a:t>
            </a:r>
          </a:p>
          <a:p>
            <a:pPr marL="0" indent="0">
              <a:buNone/>
            </a:pPr>
            <a:endParaRPr lang="en-US" b="1"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Research </a:t>
            </a:r>
            <a:r>
              <a:rPr lang="en-US" dirty="0">
                <a:latin typeface="Arial" panose="020B0604020202020204" pitchFamily="34" charset="0"/>
                <a:cs typeface="Arial" panose="020B0604020202020204" pitchFamily="34" charset="0"/>
              </a:rPr>
              <a:t>authentication and authorization mechanisms such as OAuth, JWT (JSON Web Tokens), or session-based authentication for securing user accounts and protecting sensitive data.</a:t>
            </a:r>
          </a:p>
          <a:p>
            <a:pPr algn="just"/>
            <a:r>
              <a:rPr lang="en-US" dirty="0" smtClean="0">
                <a:latin typeface="Arial" panose="020B0604020202020204" pitchFamily="34" charset="0"/>
                <a:cs typeface="Arial" panose="020B0604020202020204" pitchFamily="34" charset="0"/>
              </a:rPr>
              <a:t>Understand </a:t>
            </a:r>
            <a:r>
              <a:rPr lang="en-US" dirty="0">
                <a:latin typeface="Arial" panose="020B0604020202020204" pitchFamily="34" charset="0"/>
                <a:cs typeface="Arial" panose="020B0604020202020204" pitchFamily="34" charset="0"/>
              </a:rPr>
              <a:t>how Netflix manages user authentication, session management, and access control to implement similar security measures in your clone system.</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5. Content </a:t>
            </a:r>
            <a:r>
              <a:rPr lang="en-US" b="1" dirty="0">
                <a:latin typeface="Arial" panose="020B0604020202020204" pitchFamily="34" charset="0"/>
                <a:cs typeface="Arial" panose="020B0604020202020204" pitchFamily="34" charset="0"/>
              </a:rPr>
              <a:t>Management and Recommendation </a:t>
            </a:r>
            <a:r>
              <a:rPr lang="en-US" b="1" dirty="0" smtClean="0">
                <a:latin typeface="Arial" panose="020B0604020202020204" pitchFamily="34" charset="0"/>
                <a:cs typeface="Arial" panose="020B0604020202020204" pitchFamily="34" charset="0"/>
              </a:rPr>
              <a:t>System:</a:t>
            </a:r>
          </a:p>
          <a:p>
            <a:pPr marL="0" indent="0">
              <a:buNone/>
            </a:pPr>
            <a:endParaRPr lang="en-US" b="1"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Explore </a:t>
            </a:r>
            <a:r>
              <a:rPr lang="en-US" dirty="0">
                <a:latin typeface="Arial" panose="020B0604020202020204" pitchFamily="34" charset="0"/>
                <a:cs typeface="Arial" panose="020B0604020202020204" pitchFamily="34" charset="0"/>
              </a:rPr>
              <a:t>content management systems (CMS) and recommendation algorithms used by Netflix to curate and personalize content for users.</a:t>
            </a:r>
          </a:p>
          <a:p>
            <a:pPr algn="just"/>
            <a:r>
              <a:rPr lang="en-US" dirty="0" smtClean="0">
                <a:latin typeface="Arial" panose="020B0604020202020204" pitchFamily="34" charset="0"/>
                <a:cs typeface="Arial" panose="020B0604020202020204" pitchFamily="34" charset="0"/>
              </a:rPr>
              <a:t>Investigate </a:t>
            </a:r>
            <a:r>
              <a:rPr lang="en-US" dirty="0">
                <a:latin typeface="Arial" panose="020B0604020202020204" pitchFamily="34" charset="0"/>
                <a:cs typeface="Arial" panose="020B0604020202020204" pitchFamily="34" charset="0"/>
              </a:rPr>
              <a:t>techniques such as collaborative filtering, content-based filtering, and machine learning models for generating accurate and relevant recommendations based on user preferences and behavior.</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6.Payment </a:t>
            </a:r>
            <a:r>
              <a:rPr lang="en-US" b="1" dirty="0">
                <a:latin typeface="Arial" panose="020B0604020202020204" pitchFamily="34" charset="0"/>
                <a:cs typeface="Arial" panose="020B0604020202020204" pitchFamily="34" charset="0"/>
              </a:rPr>
              <a:t>Gateways and Subscription </a:t>
            </a:r>
            <a:r>
              <a:rPr lang="en-US" b="1" dirty="0" smtClean="0">
                <a:latin typeface="Arial" panose="020B0604020202020204" pitchFamily="34" charset="0"/>
                <a:cs typeface="Arial" panose="020B0604020202020204" pitchFamily="34" charset="0"/>
              </a:rPr>
              <a:t>Management:</a:t>
            </a:r>
          </a:p>
          <a:p>
            <a:pPr marL="0" indent="0">
              <a:buNone/>
            </a:pPr>
            <a:endParaRPr lang="en-US" b="1"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Study </a:t>
            </a:r>
            <a:r>
              <a:rPr lang="en-US" dirty="0">
                <a:latin typeface="Arial" panose="020B0604020202020204" pitchFamily="34" charset="0"/>
                <a:cs typeface="Arial" panose="020B0604020202020204" pitchFamily="34" charset="0"/>
              </a:rPr>
              <a:t>payment gateway integrations and subscription management systems for handling online payments, billing cycles, and subscription upgrades/downgrades.</a:t>
            </a:r>
          </a:p>
          <a:p>
            <a:pPr algn="just"/>
            <a:r>
              <a:rPr lang="en-US" dirty="0" smtClean="0">
                <a:latin typeface="Arial" panose="020B0604020202020204" pitchFamily="34" charset="0"/>
                <a:cs typeface="Arial" panose="020B0604020202020204" pitchFamily="34" charset="0"/>
              </a:rPr>
              <a:t>Examine </a:t>
            </a:r>
            <a:r>
              <a:rPr lang="en-US" dirty="0">
                <a:latin typeface="Arial" panose="020B0604020202020204" pitchFamily="34" charset="0"/>
                <a:cs typeface="Arial" panose="020B0604020202020204" pitchFamily="34" charset="0"/>
              </a:rPr>
              <a:t>how Netflix manages subscription plans, payment processing, and recurring billing to implement a similar monetization model in your clone system</a:t>
            </a:r>
            <a:r>
              <a:rPr lang="en-US" dirty="0" smtClean="0">
                <a:latin typeface="Arial" panose="020B0604020202020204" pitchFamily="34" charset="0"/>
                <a:cs typeface="Arial" panose="020B0604020202020204" pitchFamily="34" charset="0"/>
              </a:rPr>
              <a:t>.</a:t>
            </a:r>
            <a:endParaRPr lang="en-IN" dirty="0"/>
          </a:p>
        </p:txBody>
      </p:sp>
      <p:sp>
        <p:nvSpPr>
          <p:cNvPr id="4" name="Date Placeholder 3"/>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80513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A44A-968B-B8D3-FB22-A1FE8C549E60}"/>
              </a:ext>
            </a:extLst>
          </p:cNvPr>
          <p:cNvSpPr>
            <a:spLocks noGrp="1"/>
          </p:cNvSpPr>
          <p:nvPr>
            <p:ph type="title"/>
          </p:nvPr>
        </p:nvSpPr>
        <p:spPr>
          <a:xfrm>
            <a:off x="533400" y="136525"/>
            <a:ext cx="8229600" cy="1143000"/>
          </a:xfrm>
        </p:spPr>
        <p:txBody>
          <a:bodyPr/>
          <a:lstStyle/>
          <a:p>
            <a:r>
              <a:rPr lang="en-US" b="1" dirty="0" smtClean="0"/>
              <a:t>PROPOSED SYSTEM</a:t>
            </a:r>
            <a:endParaRPr lang="en-IN" b="1" dirty="0"/>
          </a:p>
        </p:txBody>
      </p:sp>
      <p:sp>
        <p:nvSpPr>
          <p:cNvPr id="4" name="Date Placeholder 3">
            <a:extLst>
              <a:ext uri="{FF2B5EF4-FFF2-40B4-BE49-F238E27FC236}">
                <a16:creationId xmlns:a16="http://schemas.microsoft.com/office/drawing/2014/main" id="{36E92080-0514-BFAD-8063-949D3265D319}"/>
              </a:ext>
            </a:extLst>
          </p:cNvPr>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a:extLst>
              <a:ext uri="{FF2B5EF4-FFF2-40B4-BE49-F238E27FC236}">
                <a16:creationId xmlns:a16="http://schemas.microsoft.com/office/drawing/2014/main" id="{308AAB0B-28AB-EB46-3F6F-7C66B8B4596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5EE1130-4780-7D65-F7BC-CC59CF9CC57A}"/>
              </a:ext>
            </a:extLst>
          </p:cNvPr>
          <p:cNvSpPr>
            <a:spLocks noGrp="1"/>
          </p:cNvSpPr>
          <p:nvPr>
            <p:ph type="sldNum" sz="quarter" idx="12"/>
          </p:nvPr>
        </p:nvSpPr>
        <p:spPr/>
        <p:txBody>
          <a:bodyPr/>
          <a:lstStyle/>
          <a:p>
            <a:fld id="{7B28076C-CE04-4A00-BFAA-A90EA8355859}" type="slidenum">
              <a:rPr lang="en-US" smtClean="0"/>
              <a:pPr/>
              <a:t>4</a:t>
            </a:fld>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1</a:t>
            </a:r>
            <a:r>
              <a:rPr lang="en-US" b="1" dirty="0" smtClean="0"/>
              <a:t>.User </a:t>
            </a:r>
            <a:r>
              <a:rPr lang="en-US" b="1" dirty="0"/>
              <a:t>Registration and Authentication:</a:t>
            </a:r>
            <a:endParaRPr lang="en-US" dirty="0"/>
          </a:p>
          <a:p>
            <a:pPr lvl="1"/>
            <a:r>
              <a:rPr lang="en-US" dirty="0"/>
              <a:t>Users will be able to register for an account on the platform using email/password or social media authentication.</a:t>
            </a:r>
          </a:p>
          <a:p>
            <a:pPr lvl="1"/>
            <a:r>
              <a:rPr lang="en-US" dirty="0"/>
              <a:t>Upon successful registration, users will be authenticated and provided with access to their personalized profiles.</a:t>
            </a:r>
          </a:p>
          <a:p>
            <a:pPr marL="0" indent="0">
              <a:buNone/>
            </a:pPr>
            <a:r>
              <a:rPr lang="en-US" b="1" dirty="0"/>
              <a:t>2</a:t>
            </a:r>
            <a:r>
              <a:rPr lang="en-US" b="1" dirty="0" smtClean="0"/>
              <a:t>.Content </a:t>
            </a:r>
            <a:r>
              <a:rPr lang="en-US" b="1" dirty="0"/>
              <a:t>Catalog Management:</a:t>
            </a:r>
            <a:endParaRPr lang="en-US" dirty="0"/>
          </a:p>
          <a:p>
            <a:pPr lvl="1"/>
            <a:r>
              <a:rPr lang="en-US" dirty="0"/>
              <a:t>The system will include a comprehensive catalog of movies, TV shows, documentaries, and other media content.</a:t>
            </a:r>
          </a:p>
          <a:p>
            <a:pPr lvl="1"/>
            <a:r>
              <a:rPr lang="en-US" dirty="0"/>
              <a:t>Content will be categorized and organized based on genres, release dates, popularity, and user preferences.</a:t>
            </a:r>
          </a:p>
          <a:p>
            <a:pPr lvl="1"/>
            <a:r>
              <a:rPr lang="en-US" dirty="0"/>
              <a:t>Admins will have the ability to add, edit, and remove content from the catalog through an intuitive content management interface.</a:t>
            </a:r>
          </a:p>
          <a:p>
            <a:pPr marL="0" indent="0">
              <a:buNone/>
            </a:pPr>
            <a:r>
              <a:rPr lang="en-US" b="1" dirty="0" smtClean="0"/>
              <a:t>3.Search </a:t>
            </a:r>
            <a:r>
              <a:rPr lang="en-US" b="1" dirty="0"/>
              <a:t>and Discovery:</a:t>
            </a:r>
            <a:endParaRPr lang="en-US" dirty="0"/>
          </a:p>
          <a:p>
            <a:pPr lvl="1"/>
            <a:r>
              <a:rPr lang="en-US" dirty="0"/>
              <a:t>Users will be able to search for specific titles or browse through the content catalog using filters and sorting options.</a:t>
            </a:r>
          </a:p>
          <a:p>
            <a:pPr lvl="1"/>
            <a:r>
              <a:rPr lang="en-US" dirty="0"/>
              <a:t>The system will implement advanced search algorithms to provide accurate and relevant search results based on user input and preferences.</a:t>
            </a:r>
          </a:p>
          <a:p>
            <a:pPr lvl="1"/>
            <a:r>
              <a:rPr lang="en-US" dirty="0"/>
              <a:t>Personalized recommendations will be generated for each user based on their viewing history, ratings, and interactions with the platform.</a:t>
            </a:r>
          </a:p>
          <a:p>
            <a:endParaRPr lang="en-IN" dirty="0"/>
          </a:p>
        </p:txBody>
      </p:sp>
    </p:spTree>
    <p:extLst>
      <p:ext uri="{BB962C8B-B14F-4D97-AF65-F5344CB8AC3E}">
        <p14:creationId xmlns:p14="http://schemas.microsoft.com/office/powerpoint/2010/main" val="319910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b="1"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1.User </a:t>
            </a:r>
            <a:r>
              <a:rPr lang="en-US" b="1" dirty="0"/>
              <a:t>Management Module</a:t>
            </a:r>
            <a:r>
              <a:rPr lang="en-US" dirty="0"/>
              <a:t>:</a:t>
            </a:r>
          </a:p>
          <a:p>
            <a:pPr lvl="1"/>
            <a:r>
              <a:rPr lang="en-US" dirty="0"/>
              <a:t>This module handles user registration, authentication, and profile management functionalities.</a:t>
            </a:r>
          </a:p>
          <a:p>
            <a:pPr lvl="1"/>
            <a:r>
              <a:rPr lang="en-US" dirty="0"/>
              <a:t>Features include user registration with email/password or social media authentication, profile editing, password reset, and account deletion.</a:t>
            </a:r>
          </a:p>
          <a:p>
            <a:pPr marL="0" indent="0">
              <a:buNone/>
            </a:pPr>
            <a:r>
              <a:rPr lang="en-US" b="1" dirty="0" smtClean="0"/>
              <a:t>2.Content </a:t>
            </a:r>
            <a:r>
              <a:rPr lang="en-US" b="1" dirty="0"/>
              <a:t>Management Module</a:t>
            </a:r>
            <a:r>
              <a:rPr lang="en-US" dirty="0"/>
              <a:t>:</a:t>
            </a:r>
          </a:p>
          <a:p>
            <a:pPr lvl="1"/>
            <a:r>
              <a:rPr lang="en-US" dirty="0"/>
              <a:t>Admins can manage the content catalog, including adding new titles, updating existing ones, and removing outdated content.</a:t>
            </a:r>
          </a:p>
          <a:p>
            <a:pPr lvl="1"/>
            <a:r>
              <a:rPr lang="en-US" dirty="0"/>
              <a:t>Features include content categorization, tagging, uploading cover images, and setting metadata such as genres, release dates, and descriptions.</a:t>
            </a:r>
          </a:p>
          <a:p>
            <a:pPr marL="0" indent="0">
              <a:buNone/>
            </a:pPr>
            <a:r>
              <a:rPr lang="en-US" b="1" dirty="0" smtClean="0"/>
              <a:t>3.Search </a:t>
            </a:r>
            <a:r>
              <a:rPr lang="en-US" b="1" dirty="0"/>
              <a:t>and Recommendation Module</a:t>
            </a:r>
            <a:r>
              <a:rPr lang="en-US" dirty="0"/>
              <a:t>:</a:t>
            </a:r>
          </a:p>
          <a:p>
            <a:pPr lvl="1"/>
            <a:r>
              <a:rPr lang="en-US" dirty="0"/>
              <a:t>Enables users to discover content easily through advanced search capabilities and personalized recommendations.</a:t>
            </a:r>
          </a:p>
          <a:p>
            <a:pPr lvl="1"/>
            <a:r>
              <a:rPr lang="en-US" dirty="0"/>
              <a:t>Features include keyword-based search, filters by genre, actors, directors, and recommendation algorithms based on user preferences and viewing history.</a:t>
            </a:r>
          </a:p>
          <a:p>
            <a:endParaRPr lang="en-IN" dirty="0"/>
          </a:p>
        </p:txBody>
      </p:sp>
      <p:sp>
        <p:nvSpPr>
          <p:cNvPr id="4" name="Date Placeholder 3"/>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smtClean="0"/>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3956176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5E9F-CB75-F522-F7BA-B89CA7D8E6B5}"/>
              </a:ext>
            </a:extLst>
          </p:cNvPr>
          <p:cNvSpPr>
            <a:spLocks noGrp="1"/>
          </p:cNvSpPr>
          <p:nvPr>
            <p:ph type="title"/>
          </p:nvPr>
        </p:nvSpPr>
        <p:spPr>
          <a:xfrm>
            <a:off x="298940" y="228600"/>
            <a:ext cx="8616460" cy="990600"/>
          </a:xfrm>
        </p:spPr>
        <p:txBody>
          <a:bodyPr>
            <a:normAutofit/>
          </a:bodyPr>
          <a:lstStyle/>
          <a:p>
            <a:r>
              <a:rPr lang="en-IN" b="1" dirty="0" smtClean="0"/>
              <a:t>RESULT AND DISCUSSION</a:t>
            </a:r>
            <a:endParaRPr lang="en-IN" b="1" dirty="0"/>
          </a:p>
        </p:txBody>
      </p:sp>
      <p:sp>
        <p:nvSpPr>
          <p:cNvPr id="4" name="Date Placeholder 3">
            <a:extLst>
              <a:ext uri="{FF2B5EF4-FFF2-40B4-BE49-F238E27FC236}">
                <a16:creationId xmlns:a16="http://schemas.microsoft.com/office/drawing/2014/main" id="{21B20944-EBD9-3002-442A-03CD0079C839}"/>
              </a:ext>
            </a:extLst>
          </p:cNvPr>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a:extLst>
              <a:ext uri="{FF2B5EF4-FFF2-40B4-BE49-F238E27FC236}">
                <a16:creationId xmlns:a16="http://schemas.microsoft.com/office/drawing/2014/main" id="{1DE915E0-3D63-9B75-96A1-B39D4804A61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5B655EA-DFA6-298B-FD29-C1FB53DFD288}"/>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Rectangle 3">
            <a:extLst>
              <a:ext uri="{FF2B5EF4-FFF2-40B4-BE49-F238E27FC236}">
                <a16:creationId xmlns:a16="http://schemas.microsoft.com/office/drawing/2014/main" id="{097DFA33-BF4D-68D3-A4BD-3DCA582A92DC}"/>
              </a:ext>
            </a:extLst>
          </p:cNvPr>
          <p:cNvSpPr>
            <a:spLocks noGrp="1" noChangeArrowheads="1"/>
          </p:cNvSpPr>
          <p:nvPr>
            <p:ph idx="1"/>
          </p:nvPr>
        </p:nvSpPr>
        <p:spPr bwMode="auto">
          <a:xfrm>
            <a:off x="457200" y="1359160"/>
            <a:ext cx="8373940" cy="4215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153" rIns="0" bIns="3015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buNone/>
            </a:pPr>
            <a:r>
              <a:rPr lang="en-US" altLang="en-US" sz="1800" dirty="0"/>
              <a:t>The Netflix Clone System successfully implemented core features such as user registration, content catalog management, search and recommendation functionalities, streaming and playback, and subscription management. Leveraging modern web development technologies, the platform demonstrated robust performance and scalability, handling concurrent user sessions and streaming requests efficiently. Personalized recommendation algorithms enhanced user engagement by delivering tailored content suggestions based on individual preferences. Content management tools enabled administrators to manage the platform's catalog effectively, while subscription management functionalities facilitated seamless billing processes and revenue generation. Despite its achievements, there are opportunities for future enhancements, including advanced machine learning algorithms for recommendation engines and expanding content partnerships. Overall, the Netflix Clone System presents a promising solution for streaming media content online, with potential for further growth and innovation.</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83026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22F1-045D-1F42-C525-76D31621D296}"/>
              </a:ext>
            </a:extLst>
          </p:cNvPr>
          <p:cNvSpPr>
            <a:spLocks noGrp="1"/>
          </p:cNvSpPr>
          <p:nvPr>
            <p:ph type="title"/>
          </p:nvPr>
        </p:nvSpPr>
        <p:spPr>
          <a:xfrm>
            <a:off x="477456" y="160337"/>
            <a:ext cx="8229600" cy="1143000"/>
          </a:xfrm>
        </p:spPr>
        <p:txBody>
          <a:bodyPr>
            <a:normAutofit/>
          </a:bodyPr>
          <a:lstStyle/>
          <a:p>
            <a:r>
              <a:rPr lang="en-US" b="1" dirty="0" smtClean="0">
                <a:solidFill>
                  <a:srgbClr val="1C1C1C"/>
                </a:solidFill>
                <a:cs typeface="Arial" panose="020B0604020202020204" pitchFamily="34" charset="0"/>
              </a:rPr>
              <a:t>CONCLUSION</a:t>
            </a:r>
            <a:endParaRPr lang="en-IN" b="1" dirty="0">
              <a:cs typeface="Arial" panose="020B0604020202020204" pitchFamily="34" charset="0"/>
            </a:endParaRPr>
          </a:p>
        </p:txBody>
      </p:sp>
      <p:sp>
        <p:nvSpPr>
          <p:cNvPr id="3" name="Content Placeholder 2">
            <a:extLst>
              <a:ext uri="{FF2B5EF4-FFF2-40B4-BE49-F238E27FC236}">
                <a16:creationId xmlns:a16="http://schemas.microsoft.com/office/drawing/2014/main" id="{C715584C-3DF0-B94F-2D6C-732CBD361271}"/>
              </a:ext>
            </a:extLst>
          </p:cNvPr>
          <p:cNvSpPr>
            <a:spLocks noGrp="1"/>
          </p:cNvSpPr>
          <p:nvPr>
            <p:ph idx="1"/>
          </p:nvPr>
        </p:nvSpPr>
        <p:spPr>
          <a:xfrm>
            <a:off x="449687" y="1447800"/>
            <a:ext cx="8229600" cy="4525963"/>
          </a:xfrm>
        </p:spPr>
        <p:txBody>
          <a:bodyPr>
            <a:normAutofit fontScale="92500" lnSpcReduction="10000"/>
          </a:bodyPr>
          <a:lstStyle/>
          <a:p>
            <a:pPr marL="0" indent="0" algn="just">
              <a:buNone/>
            </a:pPr>
            <a:r>
              <a:rPr lang="en-US" sz="2000" dirty="0">
                <a:solidFill>
                  <a:srgbClr val="1F1F1F"/>
                </a:solidFill>
                <a:latin typeface="Arial" panose="020B0604020202020204" pitchFamily="34" charset="0"/>
                <a:cs typeface="Arial" panose="020B0604020202020204" pitchFamily="34" charset="0"/>
              </a:rPr>
              <a:t>In conclusion, the development of the Netflix Clone System represents a significant achievement in replicating the core functionalities of the original Netflix platform while providing a scalable and customizable solution for streaming media content online. Through the implementation of modern web development technologies and best practices, the system successfully delivered features such as user registration, content catalog management, personalized recommendation algorithms, and subscription management. The robust performance and scalability demonstrated by the platform underscore its potential as a viable alternative to existing streaming services. Moving forward, opportunities for further enhancements and iterations, including advanced machine learning algorithms and expanded content partnerships, promise to elevate the Netflix Clone System to new heights of user engagement and satisfaction. Overall, this project marks a milestone in the realm of streaming platforms, with the Netflix Clone System poised to make significant contributions to the ever-evolving landscape of digital entertainment.</a:t>
            </a:r>
            <a:endParaRPr lang="en-IN"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710F3D6-6AB3-6C77-BE50-4ED00AF2789C}"/>
              </a:ext>
            </a:extLst>
          </p:cNvPr>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a:extLst>
              <a:ext uri="{FF2B5EF4-FFF2-40B4-BE49-F238E27FC236}">
                <a16:creationId xmlns:a16="http://schemas.microsoft.com/office/drawing/2014/main" id="{14E8E9B3-70F3-1783-C7AF-F5296E5A8521}"/>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D84D3D-3BB0-DA88-B28C-47F42E8C9C33}"/>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953122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F258-CA38-86A1-920B-1C48A888A747}"/>
              </a:ext>
            </a:extLst>
          </p:cNvPr>
          <p:cNvSpPr>
            <a:spLocks noGrp="1"/>
          </p:cNvSpPr>
          <p:nvPr>
            <p:ph type="title"/>
          </p:nvPr>
        </p:nvSpPr>
        <p:spPr>
          <a:xfrm>
            <a:off x="266700" y="227013"/>
            <a:ext cx="8610600" cy="992187"/>
          </a:xfrm>
        </p:spPr>
        <p:txBody>
          <a:bodyPr>
            <a:normAutofit/>
          </a:bodyPr>
          <a:lstStyle/>
          <a:p>
            <a:r>
              <a:rPr lang="en-US" b="1" dirty="0" smtClean="0">
                <a:solidFill>
                  <a:srgbClr val="1C1C1C"/>
                </a:solidFill>
                <a:cs typeface="Arial" panose="020B0604020202020204" pitchFamily="34" charset="0"/>
              </a:rPr>
              <a:t>REFERENCES</a:t>
            </a:r>
            <a:endParaRPr lang="en-IN" b="1" dirty="0">
              <a:cs typeface="Arial" panose="020B0604020202020204" pitchFamily="34" charset="0"/>
            </a:endParaRPr>
          </a:p>
        </p:txBody>
      </p:sp>
      <p:sp>
        <p:nvSpPr>
          <p:cNvPr id="3" name="Content Placeholder 2">
            <a:extLst>
              <a:ext uri="{FF2B5EF4-FFF2-40B4-BE49-F238E27FC236}">
                <a16:creationId xmlns:a16="http://schemas.microsoft.com/office/drawing/2014/main" id="{13E15F68-AAB2-B462-C6AD-0E029B0DFCB3}"/>
              </a:ext>
            </a:extLst>
          </p:cNvPr>
          <p:cNvSpPr>
            <a:spLocks noGrp="1"/>
          </p:cNvSpPr>
          <p:nvPr>
            <p:ph idx="1"/>
          </p:nvPr>
        </p:nvSpPr>
        <p:spPr>
          <a:xfrm>
            <a:off x="421783" y="1371600"/>
            <a:ext cx="8229600" cy="4525963"/>
          </a:xfrm>
        </p:spPr>
        <p:txBody>
          <a:bodyPr>
            <a:noAutofit/>
          </a:bodyPr>
          <a:lstStyle/>
          <a:p>
            <a:pPr algn="just">
              <a:buAutoNum type="arabicPeriod"/>
            </a:pPr>
            <a:r>
              <a:rPr lang="en-IN" sz="1600" dirty="0" smtClean="0">
                <a:latin typeface="Arial" panose="020B0604020202020204" pitchFamily="34" charset="0"/>
                <a:cs typeface="Arial" panose="020B0604020202020204" pitchFamily="34" charset="0"/>
              </a:rPr>
              <a:t>Asha </a:t>
            </a:r>
            <a:r>
              <a:rPr lang="en-IN" sz="1600" dirty="0">
                <a:latin typeface="Arial" panose="020B0604020202020204" pitchFamily="34" charset="0"/>
                <a:cs typeface="Arial" panose="020B0604020202020204" pitchFamily="34" charset="0"/>
              </a:rPr>
              <a:t>P, E. </a:t>
            </a:r>
            <a:r>
              <a:rPr lang="en-IN" sz="1600" dirty="0" err="1">
                <a:latin typeface="Arial" panose="020B0604020202020204" pitchFamily="34" charset="0"/>
                <a:cs typeface="Arial" panose="020B0604020202020204" pitchFamily="34" charset="0"/>
              </a:rPr>
              <a:t>Lochan</a:t>
            </a:r>
            <a:r>
              <a:rPr lang="en-IN" sz="1600" dirty="0">
                <a:latin typeface="Arial" panose="020B0604020202020204" pitchFamily="34" charset="0"/>
                <a:cs typeface="Arial" panose="020B0604020202020204" pitchFamily="34" charset="0"/>
              </a:rPr>
              <a:t>, P. S. Pradeep, B. </a:t>
            </a:r>
            <a:r>
              <a:rPr lang="en-IN" sz="1600" dirty="0" err="1">
                <a:latin typeface="Arial" panose="020B0604020202020204" pitchFamily="34" charset="0"/>
                <a:cs typeface="Arial" panose="020B0604020202020204" pitchFamily="34" charset="0"/>
              </a:rPr>
              <a:t>Ankayarkanni</a:t>
            </a:r>
            <a:r>
              <a:rPr lang="en-IN" sz="1600" dirty="0">
                <a:latin typeface="Arial" panose="020B0604020202020204" pitchFamily="34" charset="0"/>
                <a:cs typeface="Arial" panose="020B0604020202020204" pitchFamily="34" charset="0"/>
              </a:rPr>
              <a:t>, L. K. </a:t>
            </a:r>
            <a:r>
              <a:rPr lang="en-IN" sz="1600" dirty="0" err="1">
                <a:latin typeface="Arial" panose="020B0604020202020204" pitchFamily="34" charset="0"/>
                <a:cs typeface="Arial" panose="020B0604020202020204" pitchFamily="34" charset="0"/>
              </a:rPr>
              <a:t>Joshila</a:t>
            </a:r>
            <a:r>
              <a:rPr lang="en-IN" sz="1600" dirty="0">
                <a:latin typeface="Arial" panose="020B0604020202020204" pitchFamily="34" charset="0"/>
                <a:cs typeface="Arial" panose="020B0604020202020204" pitchFamily="34" charset="0"/>
              </a:rPr>
              <a:t> Grace and S. Prince Mary, "Artificial Neural Networks based DIGI Writing," 2023 Second International Conference on Advances in Computational Intelligence and Communication (ICACIC), Puducherry, India, 2023, pp. 1-5, </a:t>
            </a:r>
            <a:r>
              <a:rPr lang="en-IN" sz="1600" dirty="0" err="1">
                <a:latin typeface="Arial" panose="020B0604020202020204" pitchFamily="34" charset="0"/>
                <a:cs typeface="Arial" panose="020B0604020202020204" pitchFamily="34" charset="0"/>
              </a:rPr>
              <a:t>doi</a:t>
            </a:r>
            <a:r>
              <a:rPr lang="en-IN" sz="1600" dirty="0">
                <a:latin typeface="Arial" panose="020B0604020202020204" pitchFamily="34" charset="0"/>
                <a:cs typeface="Arial" panose="020B0604020202020204" pitchFamily="34" charset="0"/>
              </a:rPr>
              <a:t>: 10.1109/ICACIC59454.2023.10435027. </a:t>
            </a:r>
            <a:endParaRPr lang="en-IN" sz="1600" dirty="0" smtClean="0">
              <a:latin typeface="Arial" panose="020B0604020202020204" pitchFamily="34" charset="0"/>
              <a:cs typeface="Arial" panose="020B0604020202020204" pitchFamily="34" charset="0"/>
            </a:endParaRPr>
          </a:p>
          <a:p>
            <a:pPr algn="just">
              <a:buFont typeface="+mj-lt"/>
              <a:buAutoNum type="arabicPeriod"/>
            </a:pPr>
            <a:r>
              <a:rPr lang="en-IN" sz="1600" dirty="0" smtClean="0">
                <a:latin typeface="Arial" panose="020B0604020202020204" pitchFamily="34" charset="0"/>
                <a:cs typeface="Arial" panose="020B0604020202020204" pitchFamily="34" charset="0"/>
              </a:rPr>
              <a:t>Behr</a:t>
            </a:r>
            <a:r>
              <a:rPr lang="en-IN" sz="1600" dirty="0">
                <a:latin typeface="Arial" panose="020B0604020202020204" pitchFamily="34" charset="0"/>
                <a:cs typeface="Arial" panose="020B0604020202020204" pitchFamily="34" charset="0"/>
              </a:rPr>
              <a:t>, C.J., Kumar, A., </a:t>
            </a:r>
            <a:r>
              <a:rPr lang="en-IN" sz="1600" dirty="0" err="1">
                <a:latin typeface="Arial" panose="020B0604020202020204" pitchFamily="34" charset="0"/>
                <a:cs typeface="Arial" panose="020B0604020202020204" pitchFamily="34" charset="0"/>
              </a:rPr>
              <a:t>Hancke</a:t>
            </a:r>
            <a:r>
              <a:rPr lang="en-IN" sz="1600" dirty="0">
                <a:latin typeface="Arial" panose="020B0604020202020204" pitchFamily="34" charset="0"/>
                <a:cs typeface="Arial" panose="020B0604020202020204" pitchFamily="34" charset="0"/>
              </a:rPr>
              <a:t>, G.P,“A Smart Helmet for Air Quality and </a:t>
            </a:r>
            <a:r>
              <a:rPr lang="en-IN" sz="1600" dirty="0" err="1">
                <a:latin typeface="Arial" panose="020B0604020202020204" pitchFamily="34" charset="0"/>
                <a:cs typeface="Arial" panose="020B0604020202020204" pitchFamily="34" charset="0"/>
              </a:rPr>
              <a:t>Hazardo</a:t>
            </a:r>
            <a:r>
              <a:rPr lang="en-IN" sz="1600" dirty="0">
                <a:latin typeface="Arial" panose="020B0604020202020204" pitchFamily="34" charset="0"/>
                <a:cs typeface="Arial" panose="020B0604020202020204" pitchFamily="34" charset="0"/>
              </a:rPr>
              <a:t> us Event Detection for the Mining Industry”, Proceedings of the IEEE International Conference on Industrial Technology 2016, pp. 1-8. </a:t>
            </a:r>
            <a:endParaRPr lang="en-IN" sz="1600" dirty="0" smtClean="0">
              <a:latin typeface="Arial" panose="020B0604020202020204" pitchFamily="34" charset="0"/>
              <a:cs typeface="Arial" panose="020B0604020202020204" pitchFamily="34" charset="0"/>
            </a:endParaRPr>
          </a:p>
          <a:p>
            <a:pPr algn="just">
              <a:buFont typeface="+mj-lt"/>
              <a:buAutoNum type="arabicPeriod"/>
            </a:pPr>
            <a:endParaRPr lang="en-IN" sz="1600" dirty="0" smtClean="0">
              <a:latin typeface="Arial" panose="020B0604020202020204" pitchFamily="34" charset="0"/>
              <a:cs typeface="Arial" panose="020B0604020202020204" pitchFamily="34" charset="0"/>
            </a:endParaRPr>
          </a:p>
          <a:p>
            <a:pPr algn="just">
              <a:buFont typeface="+mj-lt"/>
              <a:buAutoNum type="arabicPeriod"/>
            </a:pPr>
            <a:r>
              <a:rPr lang="en-IN" sz="1600" dirty="0" err="1" smtClean="0">
                <a:latin typeface="Arial" panose="020B0604020202020204" pitchFamily="34" charset="0"/>
                <a:cs typeface="Arial" panose="020B0604020202020204" pitchFamily="34" charset="0"/>
              </a:rPr>
              <a:t>Geetha</a:t>
            </a:r>
            <a:r>
              <a:rPr lang="en-IN" sz="1600" dirty="0">
                <a:latin typeface="Arial" panose="020B0604020202020204" pitchFamily="34" charset="0"/>
                <a:cs typeface="Arial" panose="020B0604020202020204" pitchFamily="34" charset="0"/>
              </a:rPr>
              <a:t>, Ahmad Farhan, “Attendance System Using a Mobile Device: Face Recognition, GPS Or Both?”, International Journal of Advances in Electronics and Computer Science, Vol. 3, </a:t>
            </a:r>
            <a:r>
              <a:rPr lang="en-IN" sz="1600" dirty="0" err="1">
                <a:latin typeface="Arial" panose="020B0604020202020204" pitchFamily="34" charset="0"/>
                <a:cs typeface="Arial" panose="020B0604020202020204" pitchFamily="34" charset="0"/>
              </a:rPr>
              <a:t>Iss</a:t>
            </a:r>
            <a:r>
              <a:rPr lang="en-IN" sz="1600" dirty="0">
                <a:latin typeface="Arial" panose="020B0604020202020204" pitchFamily="34" charset="0"/>
                <a:cs typeface="Arial" panose="020B0604020202020204" pitchFamily="34" charset="0"/>
              </a:rPr>
              <a:t>. 8, pp. 26-32, 2016. </a:t>
            </a:r>
            <a:endParaRPr lang="en-IN" sz="1600" dirty="0" smtClean="0">
              <a:latin typeface="Arial" panose="020B0604020202020204" pitchFamily="34" charset="0"/>
              <a:cs typeface="Arial" panose="020B0604020202020204" pitchFamily="34" charset="0"/>
            </a:endParaRPr>
          </a:p>
          <a:p>
            <a:pPr algn="just">
              <a:buFont typeface="+mj-lt"/>
              <a:buAutoNum type="arabicPeriod"/>
            </a:pPr>
            <a:r>
              <a:rPr lang="en-IN" sz="1600" dirty="0" smtClean="0">
                <a:latin typeface="Arial" panose="020B0604020202020204" pitchFamily="34" charset="0"/>
                <a:cs typeface="Arial" panose="020B0604020202020204" pitchFamily="34" charset="0"/>
              </a:rPr>
              <a:t>P</a:t>
            </a:r>
            <a:r>
              <a:rPr lang="en-IN" sz="1600" dirty="0">
                <a:latin typeface="Arial" panose="020B0604020202020204" pitchFamily="34" charset="0"/>
                <a:cs typeface="Arial" panose="020B0604020202020204" pitchFamily="34" charset="0"/>
              </a:rPr>
              <a:t>. Asha, P. </a:t>
            </a:r>
            <a:r>
              <a:rPr lang="en-IN" sz="1600" dirty="0" err="1">
                <a:latin typeface="Arial" panose="020B0604020202020204" pitchFamily="34" charset="0"/>
                <a:cs typeface="Arial" panose="020B0604020202020204" pitchFamily="34" charset="0"/>
              </a:rPr>
              <a:t>Hansini</a:t>
            </a:r>
            <a:r>
              <a:rPr lang="en-IN" sz="1600" dirty="0">
                <a:latin typeface="Arial" panose="020B0604020202020204" pitchFamily="34" charset="0"/>
                <a:cs typeface="Arial" panose="020B0604020202020204" pitchFamily="34" charset="0"/>
              </a:rPr>
              <a:t>, A. </a:t>
            </a:r>
            <a:r>
              <a:rPr lang="en-IN" sz="1600" dirty="0" err="1">
                <a:latin typeface="Arial" panose="020B0604020202020204" pitchFamily="34" charset="0"/>
                <a:cs typeface="Arial" panose="020B0604020202020204" pitchFamily="34" charset="0"/>
              </a:rPr>
              <a:t>Harshitaa</a:t>
            </a:r>
            <a:r>
              <a:rPr lang="en-IN" sz="1600" dirty="0">
                <a:latin typeface="Arial" panose="020B0604020202020204" pitchFamily="34" charset="0"/>
                <a:cs typeface="Arial" panose="020B0604020202020204" pitchFamily="34" charset="0"/>
              </a:rPr>
              <a:t>, L. K. </a:t>
            </a:r>
            <a:r>
              <a:rPr lang="en-IN" sz="1600" dirty="0" err="1">
                <a:latin typeface="Arial" panose="020B0604020202020204" pitchFamily="34" charset="0"/>
                <a:cs typeface="Arial" panose="020B0604020202020204" pitchFamily="34" charset="0"/>
              </a:rPr>
              <a:t>Joshila</a:t>
            </a:r>
            <a:r>
              <a:rPr lang="en-IN" sz="1600" dirty="0">
                <a:latin typeface="Arial" panose="020B0604020202020204" pitchFamily="34" charset="0"/>
                <a:cs typeface="Arial" panose="020B0604020202020204" pitchFamily="34" charset="0"/>
              </a:rPr>
              <a:t> Grace and J. </a:t>
            </a:r>
            <a:r>
              <a:rPr lang="en-IN" sz="1600" dirty="0" err="1">
                <a:latin typeface="Arial" panose="020B0604020202020204" pitchFamily="34" charset="0"/>
                <a:cs typeface="Arial" panose="020B0604020202020204" pitchFamily="34" charset="0"/>
              </a:rPr>
              <a:t>Refonaa</a:t>
            </a:r>
            <a:r>
              <a:rPr lang="en-IN" sz="1600" dirty="0">
                <a:latin typeface="Arial" panose="020B0604020202020204" pitchFamily="34" charset="0"/>
                <a:cs typeface="Arial" panose="020B0604020202020204" pitchFamily="34" charset="0"/>
              </a:rPr>
              <a:t>, "Gesture and Face Recognition based Locker Control System," 2022 6th International Conference on Trends in Electronics and Informatics (ICOEI), Tirunelveli, India, pp. 267-273, 2022</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29C1037-06D9-0B29-4C24-81717900A4DC}"/>
              </a:ext>
            </a:extLst>
          </p:cNvPr>
          <p:cNvSpPr>
            <a:spLocks noGrp="1"/>
          </p:cNvSpPr>
          <p:nvPr>
            <p:ph type="dt" sz="half" idx="10"/>
          </p:nvPr>
        </p:nvSpPr>
        <p:spPr/>
        <p:txBody>
          <a:bodyPr/>
          <a:lstStyle/>
          <a:p>
            <a:fld id="{DD1A6F9D-DD77-42A7-A6AB-57439E778FC8}" type="datetime3">
              <a:rPr lang="en-US" smtClean="0"/>
              <a:pPr/>
              <a:t>1 May 2024</a:t>
            </a:fld>
            <a:endParaRPr lang="en-US"/>
          </a:p>
        </p:txBody>
      </p:sp>
      <p:sp>
        <p:nvSpPr>
          <p:cNvPr id="5" name="Footer Placeholder 4">
            <a:extLst>
              <a:ext uri="{FF2B5EF4-FFF2-40B4-BE49-F238E27FC236}">
                <a16:creationId xmlns:a16="http://schemas.microsoft.com/office/drawing/2014/main" id="{9A08926D-E5AC-53FA-0698-C4C7342F894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C28C33B-1E29-716B-09D6-EB8D641FB495}"/>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94000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b="1" dirty="0"/>
              <a:t>THANK YOU</a:t>
            </a:r>
          </a:p>
        </p:txBody>
      </p:sp>
      <p:sp>
        <p:nvSpPr>
          <p:cNvPr id="3" name="Date Placeholder 2"/>
          <p:cNvSpPr>
            <a:spLocks noGrp="1"/>
          </p:cNvSpPr>
          <p:nvPr>
            <p:ph type="dt" sz="half" idx="10"/>
          </p:nvPr>
        </p:nvSpPr>
        <p:spPr/>
        <p:txBody>
          <a:bodyPr/>
          <a:lstStyle/>
          <a:p>
            <a:pPr algn="ctr"/>
            <a:fld id="{90D305F7-9DF8-482F-A92F-377DE8B06454}" type="datetime3">
              <a:rPr lang="en-US" smtClean="0"/>
              <a:pPr algn="ctr"/>
              <a:t>1 May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pPr algn="ctr"/>
            <a:fld id="{7B28076C-CE04-4A00-BFAA-A90EA8355859}" type="slidenum">
              <a:rPr lang="en-US" smtClean="0"/>
              <a:pPr algn="ctr"/>
              <a:t>9</a:t>
            </a:fld>
            <a:endParaRPr lang="en-US"/>
          </a:p>
        </p:txBody>
      </p:sp>
      <p:sp>
        <p:nvSpPr>
          <p:cNvPr id="6" name="Rectangle 5"/>
          <p:cNvSpPr/>
          <p:nvPr/>
        </p:nvSpPr>
        <p:spPr>
          <a:xfrm>
            <a:off x="838200" y="2909867"/>
            <a:ext cx="7467600" cy="954107"/>
          </a:xfrm>
          <a:prstGeom prst="rect">
            <a:avLst/>
          </a:prstGeom>
        </p:spPr>
        <p:txBody>
          <a:bodyPr wrap="square">
            <a:spAutoFit/>
          </a:bodyPr>
          <a:lstStyle/>
          <a:p>
            <a:pPr algn="ctr"/>
            <a:r>
              <a:rPr lang="en-IN" sz="2800" dirty="0"/>
              <a:t>We thank our guide and panel and all technical and non technical staff helped us in achieving this.</a:t>
            </a:r>
          </a:p>
        </p:txBody>
      </p:sp>
    </p:spTree>
    <p:extLst>
      <p:ext uri="{BB962C8B-B14F-4D97-AF65-F5344CB8AC3E}">
        <p14:creationId xmlns:p14="http://schemas.microsoft.com/office/powerpoint/2010/main" val="1111329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4998</TotalTime>
  <Words>1262</Words>
  <Application>Microsoft Office PowerPoint</Application>
  <PresentationFormat>On-screen Show (4:3)</PresentationFormat>
  <Paragraphs>100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Custom Design</vt:lpstr>
      <vt:lpstr>“NETFLIX CLONE SYSTEM”  </vt:lpstr>
      <vt:lpstr>LITERATURE SURVEY</vt:lpstr>
      <vt:lpstr>LITERATURE SURVEY</vt:lpstr>
      <vt:lpstr>PROPOSED SYSTEM</vt:lpstr>
      <vt:lpstr>MODULES</vt:lpstr>
      <vt:lpstr>RESULT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WHITE ICE</cp:lastModifiedBy>
  <cp:revision>93</cp:revision>
  <dcterms:created xsi:type="dcterms:W3CDTF">2019-11-06T07:48:53Z</dcterms:created>
  <dcterms:modified xsi:type="dcterms:W3CDTF">2024-05-01T17:16:56Z</dcterms:modified>
</cp:coreProperties>
</file>