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3"/>
  </p:notesMasterIdLst>
  <p:sldIdLst>
    <p:sldId id="257" r:id="rId2"/>
    <p:sldId id="278" r:id="rId3"/>
    <p:sldId id="279" r:id="rId4"/>
    <p:sldId id="261" r:id="rId5"/>
    <p:sldId id="285" r:id="rId6"/>
    <p:sldId id="267" r:id="rId7"/>
    <p:sldId id="284" r:id="rId8"/>
    <p:sldId id="288" r:id="rId9"/>
    <p:sldId id="281" r:id="rId10"/>
    <p:sldId id="282" r:id="rId11"/>
    <p:sldId id="283"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556" autoAdjust="0"/>
    <p:restoredTop sz="94674"/>
  </p:normalViewPr>
  <p:slideViewPr>
    <p:cSldViewPr snapToGrid="0" snapToObjects="1" showGuides="1">
      <p:cViewPr varScale="1">
        <p:scale>
          <a:sx n="62" d="100"/>
          <a:sy n="62" d="100"/>
        </p:scale>
        <p:origin x="46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Arial Regular"/>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Arial Regular"/>
              </a:defRPr>
            </a:lvl1pPr>
          </a:lstStyle>
          <a:p>
            <a:fld id="{0239D73C-AF14-7643-8BC7-209F4FB10DDF}" type="datetimeFigureOut">
              <a:rPr lang="en-US" smtClean="0"/>
              <a:pPr/>
              <a:t>5/4/2024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Arial Regular"/>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Arial Regular"/>
              </a:defRPr>
            </a:lvl1pPr>
          </a:lstStyle>
          <a:p>
            <a:fld id="{F52A25F9-16D3-E64A-8639-7B020C319E7B}" type="slidenum">
              <a:rPr lang="en-US" smtClean="0"/>
              <a:pPr/>
              <a:t>‹#›</a:t>
            </a:fld>
            <a:endParaRPr lang="en-US" dirty="0"/>
          </a:p>
        </p:txBody>
      </p:sp>
    </p:spTree>
    <p:extLst>
      <p:ext uri="{BB962C8B-B14F-4D97-AF65-F5344CB8AC3E}">
        <p14:creationId xmlns:p14="http://schemas.microsoft.com/office/powerpoint/2010/main" val="1908973073"/>
      </p:ext>
    </p:extLst>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Arial Regular"/>
        <a:ea typeface="+mn-ea"/>
        <a:cs typeface="+mn-cs"/>
      </a:defRPr>
    </a:lvl1pPr>
    <a:lvl2pPr marL="457200" algn="l" defTabSz="914400" rtl="0" eaLnBrk="1" latinLnBrk="0" hangingPunct="1">
      <a:defRPr sz="1200" b="0" i="0" kern="1200">
        <a:solidFill>
          <a:schemeClr val="tx1"/>
        </a:solidFill>
        <a:latin typeface="Arial Regular"/>
        <a:ea typeface="+mn-ea"/>
        <a:cs typeface="+mn-cs"/>
      </a:defRPr>
    </a:lvl2pPr>
    <a:lvl3pPr marL="914400" algn="l" defTabSz="914400" rtl="0" eaLnBrk="1" latinLnBrk="0" hangingPunct="1">
      <a:defRPr sz="1200" b="0" i="0" kern="1200">
        <a:solidFill>
          <a:schemeClr val="tx1"/>
        </a:solidFill>
        <a:latin typeface="Arial Regular"/>
        <a:ea typeface="+mn-ea"/>
        <a:cs typeface="+mn-cs"/>
      </a:defRPr>
    </a:lvl3pPr>
    <a:lvl4pPr marL="1371600" algn="l" defTabSz="914400" rtl="0" eaLnBrk="1" latinLnBrk="0" hangingPunct="1">
      <a:defRPr sz="1200" b="0" i="0" kern="1200">
        <a:solidFill>
          <a:schemeClr val="tx1"/>
        </a:solidFill>
        <a:latin typeface="Arial Regular"/>
        <a:ea typeface="+mn-ea"/>
        <a:cs typeface="+mn-cs"/>
      </a:defRPr>
    </a:lvl4pPr>
    <a:lvl5pPr marL="1828800" algn="l" defTabSz="914400" rtl="0" eaLnBrk="1" latinLnBrk="0" hangingPunct="1">
      <a:defRPr sz="1200" b="0" i="0" kern="1200">
        <a:solidFill>
          <a:schemeClr val="tx1"/>
        </a:solidFill>
        <a:latin typeface="Arial Regular"/>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5"/>
          <p:cNvSpPr>
            <a:spLocks noGrp="1"/>
          </p:cNvSpPr>
          <p:nvPr>
            <p:ph type="body" sz="quarter" idx="10" hasCustomPrompt="1"/>
          </p:nvPr>
        </p:nvSpPr>
        <p:spPr>
          <a:xfrm>
            <a:off x="658368" y="3968496"/>
            <a:ext cx="6638544" cy="1650381"/>
          </a:xfrm>
          <a:prstGeom prst="rect">
            <a:avLst/>
          </a:prstGeom>
        </p:spPr>
        <p:txBody>
          <a:bodyPr lIns="0">
            <a:noAutofit/>
          </a:bodyPr>
          <a:lstStyle>
            <a:lvl1pPr marL="0" indent="0">
              <a:buNone/>
              <a:defRPr sz="2800" b="0" i="0">
                <a:solidFill>
                  <a:schemeClr val="tx1"/>
                </a:solidFill>
                <a:latin typeface="+mn-lt"/>
                <a:ea typeface="Georgia" charset="0"/>
                <a:cs typeface="Georgia" charset="0"/>
              </a:defRPr>
            </a:lvl1pPr>
          </a:lstStyle>
          <a:p>
            <a:pPr lvl="0"/>
            <a:r>
              <a:rPr lang="en-US" dirty="0"/>
              <a:t>Sub-topic</a:t>
            </a:r>
          </a:p>
        </p:txBody>
      </p:sp>
      <p:sp>
        <p:nvSpPr>
          <p:cNvPr id="14" name="Title 1"/>
          <p:cNvSpPr>
            <a:spLocks noGrp="1"/>
          </p:cNvSpPr>
          <p:nvPr>
            <p:ph type="ctrTitle" hasCustomPrompt="1"/>
          </p:nvPr>
        </p:nvSpPr>
        <p:spPr>
          <a:xfrm>
            <a:off x="658368" y="1490472"/>
            <a:ext cx="6638544" cy="2386584"/>
          </a:xfrm>
          <a:prstGeom prst="rect">
            <a:avLst/>
          </a:prstGeom>
          <a:ln>
            <a:noFill/>
          </a:ln>
        </p:spPr>
        <p:txBody>
          <a:bodyPr lIns="0" anchor="b">
            <a:noAutofit/>
          </a:bodyPr>
          <a:lstStyle>
            <a:lvl1pPr algn="l">
              <a:lnSpc>
                <a:spcPts val="5800"/>
              </a:lnSpc>
              <a:defRPr sz="6000" b="1" i="0" cap="all" baseline="0">
                <a:solidFill>
                  <a:schemeClr val="tx2"/>
                </a:solidFill>
                <a:latin typeface="Arial" charset="0"/>
                <a:ea typeface="Arial" charset="0"/>
                <a:cs typeface="Arial" charset="0"/>
              </a:defRPr>
            </a:lvl1pPr>
          </a:lstStyle>
          <a:p>
            <a:r>
              <a:rPr lang="en-US" dirty="0"/>
              <a:t>Presentation</a:t>
            </a:r>
            <a:br>
              <a:rPr lang="en-US" dirty="0"/>
            </a:br>
            <a:r>
              <a:rPr lang="en-US" dirty="0"/>
              <a:t>Title</a:t>
            </a:r>
          </a:p>
        </p:txBody>
      </p:sp>
      <p:pic>
        <p:nvPicPr>
          <p:cNvPr id="8" name="Picture 7" descr="University at Buffalo, The State University of New York logo">
            <a:extLst>
              <a:ext uri="{FF2B5EF4-FFF2-40B4-BE49-F238E27FC236}">
                <a16:creationId xmlns:a16="http://schemas.microsoft.com/office/drawing/2014/main" id="{9C7DE7FF-FD86-434E-91D5-DF1AA23EE75F}"/>
              </a:ext>
            </a:extLst>
          </p:cNvPr>
          <p:cNvPicPr>
            <a:picLocks noChangeAspect="1"/>
          </p:cNvPicPr>
          <p:nvPr userDrawn="1"/>
        </p:nvPicPr>
        <p:blipFill>
          <a:blip r:embed="rId3"/>
          <a:stretch>
            <a:fillRect/>
          </a:stretch>
        </p:blipFill>
        <p:spPr>
          <a:xfrm>
            <a:off x="660400" y="6041329"/>
            <a:ext cx="4800600" cy="355823"/>
          </a:xfrm>
          <a:prstGeom prst="rect">
            <a:avLst/>
          </a:prstGeom>
        </p:spPr>
      </p:pic>
    </p:spTree>
    <p:extLst>
      <p:ext uri="{BB962C8B-B14F-4D97-AF65-F5344CB8AC3E}">
        <p14:creationId xmlns:p14="http://schemas.microsoft.com/office/powerpoint/2010/main" val="3825410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5104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and Photo">
    <p:spTree>
      <p:nvGrpSpPr>
        <p:cNvPr id="1" name=""/>
        <p:cNvGrpSpPr/>
        <p:nvPr/>
      </p:nvGrpSpPr>
      <p:grpSpPr>
        <a:xfrm>
          <a:off x="0" y="0"/>
          <a:ext cx="0" cy="0"/>
          <a:chOff x="0" y="0"/>
          <a:chExt cx="0" cy="0"/>
        </a:xfrm>
      </p:grpSpPr>
      <p:sp>
        <p:nvSpPr>
          <p:cNvPr id="5" name="Picture Placeholder 2">
            <a:extLst>
              <a:ext uri="{FF2B5EF4-FFF2-40B4-BE49-F238E27FC236}">
                <a16:creationId xmlns:a16="http://schemas.microsoft.com/office/drawing/2014/main" id="{DC6EF38F-8DF7-3941-B22C-502232E4CB0B}"/>
              </a:ext>
            </a:extLst>
          </p:cNvPr>
          <p:cNvSpPr>
            <a:spLocks noGrp="1" noChangeAspect="1"/>
          </p:cNvSpPr>
          <p:nvPr>
            <p:ph type="pic" idx="13"/>
          </p:nvPr>
        </p:nvSpPr>
        <p:spPr>
          <a:xfrm>
            <a:off x="5098566" y="1079500"/>
            <a:ext cx="7093434" cy="5778500"/>
          </a:xfrm>
          <a:prstGeom prst="rect">
            <a:avLst/>
          </a:prstGeom>
          <a:solidFill>
            <a:schemeClr val="bg2">
              <a:lumMod val="75000"/>
            </a:schemeClr>
          </a:solidFill>
          <a:ln>
            <a:noFill/>
          </a:ln>
        </p:spPr>
        <p:txBody>
          <a:bodyPr anchor="t">
            <a:normAutofit/>
          </a:bodyPr>
          <a:lstStyle>
            <a:lvl1pPr marL="0" indent="0" algn="ctr">
              <a:buNone/>
              <a:defRPr sz="1600" b="0" i="0">
                <a:solidFill>
                  <a:schemeClr val="bg1"/>
                </a:solidFill>
                <a:latin typeface="Arial" charset="0"/>
                <a:ea typeface="Arial" charset="0"/>
                <a:cs typeface="Arial" charset="0"/>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dirty="0"/>
          </a:p>
          <a:p>
            <a:r>
              <a:rPr lang="en-US" dirty="0"/>
              <a:t>Drag picture to placeholder or click icon to add</a:t>
            </a:r>
          </a:p>
        </p:txBody>
      </p:sp>
      <p:sp>
        <p:nvSpPr>
          <p:cNvPr id="2" name="Title 1">
            <a:extLst>
              <a:ext uri="{FF2B5EF4-FFF2-40B4-BE49-F238E27FC236}">
                <a16:creationId xmlns:a16="http://schemas.microsoft.com/office/drawing/2014/main" id="{6D82049F-7F34-5D48-8F72-755B85F3E737}"/>
              </a:ext>
            </a:extLst>
          </p:cNvPr>
          <p:cNvSpPr>
            <a:spLocks noGrp="1"/>
          </p:cNvSpPr>
          <p:nvPr>
            <p:ph type="title"/>
          </p:nvPr>
        </p:nvSpPr>
        <p:spPr>
          <a:xfrm>
            <a:off x="566928" y="1499616"/>
            <a:ext cx="4248912" cy="590931"/>
          </a:xfrm>
        </p:spPr>
        <p:txBody>
          <a:bodyPr/>
          <a:lstStyle/>
          <a:p>
            <a:r>
              <a:rPr lang="en-US" dirty="0"/>
              <a:t>Click to edit</a:t>
            </a:r>
          </a:p>
        </p:txBody>
      </p:sp>
      <p:sp>
        <p:nvSpPr>
          <p:cNvPr id="3" name="Content Placeholder 2">
            <a:extLst>
              <a:ext uri="{FF2B5EF4-FFF2-40B4-BE49-F238E27FC236}">
                <a16:creationId xmlns:a16="http://schemas.microsoft.com/office/drawing/2014/main" id="{5EC46810-DD61-C649-9461-59FA66CD210E}"/>
              </a:ext>
            </a:extLst>
          </p:cNvPr>
          <p:cNvSpPr>
            <a:spLocks noGrp="1"/>
          </p:cNvSpPr>
          <p:nvPr>
            <p:ph idx="1"/>
          </p:nvPr>
        </p:nvSpPr>
        <p:spPr>
          <a:xfrm>
            <a:off x="566928" y="2185416"/>
            <a:ext cx="4248912" cy="3968249"/>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1616792"/>
      </p:ext>
    </p:extLst>
  </p:cSld>
  <p:clrMapOvr>
    <a:masterClrMapping/>
  </p:clrMapOvr>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and Three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2049F-7F34-5D48-8F72-755B85F3E737}"/>
              </a:ext>
            </a:extLst>
          </p:cNvPr>
          <p:cNvSpPr>
            <a:spLocks noGrp="1"/>
          </p:cNvSpPr>
          <p:nvPr>
            <p:ph type="title"/>
          </p:nvPr>
        </p:nvSpPr>
        <p:spPr>
          <a:xfrm>
            <a:off x="566928" y="1499616"/>
            <a:ext cx="4248912" cy="590931"/>
          </a:xfrm>
        </p:spPr>
        <p:txBody>
          <a:bodyPr/>
          <a:lstStyle/>
          <a:p>
            <a:r>
              <a:rPr lang="en-US" dirty="0"/>
              <a:t>Click to edit</a:t>
            </a:r>
          </a:p>
        </p:txBody>
      </p:sp>
      <p:sp>
        <p:nvSpPr>
          <p:cNvPr id="3" name="Content Placeholder 2">
            <a:extLst>
              <a:ext uri="{FF2B5EF4-FFF2-40B4-BE49-F238E27FC236}">
                <a16:creationId xmlns:a16="http://schemas.microsoft.com/office/drawing/2014/main" id="{5EC46810-DD61-C649-9461-59FA66CD210E}"/>
              </a:ext>
            </a:extLst>
          </p:cNvPr>
          <p:cNvSpPr>
            <a:spLocks noGrp="1"/>
          </p:cNvSpPr>
          <p:nvPr>
            <p:ph idx="1"/>
          </p:nvPr>
        </p:nvSpPr>
        <p:spPr>
          <a:xfrm>
            <a:off x="566928" y="2185416"/>
            <a:ext cx="4248912" cy="3968249"/>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Picture Placeholder 2">
            <a:extLst>
              <a:ext uri="{FF2B5EF4-FFF2-40B4-BE49-F238E27FC236}">
                <a16:creationId xmlns:a16="http://schemas.microsoft.com/office/drawing/2014/main" id="{0CAA554F-B37C-9E47-B5E4-82235D4EC6CD}"/>
              </a:ext>
            </a:extLst>
          </p:cNvPr>
          <p:cNvSpPr>
            <a:spLocks noGrp="1" noChangeAspect="1"/>
          </p:cNvSpPr>
          <p:nvPr>
            <p:ph type="pic" idx="13"/>
          </p:nvPr>
        </p:nvSpPr>
        <p:spPr>
          <a:xfrm>
            <a:off x="5114631" y="1066800"/>
            <a:ext cx="7077369" cy="2932598"/>
          </a:xfrm>
          <a:prstGeom prst="rect">
            <a:avLst/>
          </a:prstGeom>
          <a:solidFill>
            <a:schemeClr val="bg2">
              <a:lumMod val="75000"/>
            </a:schemeClr>
          </a:solidFill>
          <a:ln>
            <a:solidFill>
              <a:schemeClr val="bg1"/>
            </a:solidFill>
          </a:ln>
        </p:spPr>
        <p:txBody>
          <a:bodyPr anchor="t">
            <a:normAutofit/>
          </a:bodyPr>
          <a:lstStyle>
            <a:lvl1pPr marL="0" indent="0" algn="ctr">
              <a:buNone/>
              <a:defRPr sz="1600" b="0" i="0">
                <a:solidFill>
                  <a:schemeClr val="bg1"/>
                </a:solidFill>
                <a:latin typeface="Arial" charset="0"/>
                <a:ea typeface="Arial" charset="0"/>
                <a:cs typeface="Arial" charset="0"/>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dirty="0"/>
          </a:p>
          <a:p>
            <a:r>
              <a:rPr lang="en-US" dirty="0"/>
              <a:t>Drag picture to placeholder or click icon to add</a:t>
            </a:r>
          </a:p>
        </p:txBody>
      </p:sp>
      <p:sp>
        <p:nvSpPr>
          <p:cNvPr id="8" name="Picture Placeholder 2">
            <a:extLst>
              <a:ext uri="{FF2B5EF4-FFF2-40B4-BE49-F238E27FC236}">
                <a16:creationId xmlns:a16="http://schemas.microsoft.com/office/drawing/2014/main" id="{9F5FDDA2-E7AF-294B-ACDF-BDB5997277BC}"/>
              </a:ext>
            </a:extLst>
          </p:cNvPr>
          <p:cNvSpPr>
            <a:spLocks noGrp="1" noChangeAspect="1"/>
          </p:cNvSpPr>
          <p:nvPr>
            <p:ph type="pic" idx="14"/>
          </p:nvPr>
        </p:nvSpPr>
        <p:spPr>
          <a:xfrm>
            <a:off x="5114631" y="3998296"/>
            <a:ext cx="3602522" cy="2857500"/>
          </a:xfrm>
          <a:prstGeom prst="rect">
            <a:avLst/>
          </a:prstGeom>
          <a:solidFill>
            <a:schemeClr val="bg2">
              <a:lumMod val="75000"/>
            </a:schemeClr>
          </a:solidFill>
          <a:ln>
            <a:solidFill>
              <a:schemeClr val="bg1"/>
            </a:solidFill>
          </a:ln>
        </p:spPr>
        <p:txBody>
          <a:bodyPr anchor="t">
            <a:normAutofit/>
          </a:bodyPr>
          <a:lstStyle>
            <a:lvl1pPr marL="0" indent="0" algn="ctr">
              <a:buNone/>
              <a:defRPr sz="1600" b="0" i="0">
                <a:solidFill>
                  <a:schemeClr val="bg1"/>
                </a:solidFill>
                <a:latin typeface="Arial" charset="0"/>
                <a:ea typeface="Arial" charset="0"/>
                <a:cs typeface="Arial" charset="0"/>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dirty="0"/>
          </a:p>
          <a:p>
            <a:r>
              <a:rPr lang="en-US" dirty="0"/>
              <a:t>Drag picture to placeholder or click icon to add</a:t>
            </a:r>
          </a:p>
        </p:txBody>
      </p:sp>
      <p:sp>
        <p:nvSpPr>
          <p:cNvPr id="9" name="Picture Placeholder 2">
            <a:extLst>
              <a:ext uri="{FF2B5EF4-FFF2-40B4-BE49-F238E27FC236}">
                <a16:creationId xmlns:a16="http://schemas.microsoft.com/office/drawing/2014/main" id="{F2499D1A-BF4E-8444-BF94-86863CA11648}"/>
              </a:ext>
            </a:extLst>
          </p:cNvPr>
          <p:cNvSpPr>
            <a:spLocks noGrp="1" noChangeAspect="1"/>
          </p:cNvSpPr>
          <p:nvPr>
            <p:ph type="pic" idx="15"/>
          </p:nvPr>
        </p:nvSpPr>
        <p:spPr>
          <a:xfrm>
            <a:off x="8701089" y="3998296"/>
            <a:ext cx="3490912" cy="2857500"/>
          </a:xfrm>
          <a:prstGeom prst="rect">
            <a:avLst/>
          </a:prstGeom>
          <a:solidFill>
            <a:schemeClr val="bg2">
              <a:lumMod val="75000"/>
            </a:schemeClr>
          </a:solidFill>
          <a:ln>
            <a:solidFill>
              <a:schemeClr val="bg1"/>
            </a:solidFill>
          </a:ln>
        </p:spPr>
        <p:txBody>
          <a:bodyPr anchor="t">
            <a:normAutofit/>
          </a:bodyPr>
          <a:lstStyle>
            <a:lvl1pPr marL="0" indent="0" algn="ctr">
              <a:buNone/>
              <a:defRPr sz="1600" b="0" i="0">
                <a:solidFill>
                  <a:schemeClr val="bg1"/>
                </a:solidFill>
                <a:latin typeface="Arial" charset="0"/>
                <a:ea typeface="Arial" charset="0"/>
                <a:cs typeface="Arial" charset="0"/>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dirty="0"/>
          </a:p>
          <a:p>
            <a:r>
              <a:rPr lang="en-US" dirty="0"/>
              <a:t>Drag picture to placeholder or click icon to add</a:t>
            </a:r>
          </a:p>
        </p:txBody>
      </p:sp>
    </p:spTree>
    <p:extLst>
      <p:ext uri="{BB962C8B-B14F-4D97-AF65-F5344CB8AC3E}">
        <p14:creationId xmlns:p14="http://schemas.microsoft.com/office/powerpoint/2010/main" val="540851939"/>
      </p:ext>
    </p:extLst>
  </p:cSld>
  <p:clrMapOvr>
    <a:masterClrMapping/>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Full Width Phot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06A37-D6A5-0C40-A676-03633A9FD245}"/>
              </a:ext>
            </a:extLst>
          </p:cNvPr>
          <p:cNvSpPr>
            <a:spLocks noGrp="1"/>
          </p:cNvSpPr>
          <p:nvPr>
            <p:ph type="title"/>
          </p:nvPr>
        </p:nvSpPr>
        <p:spPr/>
        <p:txBody>
          <a:bodyPr/>
          <a:lstStyle/>
          <a:p>
            <a:r>
              <a:rPr lang="en-US" dirty="0"/>
              <a:t>Click to edit</a:t>
            </a:r>
          </a:p>
        </p:txBody>
      </p:sp>
      <p:sp>
        <p:nvSpPr>
          <p:cNvPr id="3" name="Picture Placeholder 2">
            <a:extLst>
              <a:ext uri="{FF2B5EF4-FFF2-40B4-BE49-F238E27FC236}">
                <a16:creationId xmlns:a16="http://schemas.microsoft.com/office/drawing/2014/main" id="{CB21EA68-2B0A-7648-9710-0081FFDD7D68}"/>
              </a:ext>
            </a:extLst>
          </p:cNvPr>
          <p:cNvSpPr>
            <a:spLocks noGrp="1" noChangeAspect="1"/>
          </p:cNvSpPr>
          <p:nvPr>
            <p:ph type="pic" idx="13"/>
          </p:nvPr>
        </p:nvSpPr>
        <p:spPr>
          <a:xfrm>
            <a:off x="0" y="1066800"/>
            <a:ext cx="12192000" cy="5791200"/>
          </a:xfrm>
          <a:prstGeom prst="rect">
            <a:avLst/>
          </a:prstGeom>
          <a:solidFill>
            <a:schemeClr val="bg2">
              <a:lumMod val="75000"/>
            </a:schemeClr>
          </a:solidFill>
          <a:ln>
            <a:noFill/>
          </a:ln>
        </p:spPr>
        <p:txBody>
          <a:bodyPr anchor="t">
            <a:normAutofit/>
          </a:bodyPr>
          <a:lstStyle>
            <a:lvl1pPr marL="0" indent="0" algn="ctr">
              <a:buNone/>
              <a:defRPr sz="1600" b="0" i="0">
                <a:solidFill>
                  <a:schemeClr val="bg1"/>
                </a:solidFill>
                <a:latin typeface="Arial" charset="0"/>
                <a:ea typeface="Arial" charset="0"/>
                <a:cs typeface="Arial" charset="0"/>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dirty="0"/>
          </a:p>
          <a:p>
            <a:r>
              <a:rPr lang="en-US" dirty="0"/>
              <a:t>Drag picture to placeholder or click icon to add</a:t>
            </a:r>
          </a:p>
        </p:txBody>
      </p:sp>
    </p:spTree>
    <p:extLst>
      <p:ext uri="{BB962C8B-B14F-4D97-AF65-F5344CB8AC3E}">
        <p14:creationId xmlns:p14="http://schemas.microsoft.com/office/powerpoint/2010/main" val="2760458911"/>
      </p:ext>
    </p:extLst>
  </p:cSld>
  <p:clrMapOvr>
    <a:masterClrMapping/>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and 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2049F-7F34-5D48-8F72-755B85F3E737}"/>
              </a:ext>
            </a:extLst>
          </p:cNvPr>
          <p:cNvSpPr>
            <a:spLocks noGrp="1"/>
          </p:cNvSpPr>
          <p:nvPr>
            <p:ph type="title"/>
          </p:nvPr>
        </p:nvSpPr>
        <p:spPr>
          <a:xfrm>
            <a:off x="566928" y="1499616"/>
            <a:ext cx="4248912" cy="590931"/>
          </a:xfrm>
        </p:spPr>
        <p:txBody>
          <a:bodyPr/>
          <a:lstStyle/>
          <a:p>
            <a:r>
              <a:rPr lang="en-US" dirty="0"/>
              <a:t>Click to edit</a:t>
            </a:r>
          </a:p>
        </p:txBody>
      </p:sp>
      <p:sp>
        <p:nvSpPr>
          <p:cNvPr id="3" name="Content Placeholder 2">
            <a:extLst>
              <a:ext uri="{FF2B5EF4-FFF2-40B4-BE49-F238E27FC236}">
                <a16:creationId xmlns:a16="http://schemas.microsoft.com/office/drawing/2014/main" id="{5EC46810-DD61-C649-9461-59FA66CD210E}"/>
              </a:ext>
            </a:extLst>
          </p:cNvPr>
          <p:cNvSpPr>
            <a:spLocks noGrp="1"/>
          </p:cNvSpPr>
          <p:nvPr>
            <p:ph idx="1"/>
          </p:nvPr>
        </p:nvSpPr>
        <p:spPr>
          <a:xfrm>
            <a:off x="566928" y="2185416"/>
            <a:ext cx="4248912" cy="3968249"/>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hart Placeholder 2">
            <a:extLst>
              <a:ext uri="{FF2B5EF4-FFF2-40B4-BE49-F238E27FC236}">
                <a16:creationId xmlns:a16="http://schemas.microsoft.com/office/drawing/2014/main" id="{7B782143-2792-E14B-AE51-0FFA9028EB8A}"/>
              </a:ext>
            </a:extLst>
          </p:cNvPr>
          <p:cNvSpPr>
            <a:spLocks noGrp="1"/>
          </p:cNvSpPr>
          <p:nvPr>
            <p:ph type="chart" sz="quarter" idx="16"/>
          </p:nvPr>
        </p:nvSpPr>
        <p:spPr>
          <a:xfrm>
            <a:off x="5161935" y="1976285"/>
            <a:ext cx="6325152" cy="3967316"/>
          </a:xfrm>
          <a:prstGeom prst="rect">
            <a:avLst/>
          </a:prstGeom>
          <a:solidFill>
            <a:schemeClr val="bg2">
              <a:lumMod val="75000"/>
            </a:schemeClr>
          </a:solidFill>
          <a:ln>
            <a:noFill/>
          </a:ln>
        </p:spPr>
        <p:style>
          <a:lnRef idx="1">
            <a:schemeClr val="accent3"/>
          </a:lnRef>
          <a:fillRef idx="2">
            <a:schemeClr val="accent3"/>
          </a:fillRef>
          <a:effectRef idx="1">
            <a:schemeClr val="accent3"/>
          </a:effectRef>
          <a:fontRef idx="none"/>
        </p:style>
        <p:txBody>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baseline="0">
                <a:solidFill>
                  <a:schemeClr val="bg1"/>
                </a:solidFill>
                <a:latin typeface="Arial" charset="0"/>
                <a:ea typeface="Arial" charset="0"/>
                <a:cs typeface="Arial" charset="0"/>
              </a:defRPr>
            </a:lvl1pPr>
          </a:lstStyle>
          <a:p>
            <a:endParaRPr lang="en-US" dirty="0"/>
          </a:p>
          <a:p>
            <a:r>
              <a:rPr lang="en-US" dirty="0"/>
              <a:t>Drag chart to placeholder or click icon to add chart</a:t>
            </a:r>
          </a:p>
          <a:p>
            <a:endParaRPr lang="en-US" dirty="0"/>
          </a:p>
        </p:txBody>
      </p:sp>
    </p:spTree>
    <p:extLst>
      <p:ext uri="{BB962C8B-B14F-4D97-AF65-F5344CB8AC3E}">
        <p14:creationId xmlns:p14="http://schemas.microsoft.com/office/powerpoint/2010/main" val="612494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5"/>
          <p:cNvSpPr>
            <a:spLocks noGrp="1"/>
          </p:cNvSpPr>
          <p:nvPr>
            <p:ph type="body" sz="quarter" idx="10" hasCustomPrompt="1"/>
          </p:nvPr>
        </p:nvSpPr>
        <p:spPr>
          <a:xfrm>
            <a:off x="658368" y="3968496"/>
            <a:ext cx="6638544" cy="1650381"/>
          </a:xfrm>
          <a:prstGeom prst="rect">
            <a:avLst/>
          </a:prstGeom>
        </p:spPr>
        <p:txBody>
          <a:bodyPr lIns="0">
            <a:noAutofit/>
          </a:bodyPr>
          <a:lstStyle>
            <a:lvl1pPr marL="0" indent="0">
              <a:buNone/>
              <a:defRPr sz="2800" b="0" i="0">
                <a:solidFill>
                  <a:schemeClr val="bg1"/>
                </a:solidFill>
                <a:latin typeface="+mn-lt"/>
                <a:ea typeface="Georgia" charset="0"/>
                <a:cs typeface="Georgia" charset="0"/>
              </a:defRPr>
            </a:lvl1pPr>
          </a:lstStyle>
          <a:p>
            <a:pPr lvl="0"/>
            <a:r>
              <a:rPr lang="en-US" dirty="0"/>
              <a:t>Sub-topic</a:t>
            </a:r>
          </a:p>
        </p:txBody>
      </p:sp>
      <p:sp>
        <p:nvSpPr>
          <p:cNvPr id="14" name="Title 1"/>
          <p:cNvSpPr>
            <a:spLocks noGrp="1"/>
          </p:cNvSpPr>
          <p:nvPr>
            <p:ph type="ctrTitle" hasCustomPrompt="1"/>
          </p:nvPr>
        </p:nvSpPr>
        <p:spPr>
          <a:xfrm>
            <a:off x="658368" y="1490472"/>
            <a:ext cx="6638544" cy="2386584"/>
          </a:xfrm>
          <a:prstGeom prst="rect">
            <a:avLst/>
          </a:prstGeom>
          <a:ln>
            <a:noFill/>
          </a:ln>
        </p:spPr>
        <p:txBody>
          <a:bodyPr lIns="0" anchor="b">
            <a:noAutofit/>
          </a:bodyPr>
          <a:lstStyle>
            <a:lvl1pPr algn="l">
              <a:lnSpc>
                <a:spcPts val="5800"/>
              </a:lnSpc>
              <a:defRPr sz="6000" b="1" i="0" cap="all" baseline="0">
                <a:solidFill>
                  <a:schemeClr val="bg1"/>
                </a:solidFill>
                <a:latin typeface="Arial" charset="0"/>
                <a:ea typeface="Arial" charset="0"/>
                <a:cs typeface="Arial" charset="0"/>
              </a:defRPr>
            </a:lvl1pPr>
          </a:lstStyle>
          <a:p>
            <a:r>
              <a:rPr lang="en-US" dirty="0"/>
              <a:t>Presentation</a:t>
            </a:r>
            <a:br>
              <a:rPr lang="en-US" dirty="0"/>
            </a:br>
            <a:r>
              <a:rPr lang="en-US" dirty="0"/>
              <a:t>Title</a:t>
            </a:r>
          </a:p>
        </p:txBody>
      </p:sp>
      <p:pic>
        <p:nvPicPr>
          <p:cNvPr id="8" name="Picture 7" descr="University at Buffalo, The State University of New York logo">
            <a:extLst>
              <a:ext uri="{FF2B5EF4-FFF2-40B4-BE49-F238E27FC236}">
                <a16:creationId xmlns:a16="http://schemas.microsoft.com/office/drawing/2014/main" id="{9C7DE7FF-FD86-434E-91D5-DF1AA23EE75F}"/>
              </a:ext>
            </a:extLst>
          </p:cNvPr>
          <p:cNvPicPr>
            <a:picLocks noChangeAspect="1"/>
          </p:cNvPicPr>
          <p:nvPr userDrawn="1"/>
        </p:nvPicPr>
        <p:blipFill>
          <a:blip r:embed="rId3"/>
          <a:stretch>
            <a:fillRect/>
          </a:stretch>
        </p:blipFill>
        <p:spPr>
          <a:xfrm>
            <a:off x="660402" y="6041329"/>
            <a:ext cx="4800595" cy="355823"/>
          </a:xfrm>
          <a:prstGeom prst="rect">
            <a:avLst/>
          </a:prstGeom>
        </p:spPr>
      </p:pic>
    </p:spTree>
    <p:extLst>
      <p:ext uri="{BB962C8B-B14F-4D97-AF65-F5344CB8AC3E}">
        <p14:creationId xmlns:p14="http://schemas.microsoft.com/office/powerpoint/2010/main" val="39109488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Divider Slide 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1"/>
          <p:cNvSpPr>
            <a:spLocks noGrp="1"/>
          </p:cNvSpPr>
          <p:nvPr>
            <p:ph type="ctrTitle" hasCustomPrompt="1"/>
          </p:nvPr>
        </p:nvSpPr>
        <p:spPr>
          <a:xfrm>
            <a:off x="658368" y="1490663"/>
            <a:ext cx="6638544" cy="2387600"/>
          </a:xfrm>
          <a:prstGeom prst="rect">
            <a:avLst/>
          </a:prstGeom>
          <a:ln>
            <a:noFill/>
          </a:ln>
        </p:spPr>
        <p:txBody>
          <a:bodyPr lIns="0" anchor="b">
            <a:noAutofit/>
          </a:bodyPr>
          <a:lstStyle>
            <a:lvl1pPr algn="l">
              <a:lnSpc>
                <a:spcPts val="5800"/>
              </a:lnSpc>
              <a:defRPr sz="6000" b="1" i="0" cap="all" baseline="0">
                <a:solidFill>
                  <a:schemeClr val="bg1"/>
                </a:solidFill>
                <a:latin typeface="Arial" charset="0"/>
                <a:ea typeface="Arial" charset="0"/>
                <a:cs typeface="Arial" charset="0"/>
              </a:defRPr>
            </a:lvl1pPr>
          </a:lstStyle>
          <a:p>
            <a:r>
              <a:rPr lang="en-US" dirty="0"/>
              <a:t>DIVIDER SLIDE</a:t>
            </a:r>
          </a:p>
        </p:txBody>
      </p:sp>
      <p:sp>
        <p:nvSpPr>
          <p:cNvPr id="6" name="Subtitle 2"/>
          <p:cNvSpPr>
            <a:spLocks noGrp="1"/>
          </p:cNvSpPr>
          <p:nvPr>
            <p:ph type="subTitle" idx="1" hasCustomPrompt="1"/>
          </p:nvPr>
        </p:nvSpPr>
        <p:spPr>
          <a:xfrm>
            <a:off x="658368" y="3970337"/>
            <a:ext cx="6638544" cy="2212976"/>
          </a:xfrm>
          <a:prstGeom prst="rect">
            <a:avLst/>
          </a:prstGeom>
          <a:ln>
            <a:noFill/>
          </a:ln>
        </p:spPr>
        <p:txBody>
          <a:bodyPr lIns="0">
            <a:noAutofit/>
          </a:bodyPr>
          <a:lstStyle>
            <a:lvl1pPr marL="0" indent="0" algn="l">
              <a:buNone/>
              <a:defRPr sz="2800" b="0" baseline="0">
                <a:solidFill>
                  <a:schemeClr val="bg1"/>
                </a:solidFill>
                <a:latin typeface="+mn-lt"/>
                <a:ea typeface="Georgia" charset="0"/>
                <a:cs typeface="Georgia"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Section title</a:t>
            </a:r>
          </a:p>
        </p:txBody>
      </p:sp>
      <p:pic>
        <p:nvPicPr>
          <p:cNvPr id="7" name="Picture 6" descr="University at Buffalo, The State University of New York logo"/>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55600" y="321146"/>
            <a:ext cx="4800600" cy="356029"/>
          </a:xfrm>
          <a:prstGeom prst="rect">
            <a:avLst/>
          </a:prstGeom>
        </p:spPr>
      </p:pic>
    </p:spTree>
    <p:extLst>
      <p:ext uri="{BB962C8B-B14F-4D97-AF65-F5344CB8AC3E}">
        <p14:creationId xmlns:p14="http://schemas.microsoft.com/office/powerpoint/2010/main" val="25275217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Divider Slide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1"/>
          <p:cNvSpPr>
            <a:spLocks noGrp="1"/>
          </p:cNvSpPr>
          <p:nvPr>
            <p:ph type="ctrTitle" hasCustomPrompt="1"/>
          </p:nvPr>
        </p:nvSpPr>
        <p:spPr>
          <a:xfrm>
            <a:off x="658368" y="1490663"/>
            <a:ext cx="6638544" cy="2387600"/>
          </a:xfrm>
          <a:prstGeom prst="rect">
            <a:avLst/>
          </a:prstGeom>
          <a:ln>
            <a:noFill/>
          </a:ln>
        </p:spPr>
        <p:txBody>
          <a:bodyPr lIns="0" anchor="b">
            <a:noAutofit/>
          </a:bodyPr>
          <a:lstStyle>
            <a:lvl1pPr algn="l">
              <a:lnSpc>
                <a:spcPts val="5800"/>
              </a:lnSpc>
              <a:defRPr sz="6000" b="1" i="0" cap="all" baseline="0">
                <a:solidFill>
                  <a:schemeClr val="tx2"/>
                </a:solidFill>
                <a:latin typeface="Arial" charset="0"/>
                <a:ea typeface="Arial" charset="0"/>
                <a:cs typeface="Arial" charset="0"/>
              </a:defRPr>
            </a:lvl1pPr>
          </a:lstStyle>
          <a:p>
            <a:r>
              <a:rPr lang="en-US" dirty="0"/>
              <a:t>DIVIDER SLIDE</a:t>
            </a:r>
          </a:p>
        </p:txBody>
      </p:sp>
      <p:sp>
        <p:nvSpPr>
          <p:cNvPr id="6" name="Subtitle 2"/>
          <p:cNvSpPr>
            <a:spLocks noGrp="1"/>
          </p:cNvSpPr>
          <p:nvPr>
            <p:ph type="subTitle" idx="1" hasCustomPrompt="1"/>
          </p:nvPr>
        </p:nvSpPr>
        <p:spPr>
          <a:xfrm>
            <a:off x="658368" y="3970337"/>
            <a:ext cx="6638544" cy="2212976"/>
          </a:xfrm>
          <a:prstGeom prst="rect">
            <a:avLst/>
          </a:prstGeom>
          <a:ln>
            <a:noFill/>
          </a:ln>
        </p:spPr>
        <p:txBody>
          <a:bodyPr lIns="0">
            <a:noAutofit/>
          </a:bodyPr>
          <a:lstStyle>
            <a:lvl1pPr marL="0" indent="0" algn="l">
              <a:buNone/>
              <a:defRPr sz="2800" b="0" baseline="0">
                <a:solidFill>
                  <a:schemeClr val="tx1"/>
                </a:solidFill>
                <a:latin typeface="+mn-lt"/>
                <a:ea typeface="Georgia" charset="0"/>
                <a:cs typeface="Georgia"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Section title</a:t>
            </a:r>
          </a:p>
        </p:txBody>
      </p:sp>
      <p:pic>
        <p:nvPicPr>
          <p:cNvPr id="7" name="Picture 6" descr="University at Buffalo, The State University of New York logo"/>
          <p:cNvPicPr>
            <a:picLocks noChangeAspect="1"/>
          </p:cNvPicPr>
          <p:nvPr userDrawn="1"/>
        </p:nvPicPr>
        <p:blipFill>
          <a:blip r:embed="rId3"/>
          <a:stretch>
            <a:fillRect/>
          </a:stretch>
        </p:blipFill>
        <p:spPr>
          <a:xfrm>
            <a:off x="355600" y="321249"/>
            <a:ext cx="4800600" cy="355823"/>
          </a:xfrm>
          <a:prstGeom prst="rect">
            <a:avLst/>
          </a:prstGeom>
        </p:spPr>
      </p:pic>
    </p:spTree>
    <p:extLst>
      <p:ext uri="{BB962C8B-B14F-4D97-AF65-F5344CB8AC3E}">
        <p14:creationId xmlns:p14="http://schemas.microsoft.com/office/powerpoint/2010/main" val="20795642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2049F-7F34-5D48-8F72-755B85F3E737}"/>
              </a:ext>
            </a:extLst>
          </p:cNvPr>
          <p:cNvSpPr>
            <a:spLocks noGrp="1"/>
          </p:cNvSpPr>
          <p:nvPr>
            <p:ph type="title"/>
          </p:nvPr>
        </p:nvSpPr>
        <p:spPr>
          <a:xfrm>
            <a:off x="566928" y="1499616"/>
            <a:ext cx="6951472" cy="590931"/>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5EC46810-DD61-C649-9461-59FA66CD210E}"/>
              </a:ext>
            </a:extLst>
          </p:cNvPr>
          <p:cNvSpPr>
            <a:spLocks noGrp="1"/>
          </p:cNvSpPr>
          <p:nvPr>
            <p:ph idx="1"/>
          </p:nvPr>
        </p:nvSpPr>
        <p:spPr>
          <a:xfrm>
            <a:off x="566928" y="2185416"/>
            <a:ext cx="6951472" cy="3968249"/>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124026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Bulleted Lis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2049F-7F34-5D48-8F72-755B85F3E737}"/>
              </a:ext>
            </a:extLst>
          </p:cNvPr>
          <p:cNvSpPr>
            <a:spLocks noGrp="1"/>
          </p:cNvSpPr>
          <p:nvPr>
            <p:ph type="title"/>
          </p:nvPr>
        </p:nvSpPr>
        <p:spPr>
          <a:xfrm>
            <a:off x="566928" y="1499616"/>
            <a:ext cx="6951472" cy="590931"/>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5EC46810-DD61-C649-9461-59FA66CD210E}"/>
              </a:ext>
            </a:extLst>
          </p:cNvPr>
          <p:cNvSpPr>
            <a:spLocks noGrp="1"/>
          </p:cNvSpPr>
          <p:nvPr>
            <p:ph idx="1"/>
          </p:nvPr>
        </p:nvSpPr>
        <p:spPr>
          <a:xfrm>
            <a:off x="566928" y="2185416"/>
            <a:ext cx="6951472" cy="3968249"/>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832199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itle and Doubl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52B2E-D090-724F-8681-FBE0CDA2F117}"/>
              </a:ext>
            </a:extLst>
          </p:cNvPr>
          <p:cNvSpPr>
            <a:spLocks noGrp="1"/>
          </p:cNvSpPr>
          <p:nvPr>
            <p:ph type="title"/>
          </p:nvPr>
        </p:nvSpPr>
        <p:spPr>
          <a:xfrm>
            <a:off x="566928" y="1499616"/>
            <a:ext cx="10515600" cy="590931"/>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9E559530-982F-0F4F-B296-9DB2F44D8051}"/>
              </a:ext>
            </a:extLst>
          </p:cNvPr>
          <p:cNvSpPr>
            <a:spLocks noGrp="1"/>
          </p:cNvSpPr>
          <p:nvPr>
            <p:ph sz="half" idx="1"/>
          </p:nvPr>
        </p:nvSpPr>
        <p:spPr>
          <a:xfrm>
            <a:off x="566928" y="2185416"/>
            <a:ext cx="4500372" cy="3948684"/>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890367C6-4AC8-9C47-BDFA-A5613CF90E15}"/>
              </a:ext>
            </a:extLst>
          </p:cNvPr>
          <p:cNvSpPr>
            <a:spLocks noGrp="1"/>
          </p:cNvSpPr>
          <p:nvPr>
            <p:ph sz="half" idx="2"/>
          </p:nvPr>
        </p:nvSpPr>
        <p:spPr>
          <a:xfrm>
            <a:off x="5410200" y="2185416"/>
            <a:ext cx="4498848" cy="395020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994624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5C5C1-32E2-374C-809B-D54BEC11EB3F}"/>
              </a:ext>
            </a:extLst>
          </p:cNvPr>
          <p:cNvSpPr>
            <a:spLocks noGrp="1"/>
          </p:cNvSpPr>
          <p:nvPr>
            <p:ph type="title"/>
          </p:nvPr>
        </p:nvSpPr>
        <p:spPr>
          <a:xfrm>
            <a:off x="566928" y="1499616"/>
            <a:ext cx="10515600" cy="590931"/>
          </a:xfrm>
        </p:spPr>
        <p:txBody>
          <a:bodyPr>
            <a:spAutoFit/>
          </a:bodyPr>
          <a:lstStyle/>
          <a:p>
            <a:r>
              <a:rPr lang="en-US" dirty="0"/>
              <a:t>Click to edit Master title style</a:t>
            </a:r>
          </a:p>
        </p:txBody>
      </p:sp>
      <p:sp>
        <p:nvSpPr>
          <p:cNvPr id="3" name="Text Placeholder 2">
            <a:extLst>
              <a:ext uri="{FF2B5EF4-FFF2-40B4-BE49-F238E27FC236}">
                <a16:creationId xmlns:a16="http://schemas.microsoft.com/office/drawing/2014/main" id="{9798817A-73B4-F340-8D0E-FB813E55F799}"/>
              </a:ext>
            </a:extLst>
          </p:cNvPr>
          <p:cNvSpPr>
            <a:spLocks noGrp="1"/>
          </p:cNvSpPr>
          <p:nvPr>
            <p:ph type="body" idx="1" hasCustomPrompt="1"/>
          </p:nvPr>
        </p:nvSpPr>
        <p:spPr>
          <a:xfrm>
            <a:off x="566928" y="2185416"/>
            <a:ext cx="5138928" cy="393192"/>
          </a:xfrm>
        </p:spPr>
        <p:txBody>
          <a:bodyPr anchor="t" anchorCtr="0">
            <a:spAutoFit/>
          </a:bodyPr>
          <a:lstStyle>
            <a:lvl1pPr marL="0" indent="0">
              <a:buNone/>
              <a:defRPr sz="1600" b="1"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a:extLst>
              <a:ext uri="{FF2B5EF4-FFF2-40B4-BE49-F238E27FC236}">
                <a16:creationId xmlns:a16="http://schemas.microsoft.com/office/drawing/2014/main" id="{B5126641-0094-3D49-865E-3DB9ECAC43C4}"/>
              </a:ext>
            </a:extLst>
          </p:cNvPr>
          <p:cNvSpPr>
            <a:spLocks noGrp="1"/>
          </p:cNvSpPr>
          <p:nvPr>
            <p:ph sz="half" idx="2"/>
          </p:nvPr>
        </p:nvSpPr>
        <p:spPr>
          <a:xfrm>
            <a:off x="566928" y="2593340"/>
            <a:ext cx="5140515" cy="3535744"/>
          </a:xfrm>
        </p:spPr>
        <p:txBody>
          <a:bodyPr/>
          <a:lstStyle>
            <a:lvl1pPr marL="285750" indent="-285750">
              <a:buClr>
                <a:schemeClr val="tx2"/>
              </a:buClr>
              <a:buSzPct val="120000"/>
              <a:buFont typeface="Arial" panose="020B0604020202020204" pitchFamily="34" charset="0"/>
              <a:buChar char="•"/>
              <a:defRPr/>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26E11705-25F9-194A-9D2F-C9FEEA3A5744}"/>
              </a:ext>
            </a:extLst>
          </p:cNvPr>
          <p:cNvSpPr>
            <a:spLocks noGrp="1"/>
          </p:cNvSpPr>
          <p:nvPr>
            <p:ph type="body" sz="quarter" idx="3" hasCustomPrompt="1"/>
          </p:nvPr>
        </p:nvSpPr>
        <p:spPr>
          <a:xfrm>
            <a:off x="6172200" y="2185416"/>
            <a:ext cx="5138928" cy="394980"/>
          </a:xfrm>
        </p:spPr>
        <p:txBody>
          <a:bodyPr anchor="t" anchorCtr="0">
            <a:spAutoFit/>
          </a:bodyPr>
          <a:lstStyle>
            <a:lvl1pPr marL="0" indent="0">
              <a:buNone/>
              <a:defRPr sz="1600" b="1"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6" name="Content Placeholder 5">
            <a:extLst>
              <a:ext uri="{FF2B5EF4-FFF2-40B4-BE49-F238E27FC236}">
                <a16:creationId xmlns:a16="http://schemas.microsoft.com/office/drawing/2014/main" id="{7D978716-6004-6344-B5D2-C780B062C9CF}"/>
              </a:ext>
            </a:extLst>
          </p:cNvPr>
          <p:cNvSpPr>
            <a:spLocks noGrp="1"/>
          </p:cNvSpPr>
          <p:nvPr>
            <p:ph sz="quarter" idx="4"/>
          </p:nvPr>
        </p:nvSpPr>
        <p:spPr>
          <a:xfrm>
            <a:off x="6172200" y="2590800"/>
            <a:ext cx="5138928" cy="3538728"/>
          </a:xfrm>
        </p:spPr>
        <p:txBody>
          <a:bodyPr/>
          <a:lstStyle>
            <a:lvl1pPr marL="285750" indent="-285750">
              <a:buClr>
                <a:schemeClr val="tx2"/>
              </a:buClr>
              <a:buSzPct val="120000"/>
              <a:buFont typeface="Arial" panose="020B0604020202020204" pitchFamily="34" charset="0"/>
              <a:buChar char="•"/>
              <a:defRPr/>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748445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A2439-3BDA-DB47-AA02-5590274D40F8}"/>
              </a:ext>
            </a:extLst>
          </p:cNvPr>
          <p:cNvSpPr>
            <a:spLocks noGrp="1"/>
          </p:cNvSpPr>
          <p:nvPr>
            <p:ph type="title"/>
          </p:nvPr>
        </p:nvSpPr>
        <p:spPr/>
        <p:txBody>
          <a:bodyPr>
            <a:spAutoFit/>
          </a:bodyPr>
          <a:lstStyle/>
          <a:p>
            <a:r>
              <a:rPr lang="en-US" dirty="0"/>
              <a:t>Click to edit Master title style</a:t>
            </a:r>
          </a:p>
        </p:txBody>
      </p:sp>
    </p:spTree>
    <p:extLst>
      <p:ext uri="{BB962C8B-B14F-4D97-AF65-F5344CB8AC3E}">
        <p14:creationId xmlns:p14="http://schemas.microsoft.com/office/powerpoint/2010/main" val="12092539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6">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21614BA-85C5-BA49-A402-F7BCCCDB2C4F}"/>
              </a:ext>
            </a:extLst>
          </p:cNvPr>
          <p:cNvSpPr>
            <a:spLocks noGrp="1"/>
          </p:cNvSpPr>
          <p:nvPr>
            <p:ph type="title"/>
          </p:nvPr>
        </p:nvSpPr>
        <p:spPr>
          <a:xfrm>
            <a:off x="566928" y="1499616"/>
            <a:ext cx="10515600" cy="590931"/>
          </a:xfrm>
          <a:prstGeom prst="rect">
            <a:avLst/>
          </a:prstGeom>
        </p:spPr>
        <p:txBody>
          <a:bodyPr vert="horz" lIns="91440" tIns="45720" rIns="91440" bIns="45720" rtlCol="0" anchor="b" anchorCtr="0">
            <a:spAutoFit/>
          </a:bodyPr>
          <a:lstStyle/>
          <a:p>
            <a:r>
              <a:rPr lang="en-US" dirty="0"/>
              <a:t>Click to edit Master title style</a:t>
            </a:r>
          </a:p>
        </p:txBody>
      </p:sp>
      <p:sp>
        <p:nvSpPr>
          <p:cNvPr id="3" name="Text Placeholder 2">
            <a:extLst>
              <a:ext uri="{FF2B5EF4-FFF2-40B4-BE49-F238E27FC236}">
                <a16:creationId xmlns:a16="http://schemas.microsoft.com/office/drawing/2014/main" id="{C6A66ADF-AEA5-DC4B-841D-168372B891D6}"/>
              </a:ext>
            </a:extLst>
          </p:cNvPr>
          <p:cNvSpPr>
            <a:spLocks noGrp="1"/>
          </p:cNvSpPr>
          <p:nvPr>
            <p:ph type="body" idx="1"/>
          </p:nvPr>
        </p:nvSpPr>
        <p:spPr>
          <a:xfrm>
            <a:off x="566928" y="2185416"/>
            <a:ext cx="10515600" cy="3968249"/>
          </a:xfrm>
          <a:prstGeom prst="rect">
            <a:avLst/>
          </a:prstGeom>
        </p:spPr>
        <p:txBody>
          <a:bodyPr vert="horz" lIns="91440" tIns="45720" rIns="91440" bIns="4572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9" name="Picture 8" descr="University at Buffalo, The State University of New York logo">
            <a:extLst>
              <a:ext uri="{FF2B5EF4-FFF2-40B4-BE49-F238E27FC236}">
                <a16:creationId xmlns:a16="http://schemas.microsoft.com/office/drawing/2014/main" id="{27B0F206-4721-B742-B71F-C0AADA23A984}"/>
              </a:ext>
            </a:extLst>
          </p:cNvPr>
          <p:cNvPicPr>
            <a:picLocks noChangeAspect="1"/>
          </p:cNvPicPr>
          <p:nvPr userDrawn="1"/>
        </p:nvPicPr>
        <p:blipFill>
          <a:blip r:embed="rId17"/>
          <a:stretch>
            <a:fillRect/>
          </a:stretch>
        </p:blipFill>
        <p:spPr>
          <a:xfrm>
            <a:off x="355600" y="321249"/>
            <a:ext cx="4800600" cy="355823"/>
          </a:xfrm>
          <a:prstGeom prst="rect">
            <a:avLst/>
          </a:prstGeom>
        </p:spPr>
      </p:pic>
      <p:sp>
        <p:nvSpPr>
          <p:cNvPr id="7" name="Footer Placeholder 4">
            <a:extLst>
              <a:ext uri="{FF2B5EF4-FFF2-40B4-BE49-F238E27FC236}">
                <a16:creationId xmlns:a16="http://schemas.microsoft.com/office/drawing/2014/main" id="{D439930E-F253-DE46-B952-3E0957740773}"/>
              </a:ext>
            </a:extLst>
          </p:cNvPr>
          <p:cNvSpPr txBox="1">
            <a:spLocks/>
          </p:cNvSpPr>
          <p:nvPr userDrawn="1"/>
        </p:nvSpPr>
        <p:spPr>
          <a:xfrm>
            <a:off x="6938176" y="6319774"/>
            <a:ext cx="4114800" cy="365125"/>
          </a:xfrm>
          <a:prstGeom prst="rect">
            <a:avLst/>
          </a:prstGeom>
        </p:spPr>
        <p:txBody>
          <a:bodyPr vert="horz" lIns="91440" tIns="45720" rIns="91440" bIns="45720" rtlCol="0" anchor="ctr"/>
          <a:lstStyle>
            <a:defPPr>
              <a:defRPr lang="en-US"/>
            </a:defPPr>
            <a:lvl1pPr marL="0" algn="r" defTabSz="914400" rtl="0" eaLnBrk="1" latinLnBrk="0" hangingPunct="1">
              <a:defRPr sz="16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B53C135-CEC6-A548-8917-8F7FEB82358B}" type="slidenum">
              <a:rPr lang="en-US" b="1" smtClean="0"/>
              <a:pPr/>
              <a:t>‹#›</a:t>
            </a:fld>
            <a:endParaRPr lang="en-US" b="1" dirty="0"/>
          </a:p>
        </p:txBody>
      </p:sp>
    </p:spTree>
    <p:extLst>
      <p:ext uri="{BB962C8B-B14F-4D97-AF65-F5344CB8AC3E}">
        <p14:creationId xmlns:p14="http://schemas.microsoft.com/office/powerpoint/2010/main" val="2937971482"/>
      </p:ext>
    </p:extLst>
  </p:cSld>
  <p:clrMap bg1="lt1" tx1="dk1" bg2="lt2" tx2="dk2" accent1="accent1" accent2="accent2" accent3="accent3" accent4="accent4" accent5="accent5" accent6="accent6" hlink="hlink" folHlink="folHlink"/>
  <p:sldLayoutIdLst>
    <p:sldLayoutId id="2147483662" r:id="rId1"/>
    <p:sldLayoutId id="2147483668" r:id="rId2"/>
    <p:sldLayoutId id="2147483663" r:id="rId3"/>
    <p:sldLayoutId id="2147483669" r:id="rId4"/>
    <p:sldLayoutId id="2147483650" r:id="rId5"/>
    <p:sldLayoutId id="2147483664" r:id="rId6"/>
    <p:sldLayoutId id="2147483652" r:id="rId7"/>
    <p:sldLayoutId id="2147483653" r:id="rId8"/>
    <p:sldLayoutId id="2147483654" r:id="rId9"/>
    <p:sldLayoutId id="2147483655" r:id="rId10"/>
    <p:sldLayoutId id="2147483665" r:id="rId11"/>
    <p:sldLayoutId id="2147483666" r:id="rId12"/>
    <p:sldLayoutId id="2147483660" r:id="rId13"/>
    <p:sldLayoutId id="2147483667" r:id="rId14"/>
  </p:sldLayoutIdLst>
  <p:hf hdr="0" dt="0"/>
  <p:txStyles>
    <p:titleStyle>
      <a:lvl1pPr algn="l" defTabSz="914400" rtl="0" eaLnBrk="1" latinLnBrk="0" hangingPunct="1">
        <a:lnSpc>
          <a:spcPct val="90000"/>
        </a:lnSpc>
        <a:spcBef>
          <a:spcPct val="0"/>
        </a:spcBef>
        <a:buNone/>
        <a:defRPr sz="3600" b="0" i="0" kern="1200">
          <a:solidFill>
            <a:schemeClr val="tx2"/>
          </a:solidFill>
          <a:latin typeface="+mj-lt"/>
          <a:ea typeface="+mj-ea"/>
          <a:cs typeface="+mj-cs"/>
        </a:defRPr>
      </a:lvl1pPr>
    </p:titleStyle>
    <p:bodyStyle>
      <a:lvl1pPr marL="228600" indent="-228600" algn="l" defTabSz="914400" rtl="0" eaLnBrk="1" latinLnBrk="0" hangingPunct="1">
        <a:lnSpc>
          <a:spcPct val="130000"/>
        </a:lnSpc>
        <a:spcBef>
          <a:spcPts val="600"/>
        </a:spcBef>
        <a:buClr>
          <a:schemeClr val="tx2"/>
        </a:buClr>
        <a:buSzPct val="120000"/>
        <a:buFont typeface="Arial" panose="020B0604020202020204" pitchFamily="34" charset="0"/>
        <a:buChar char="•"/>
        <a:defRPr sz="1800" kern="1200">
          <a:solidFill>
            <a:schemeClr val="tx1"/>
          </a:solidFill>
          <a:latin typeface="+mn-lt"/>
          <a:ea typeface="+mn-ea"/>
          <a:cs typeface="+mn-cs"/>
        </a:defRPr>
      </a:lvl1pPr>
      <a:lvl2pPr marL="6858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2pPr>
      <a:lvl3pPr marL="11430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3pPr>
      <a:lvl4pPr marL="16002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4pPr>
      <a:lvl5pPr marL="20574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11.xml"/><Relationship Id="rId4" Type="http://schemas.openxmlformats.org/officeDocument/2006/relationships/image" Target="../media/image12.jpe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0.jpeg"/><Relationship Id="rId1" Type="http://schemas.openxmlformats.org/officeDocument/2006/relationships/slideLayout" Target="../slideLayouts/slideLayout11.xml"/><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0.jpeg"/><Relationship Id="rId1" Type="http://schemas.openxmlformats.org/officeDocument/2006/relationships/slideLayout" Target="../slideLayouts/slideLayout11.xml"/><Relationship Id="rId5" Type="http://schemas.openxmlformats.org/officeDocument/2006/relationships/image" Target="../media/image18.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resentation Title">
            <a:extLst>
              <a:ext uri="{FF2B5EF4-FFF2-40B4-BE49-F238E27FC236}">
                <a16:creationId xmlns:a16="http://schemas.microsoft.com/office/drawing/2014/main" id="{1089AC9A-5D7D-5A4C-8605-7607252D4FA1}"/>
              </a:ext>
            </a:extLst>
          </p:cNvPr>
          <p:cNvSpPr>
            <a:spLocks noGrp="1"/>
          </p:cNvSpPr>
          <p:nvPr>
            <p:ph type="ctrTitle"/>
          </p:nvPr>
        </p:nvSpPr>
        <p:spPr>
          <a:xfrm>
            <a:off x="658367" y="369871"/>
            <a:ext cx="6913687" cy="2270588"/>
          </a:xfrm>
        </p:spPr>
        <p:txBody>
          <a:bodyPr/>
          <a:lstStyle/>
          <a:p>
            <a:r>
              <a:rPr lang="en-US" sz="3000" dirty="0"/>
              <a:t>Using Reinforcement Learning FOR TRADING IN Cryptocurrency Market</a:t>
            </a:r>
          </a:p>
        </p:txBody>
      </p:sp>
      <p:sp>
        <p:nvSpPr>
          <p:cNvPr id="7" name="Sub-topic">
            <a:extLst>
              <a:ext uri="{FF2B5EF4-FFF2-40B4-BE49-F238E27FC236}">
                <a16:creationId xmlns:a16="http://schemas.microsoft.com/office/drawing/2014/main" id="{9C71998B-4791-F94C-B599-D1D76743645B}"/>
              </a:ext>
            </a:extLst>
          </p:cNvPr>
          <p:cNvSpPr>
            <a:spLocks noGrp="1"/>
          </p:cNvSpPr>
          <p:nvPr>
            <p:ph type="body" sz="quarter" idx="10"/>
          </p:nvPr>
        </p:nvSpPr>
        <p:spPr>
          <a:xfrm>
            <a:off x="658368" y="3113070"/>
            <a:ext cx="6638544" cy="2619910"/>
          </a:xfrm>
        </p:spPr>
        <p:txBody>
          <a:bodyPr/>
          <a:lstStyle/>
          <a:p>
            <a:r>
              <a:rPr lang="en-US" dirty="0"/>
              <a:t>TEAM 31:</a:t>
            </a:r>
          </a:p>
          <a:p>
            <a:pPr marL="457200" indent="-457200">
              <a:buFont typeface="Arial" panose="020B0604020202020204" pitchFamily="34" charset="0"/>
              <a:buChar char="•"/>
            </a:pPr>
            <a:r>
              <a:rPr lang="en-US" dirty="0"/>
              <a:t>Akshat Bansal</a:t>
            </a:r>
          </a:p>
          <a:p>
            <a:pPr marL="457200" indent="-457200">
              <a:buFont typeface="Arial" panose="020B0604020202020204" pitchFamily="34" charset="0"/>
              <a:buChar char="•"/>
            </a:pPr>
            <a:r>
              <a:rPr lang="en-US" dirty="0"/>
              <a:t>Afzal </a:t>
            </a:r>
            <a:r>
              <a:rPr lang="en-US" dirty="0" err="1"/>
              <a:t>Ahammed</a:t>
            </a:r>
            <a:r>
              <a:rPr lang="en-US" dirty="0"/>
              <a:t> Syed</a:t>
            </a:r>
          </a:p>
          <a:p>
            <a:pPr marL="457200" indent="-457200">
              <a:buFont typeface="Arial" panose="020B0604020202020204" pitchFamily="34" charset="0"/>
              <a:buChar char="•"/>
            </a:pPr>
            <a:r>
              <a:rPr lang="en-US" dirty="0"/>
              <a:t>Gowtham Bobbili</a:t>
            </a:r>
          </a:p>
          <a:p>
            <a:endParaRPr lang="en-US" dirty="0"/>
          </a:p>
        </p:txBody>
      </p:sp>
    </p:spTree>
    <p:extLst>
      <p:ext uri="{BB962C8B-B14F-4D97-AF65-F5344CB8AC3E}">
        <p14:creationId xmlns:p14="http://schemas.microsoft.com/office/powerpoint/2010/main" val="4078184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88DBE833-A922-5747-A36B-4314D3116822}"/>
              </a:ext>
            </a:extLst>
          </p:cNvPr>
          <p:cNvSpPr>
            <a:spLocks noGrp="1"/>
          </p:cNvSpPr>
          <p:nvPr>
            <p:ph type="title"/>
          </p:nvPr>
        </p:nvSpPr>
        <p:spPr/>
        <p:txBody>
          <a:bodyPr/>
          <a:lstStyle/>
          <a:p>
            <a:r>
              <a:rPr lang="en-US"/>
              <a:t>CONTRIBUTION:</a:t>
            </a:r>
            <a:endParaRPr lang="en-US" dirty="0"/>
          </a:p>
        </p:txBody>
      </p:sp>
      <p:graphicFrame>
        <p:nvGraphicFramePr>
          <p:cNvPr id="4" name="Content Placeholder 3">
            <a:extLst>
              <a:ext uri="{FF2B5EF4-FFF2-40B4-BE49-F238E27FC236}">
                <a16:creationId xmlns:a16="http://schemas.microsoft.com/office/drawing/2014/main" id="{2E2B70FF-247F-1149-B376-29E9373F3B60}"/>
              </a:ext>
            </a:extLst>
          </p:cNvPr>
          <p:cNvGraphicFramePr>
            <a:graphicFrameLocks noGrp="1"/>
          </p:cNvGraphicFramePr>
          <p:nvPr>
            <p:ph idx="1"/>
            <p:extLst>
              <p:ext uri="{D42A27DB-BD31-4B8C-83A1-F6EECF244321}">
                <p14:modId xmlns:p14="http://schemas.microsoft.com/office/powerpoint/2010/main" val="2122368135"/>
              </p:ext>
            </p:extLst>
          </p:nvPr>
        </p:nvGraphicFramePr>
        <p:xfrm>
          <a:off x="1091246" y="2628900"/>
          <a:ext cx="7252652" cy="3200400"/>
        </p:xfrm>
        <a:graphic>
          <a:graphicData uri="http://schemas.openxmlformats.org/drawingml/2006/table">
            <a:tbl>
              <a:tblPr firstRow="1" firstCol="1" lastRow="1" lastCol="1" bandRow="1" bandCol="1">
                <a:tableStyleId>{5C22544A-7EE6-4342-B048-85BDC9FD1C3A}</a:tableStyleId>
              </a:tblPr>
              <a:tblGrid>
                <a:gridCol w="2403116">
                  <a:extLst>
                    <a:ext uri="{9D8B030D-6E8A-4147-A177-3AD203B41FA5}">
                      <a16:colId xmlns:a16="http://schemas.microsoft.com/office/drawing/2014/main" val="302106922"/>
                    </a:ext>
                  </a:extLst>
                </a:gridCol>
                <a:gridCol w="55788">
                  <a:extLst>
                    <a:ext uri="{9D8B030D-6E8A-4147-A177-3AD203B41FA5}">
                      <a16:colId xmlns:a16="http://schemas.microsoft.com/office/drawing/2014/main" val="280228049"/>
                    </a:ext>
                  </a:extLst>
                </a:gridCol>
                <a:gridCol w="4793748">
                  <a:extLst>
                    <a:ext uri="{9D8B030D-6E8A-4147-A177-3AD203B41FA5}">
                      <a16:colId xmlns:a16="http://schemas.microsoft.com/office/drawing/2014/main" val="225756305"/>
                    </a:ext>
                  </a:extLst>
                </a:gridCol>
              </a:tblGrid>
              <a:tr h="797368">
                <a:tc>
                  <a:txBody>
                    <a:bodyPr/>
                    <a:lstStyle/>
                    <a:p>
                      <a:pPr marL="67945" marR="0" algn="l">
                        <a:lnSpc>
                          <a:spcPts val="1365"/>
                        </a:lnSpc>
                        <a:spcBef>
                          <a:spcPts val="0"/>
                        </a:spcBef>
                        <a:spcAft>
                          <a:spcPts val="0"/>
                        </a:spcAft>
                      </a:pPr>
                      <a:endParaRPr lang="en-US" sz="1200" spc="-20">
                        <a:effectLst/>
                      </a:endParaRPr>
                    </a:p>
                    <a:p>
                      <a:pPr marL="67945" marR="0" algn="l">
                        <a:lnSpc>
                          <a:spcPts val="1365"/>
                        </a:lnSpc>
                        <a:spcBef>
                          <a:spcPts val="0"/>
                        </a:spcBef>
                        <a:spcAft>
                          <a:spcPts val="0"/>
                        </a:spcAft>
                      </a:pPr>
                      <a:r>
                        <a:rPr lang="en-US" sz="1200" spc="-20">
                          <a:effectLst/>
                        </a:rPr>
                        <a:t>Team</a:t>
                      </a:r>
                      <a:r>
                        <a:rPr lang="en-US" sz="1200" spc="-25">
                          <a:effectLst/>
                        </a:rPr>
                        <a:t> </a:t>
                      </a:r>
                      <a:r>
                        <a:rPr lang="en-US" sz="1200" spc="-10">
                          <a:effectLst/>
                        </a:rPr>
                        <a:t>Member</a:t>
                      </a:r>
                      <a:endParaRPr lang="en-US" sz="1100" dirty="0">
                        <a:effectLst/>
                        <a:latin typeface="Carlito"/>
                        <a:ea typeface="Carlito"/>
                        <a:cs typeface="Carlito"/>
                      </a:endParaRPr>
                    </a:p>
                  </a:txBody>
                  <a:tcPr marL="0" marR="0" marT="0" marB="0"/>
                </a:tc>
                <a:tc>
                  <a:txBody>
                    <a:bodyPr/>
                    <a:lstStyle/>
                    <a:p>
                      <a:pPr algn="l">
                        <a:lnSpc>
                          <a:spcPct val="107000"/>
                        </a:lnSpc>
                      </a:pPr>
                      <a:endParaRPr lang="en-US" sz="1100">
                        <a:effectLst/>
                        <a:latin typeface="Calibri" panose="020F0502020204030204" pitchFamily="34" charset="0"/>
                        <a:cs typeface="Times New Roman" panose="02020603050405020304" pitchFamily="18" charset="0"/>
                      </a:endParaRPr>
                    </a:p>
                  </a:txBody>
                  <a:tcPr marL="0" marR="0" marT="0" marB="0"/>
                </a:tc>
                <a:tc>
                  <a:txBody>
                    <a:bodyPr/>
                    <a:lstStyle/>
                    <a:p>
                      <a:pPr marL="67945" marR="0" algn="l">
                        <a:lnSpc>
                          <a:spcPts val="1365"/>
                        </a:lnSpc>
                        <a:spcBef>
                          <a:spcPts val="0"/>
                        </a:spcBef>
                        <a:spcAft>
                          <a:spcPts val="0"/>
                        </a:spcAft>
                      </a:pPr>
                      <a:endParaRPr lang="en-US" sz="1200" spc="-10" dirty="0">
                        <a:effectLst/>
                      </a:endParaRPr>
                    </a:p>
                    <a:p>
                      <a:pPr marL="67945" marR="0" algn="l">
                        <a:lnSpc>
                          <a:spcPts val="1365"/>
                        </a:lnSpc>
                        <a:spcBef>
                          <a:spcPts val="0"/>
                        </a:spcBef>
                        <a:spcAft>
                          <a:spcPts val="0"/>
                        </a:spcAft>
                      </a:pPr>
                      <a:r>
                        <a:rPr lang="en-US" sz="1200" spc="-10" dirty="0">
                          <a:effectLst/>
                        </a:rPr>
                        <a:t>Contribution(%)</a:t>
                      </a:r>
                      <a:endParaRPr lang="en-US" sz="1100" dirty="0">
                        <a:effectLst/>
                        <a:latin typeface="Carlito"/>
                        <a:ea typeface="Carlito"/>
                        <a:cs typeface="Carlito"/>
                      </a:endParaRPr>
                    </a:p>
                  </a:txBody>
                  <a:tcPr marL="0" marR="0" marT="0" marB="0"/>
                </a:tc>
                <a:extLst>
                  <a:ext uri="{0D108BD9-81ED-4DB2-BD59-A6C34878D82A}">
                    <a16:rowId xmlns:a16="http://schemas.microsoft.com/office/drawing/2014/main" val="4293552551"/>
                  </a:ext>
                </a:extLst>
              </a:tr>
              <a:tr h="797368">
                <a:tc>
                  <a:txBody>
                    <a:bodyPr/>
                    <a:lstStyle/>
                    <a:p>
                      <a:pPr marL="67945" marR="0" algn="l">
                        <a:lnSpc>
                          <a:spcPts val="1360"/>
                        </a:lnSpc>
                        <a:spcBef>
                          <a:spcPts val="0"/>
                        </a:spcBef>
                        <a:spcAft>
                          <a:spcPts val="0"/>
                        </a:spcAft>
                      </a:pPr>
                      <a:endParaRPr lang="en-US" sz="1200" dirty="0">
                        <a:effectLst/>
                      </a:endParaRPr>
                    </a:p>
                    <a:p>
                      <a:pPr marL="67945" marR="0" algn="l">
                        <a:lnSpc>
                          <a:spcPts val="1360"/>
                        </a:lnSpc>
                        <a:spcBef>
                          <a:spcPts val="0"/>
                        </a:spcBef>
                        <a:spcAft>
                          <a:spcPts val="0"/>
                        </a:spcAft>
                      </a:pPr>
                      <a:r>
                        <a:rPr lang="en-US" sz="1200" dirty="0">
                          <a:effectLst/>
                        </a:rPr>
                        <a:t>Akshat</a:t>
                      </a:r>
                      <a:r>
                        <a:rPr lang="en-US" sz="1200" spc="-5" dirty="0">
                          <a:effectLst/>
                        </a:rPr>
                        <a:t> </a:t>
                      </a:r>
                      <a:r>
                        <a:rPr lang="en-US" sz="1200" spc="-10" dirty="0">
                          <a:effectLst/>
                        </a:rPr>
                        <a:t>Bansal</a:t>
                      </a:r>
                      <a:endParaRPr lang="en-US" sz="1100" dirty="0">
                        <a:effectLst/>
                        <a:latin typeface="Carlito"/>
                        <a:ea typeface="Carlito"/>
                        <a:cs typeface="Carlito"/>
                      </a:endParaRPr>
                    </a:p>
                  </a:txBody>
                  <a:tcPr marL="0" marR="0" marT="0" marB="0"/>
                </a:tc>
                <a:tc>
                  <a:txBody>
                    <a:bodyPr/>
                    <a:lstStyle/>
                    <a:p>
                      <a:pPr algn="l">
                        <a:lnSpc>
                          <a:spcPct val="107000"/>
                        </a:lnSpc>
                      </a:pPr>
                      <a:endParaRPr lang="en-US" sz="1100">
                        <a:effectLst/>
                        <a:latin typeface="Calibri" panose="020F0502020204030204" pitchFamily="34" charset="0"/>
                        <a:cs typeface="Times New Roman" panose="02020603050405020304" pitchFamily="18" charset="0"/>
                      </a:endParaRPr>
                    </a:p>
                  </a:txBody>
                  <a:tcPr marL="0" marR="0" marT="0" marB="0"/>
                </a:tc>
                <a:tc>
                  <a:txBody>
                    <a:bodyPr/>
                    <a:lstStyle/>
                    <a:p>
                      <a:pPr marL="67945" marR="0" algn="l">
                        <a:lnSpc>
                          <a:spcPts val="1360"/>
                        </a:lnSpc>
                        <a:spcBef>
                          <a:spcPts val="0"/>
                        </a:spcBef>
                        <a:spcAft>
                          <a:spcPts val="0"/>
                        </a:spcAft>
                      </a:pPr>
                      <a:endParaRPr lang="en-US" sz="1200" spc="-25" dirty="0">
                        <a:effectLst/>
                      </a:endParaRPr>
                    </a:p>
                    <a:p>
                      <a:pPr marL="67945" marR="0" algn="l">
                        <a:lnSpc>
                          <a:spcPts val="1360"/>
                        </a:lnSpc>
                        <a:spcBef>
                          <a:spcPts val="0"/>
                        </a:spcBef>
                        <a:spcAft>
                          <a:spcPts val="0"/>
                        </a:spcAft>
                      </a:pPr>
                      <a:r>
                        <a:rPr lang="en-US" sz="1200" spc="-25" dirty="0">
                          <a:effectLst/>
                        </a:rPr>
                        <a:t>33.3</a:t>
                      </a:r>
                      <a:endParaRPr lang="en-US" sz="1100" dirty="0">
                        <a:effectLst/>
                        <a:latin typeface="Carlito"/>
                        <a:ea typeface="Carlito"/>
                        <a:cs typeface="Carlito"/>
                      </a:endParaRPr>
                    </a:p>
                  </a:txBody>
                  <a:tcPr marL="0" marR="0" marT="0" marB="0"/>
                </a:tc>
                <a:extLst>
                  <a:ext uri="{0D108BD9-81ED-4DB2-BD59-A6C34878D82A}">
                    <a16:rowId xmlns:a16="http://schemas.microsoft.com/office/drawing/2014/main" val="911718536"/>
                  </a:ext>
                </a:extLst>
              </a:tr>
              <a:tr h="802832">
                <a:tc>
                  <a:txBody>
                    <a:bodyPr/>
                    <a:lstStyle/>
                    <a:p>
                      <a:pPr marL="67945" marR="0" algn="l">
                        <a:lnSpc>
                          <a:spcPts val="1365"/>
                        </a:lnSpc>
                        <a:spcBef>
                          <a:spcPts val="5"/>
                        </a:spcBef>
                        <a:spcAft>
                          <a:spcPts val="0"/>
                        </a:spcAft>
                      </a:pPr>
                      <a:endParaRPr lang="en-US" sz="1200" dirty="0">
                        <a:effectLst/>
                      </a:endParaRPr>
                    </a:p>
                    <a:p>
                      <a:pPr marL="67945" marR="0" algn="l">
                        <a:lnSpc>
                          <a:spcPts val="1365"/>
                        </a:lnSpc>
                        <a:spcBef>
                          <a:spcPts val="5"/>
                        </a:spcBef>
                        <a:spcAft>
                          <a:spcPts val="0"/>
                        </a:spcAft>
                      </a:pPr>
                      <a:r>
                        <a:rPr lang="en-US" sz="1200" dirty="0">
                          <a:effectLst/>
                        </a:rPr>
                        <a:t>Gowtham</a:t>
                      </a:r>
                      <a:r>
                        <a:rPr lang="en-US" sz="1200" spc="-25" dirty="0">
                          <a:effectLst/>
                        </a:rPr>
                        <a:t> </a:t>
                      </a:r>
                      <a:r>
                        <a:rPr lang="en-US" sz="1200" spc="-10" dirty="0">
                          <a:effectLst/>
                        </a:rPr>
                        <a:t>Bobbili</a:t>
                      </a:r>
                      <a:endParaRPr lang="en-US" sz="1100" dirty="0">
                        <a:effectLst/>
                        <a:latin typeface="Carlito"/>
                        <a:ea typeface="Carlito"/>
                        <a:cs typeface="Carlito"/>
                      </a:endParaRPr>
                    </a:p>
                  </a:txBody>
                  <a:tcPr marL="0" marR="0" marT="0" marB="0"/>
                </a:tc>
                <a:tc>
                  <a:txBody>
                    <a:bodyPr/>
                    <a:lstStyle/>
                    <a:p>
                      <a:pPr algn="l">
                        <a:lnSpc>
                          <a:spcPct val="107000"/>
                        </a:lnSpc>
                      </a:pPr>
                      <a:endParaRPr lang="en-US" sz="1100">
                        <a:effectLst/>
                        <a:latin typeface="Calibri" panose="020F0502020204030204" pitchFamily="34" charset="0"/>
                        <a:cs typeface="Times New Roman" panose="02020603050405020304" pitchFamily="18" charset="0"/>
                      </a:endParaRPr>
                    </a:p>
                  </a:txBody>
                  <a:tcPr marL="0" marR="0" marT="0" marB="0"/>
                </a:tc>
                <a:tc>
                  <a:txBody>
                    <a:bodyPr/>
                    <a:lstStyle/>
                    <a:p>
                      <a:pPr marL="67945" marR="0" algn="l">
                        <a:lnSpc>
                          <a:spcPts val="1365"/>
                        </a:lnSpc>
                        <a:spcBef>
                          <a:spcPts val="5"/>
                        </a:spcBef>
                        <a:spcAft>
                          <a:spcPts val="0"/>
                        </a:spcAft>
                      </a:pPr>
                      <a:endParaRPr lang="en-US" sz="1200" spc="-25" dirty="0">
                        <a:effectLst/>
                      </a:endParaRPr>
                    </a:p>
                    <a:p>
                      <a:pPr marL="67945" marR="0" algn="l">
                        <a:lnSpc>
                          <a:spcPts val="1365"/>
                        </a:lnSpc>
                        <a:spcBef>
                          <a:spcPts val="5"/>
                        </a:spcBef>
                        <a:spcAft>
                          <a:spcPts val="0"/>
                        </a:spcAft>
                      </a:pPr>
                      <a:r>
                        <a:rPr lang="en-US" sz="1200" spc="-25" dirty="0">
                          <a:effectLst/>
                        </a:rPr>
                        <a:t>33.3</a:t>
                      </a:r>
                      <a:endParaRPr lang="en-US" sz="1100" dirty="0">
                        <a:effectLst/>
                        <a:latin typeface="Carlito"/>
                        <a:ea typeface="Carlito"/>
                        <a:cs typeface="Carlito"/>
                      </a:endParaRPr>
                    </a:p>
                  </a:txBody>
                  <a:tcPr marL="0" marR="0" marT="0" marB="0"/>
                </a:tc>
                <a:extLst>
                  <a:ext uri="{0D108BD9-81ED-4DB2-BD59-A6C34878D82A}">
                    <a16:rowId xmlns:a16="http://schemas.microsoft.com/office/drawing/2014/main" val="2754879160"/>
                  </a:ext>
                </a:extLst>
              </a:tr>
              <a:tr h="802832">
                <a:tc>
                  <a:txBody>
                    <a:bodyPr/>
                    <a:lstStyle/>
                    <a:p>
                      <a:pPr marL="67945" marR="0" algn="l">
                        <a:lnSpc>
                          <a:spcPts val="1365"/>
                        </a:lnSpc>
                        <a:spcBef>
                          <a:spcPts val="5"/>
                        </a:spcBef>
                        <a:spcAft>
                          <a:spcPts val="0"/>
                        </a:spcAft>
                      </a:pPr>
                      <a:endParaRPr lang="en-US" sz="1200" dirty="0">
                        <a:effectLst/>
                      </a:endParaRPr>
                    </a:p>
                    <a:p>
                      <a:pPr marL="67945" marR="0" algn="l">
                        <a:lnSpc>
                          <a:spcPts val="1365"/>
                        </a:lnSpc>
                        <a:spcBef>
                          <a:spcPts val="5"/>
                        </a:spcBef>
                        <a:spcAft>
                          <a:spcPts val="0"/>
                        </a:spcAft>
                      </a:pPr>
                      <a:r>
                        <a:rPr lang="en-US" sz="1200" dirty="0">
                          <a:effectLst/>
                        </a:rPr>
                        <a:t>Afzal </a:t>
                      </a:r>
                      <a:r>
                        <a:rPr lang="en-US" sz="1200" dirty="0" err="1">
                          <a:effectLst/>
                        </a:rPr>
                        <a:t>Ahammed</a:t>
                      </a:r>
                      <a:r>
                        <a:rPr lang="en-US" sz="1200" dirty="0">
                          <a:effectLst/>
                        </a:rPr>
                        <a:t> Syed</a:t>
                      </a:r>
                      <a:endParaRPr lang="en-US" sz="1100" dirty="0">
                        <a:effectLst/>
                        <a:latin typeface="Carlito"/>
                        <a:ea typeface="Carlito"/>
                        <a:cs typeface="Carlito"/>
                      </a:endParaRPr>
                    </a:p>
                  </a:txBody>
                  <a:tcPr marL="0" marR="0" marT="0" marB="0"/>
                </a:tc>
                <a:tc>
                  <a:txBody>
                    <a:bodyPr/>
                    <a:lstStyle/>
                    <a:p>
                      <a:pPr marL="67945" marR="0" algn="l">
                        <a:lnSpc>
                          <a:spcPts val="1365"/>
                        </a:lnSpc>
                        <a:spcBef>
                          <a:spcPts val="5"/>
                        </a:spcBef>
                        <a:spcAft>
                          <a:spcPts val="0"/>
                        </a:spcAft>
                      </a:pPr>
                      <a:r>
                        <a:rPr lang="en-US" sz="1200" spc="-10">
                          <a:effectLst/>
                        </a:rPr>
                        <a:t> </a:t>
                      </a:r>
                      <a:endParaRPr lang="en-US" sz="1100">
                        <a:effectLst/>
                        <a:latin typeface="Carlito"/>
                        <a:ea typeface="Carlito"/>
                        <a:cs typeface="Carlito"/>
                      </a:endParaRPr>
                    </a:p>
                  </a:txBody>
                  <a:tcPr marL="0" marR="0" marT="0" marB="0"/>
                </a:tc>
                <a:tc>
                  <a:txBody>
                    <a:bodyPr/>
                    <a:lstStyle/>
                    <a:p>
                      <a:pPr marL="67945" marR="0" algn="l">
                        <a:lnSpc>
                          <a:spcPts val="1365"/>
                        </a:lnSpc>
                        <a:spcBef>
                          <a:spcPts val="5"/>
                        </a:spcBef>
                        <a:spcAft>
                          <a:spcPts val="0"/>
                        </a:spcAft>
                      </a:pPr>
                      <a:endParaRPr lang="en-US" sz="1200" spc="-25" dirty="0">
                        <a:effectLst/>
                      </a:endParaRPr>
                    </a:p>
                    <a:p>
                      <a:pPr marL="67945" marR="0" algn="l">
                        <a:lnSpc>
                          <a:spcPts val="1365"/>
                        </a:lnSpc>
                        <a:spcBef>
                          <a:spcPts val="5"/>
                        </a:spcBef>
                        <a:spcAft>
                          <a:spcPts val="0"/>
                        </a:spcAft>
                      </a:pPr>
                      <a:r>
                        <a:rPr lang="en-US" sz="1200" spc="-25" dirty="0">
                          <a:effectLst/>
                        </a:rPr>
                        <a:t>33.3</a:t>
                      </a:r>
                      <a:endParaRPr lang="en-US" sz="1100" dirty="0">
                        <a:effectLst/>
                        <a:latin typeface="Carlito"/>
                        <a:ea typeface="Carlito"/>
                        <a:cs typeface="Carlito"/>
                      </a:endParaRPr>
                    </a:p>
                  </a:txBody>
                  <a:tcPr marL="0" marR="0" marT="0" marB="0"/>
                </a:tc>
                <a:extLst>
                  <a:ext uri="{0D108BD9-81ED-4DB2-BD59-A6C34878D82A}">
                    <a16:rowId xmlns:a16="http://schemas.microsoft.com/office/drawing/2014/main" val="1294162472"/>
                  </a:ext>
                </a:extLst>
              </a:tr>
            </a:tbl>
          </a:graphicData>
        </a:graphic>
      </p:graphicFrame>
      <p:sp>
        <p:nvSpPr>
          <p:cNvPr id="5" name="Rectangle 1">
            <a:extLst>
              <a:ext uri="{FF2B5EF4-FFF2-40B4-BE49-F238E27FC236}">
                <a16:creationId xmlns:a16="http://schemas.microsoft.com/office/drawing/2014/main" id="{00EA9CF4-E65D-CF89-4146-A3D3DF0B6853}"/>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348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a:ln>
                  <a:noFill/>
                </a:ln>
                <a:solidFill>
                  <a:schemeClr val="tx1"/>
                </a:solidFill>
                <a:effectLst/>
                <a:latin typeface="Arial" panose="020B0604020202020204" pitchFamily="34" charset="0"/>
                <a:ea typeface="Times New Roman" panose="02020603050405020304" pitchFamily="18" charset="0"/>
              </a:rPr>
              <a:t>Contribution:</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rPr>
            </a:br>
            <a:br>
              <a:rPr kumimoji="0" lang="en-US" altLang="en-US"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rPr>
            </a:br>
            <a:endParaRPr kumimoji="0" lang="en-US" altLang="en-US" sz="1200" b="1" i="0" u="none" strike="noStrike" cap="none" normalizeH="0" baseline="0">
              <a:ln>
                <a:noFill/>
              </a:ln>
              <a:solidFill>
                <a:schemeClr val="tx1"/>
              </a:solidFill>
              <a:effectLst/>
              <a:latin typeface="Arial" panose="020B0604020202020204" pitchFamily="34"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517485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88DBE833-A922-5747-A36B-4314D3116822}"/>
              </a:ext>
            </a:extLst>
          </p:cNvPr>
          <p:cNvSpPr>
            <a:spLocks noGrp="1"/>
          </p:cNvSpPr>
          <p:nvPr>
            <p:ph type="title"/>
          </p:nvPr>
        </p:nvSpPr>
        <p:spPr>
          <a:xfrm>
            <a:off x="566927" y="3427575"/>
            <a:ext cx="9676407" cy="784830"/>
          </a:xfrm>
        </p:spPr>
        <p:txBody>
          <a:bodyPr/>
          <a:lstStyle/>
          <a:p>
            <a:pPr algn="ctr"/>
            <a:r>
              <a:rPr lang="en-US" sz="5000" dirty="0"/>
              <a:t>THANK YOU</a:t>
            </a:r>
          </a:p>
        </p:txBody>
      </p:sp>
    </p:spTree>
    <p:extLst>
      <p:ext uri="{BB962C8B-B14F-4D97-AF65-F5344CB8AC3E}">
        <p14:creationId xmlns:p14="http://schemas.microsoft.com/office/powerpoint/2010/main" val="10517111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88DBE833-A922-5747-A36B-4314D3116822}"/>
              </a:ext>
            </a:extLst>
          </p:cNvPr>
          <p:cNvSpPr>
            <a:spLocks noGrp="1"/>
          </p:cNvSpPr>
          <p:nvPr>
            <p:ph type="title"/>
          </p:nvPr>
        </p:nvSpPr>
        <p:spPr/>
        <p:txBody>
          <a:bodyPr/>
          <a:lstStyle/>
          <a:p>
            <a:r>
              <a:rPr lang="en-US" dirty="0"/>
              <a:t>PROJECT DESCRIPTION:</a:t>
            </a:r>
          </a:p>
        </p:txBody>
      </p:sp>
      <p:sp>
        <p:nvSpPr>
          <p:cNvPr id="3" name="Slide Text">
            <a:extLst>
              <a:ext uri="{FF2B5EF4-FFF2-40B4-BE49-F238E27FC236}">
                <a16:creationId xmlns:a16="http://schemas.microsoft.com/office/drawing/2014/main" id="{38F3A7AD-BFCA-B14B-8363-A4C1A4B746A2}"/>
              </a:ext>
            </a:extLst>
          </p:cNvPr>
          <p:cNvSpPr>
            <a:spLocks noGrp="1"/>
          </p:cNvSpPr>
          <p:nvPr>
            <p:ph idx="1"/>
          </p:nvPr>
        </p:nvSpPr>
        <p:spPr>
          <a:xfrm>
            <a:off x="566928" y="2185416"/>
            <a:ext cx="10816838" cy="3968249"/>
          </a:xfrm>
        </p:spPr>
        <p:txBody>
          <a:bodyPr/>
          <a:lstStyle/>
          <a:p>
            <a:r>
              <a:rPr lang="en-US" dirty="0"/>
              <a:t>The project aims to stimulate simultaneous cryptocurrency trading using Reinforcement Learning algorithms coded in python.</a:t>
            </a:r>
          </a:p>
          <a:p>
            <a:r>
              <a:rPr lang="en-US" dirty="0"/>
              <a:t>For the baseline, the agent randomly buys, holds or sells coins.</a:t>
            </a:r>
          </a:p>
          <a:p>
            <a:r>
              <a:rPr lang="en-US" dirty="0"/>
              <a:t>For advance part, trading is done using a fairly advanced algorithmic approach called Advantage Actor-Critic(A2C).</a:t>
            </a:r>
          </a:p>
          <a:p>
            <a:r>
              <a:rPr lang="en-US" dirty="0"/>
              <a:t>For visualizations, we used graphs generated by </a:t>
            </a:r>
            <a:r>
              <a:rPr lang="en-US" dirty="0" err="1"/>
              <a:t>plotly</a:t>
            </a:r>
            <a:r>
              <a:rPr lang="en-US" dirty="0"/>
              <a:t> library because we can zoom into the graphs to see the minor changes in a output parameters and also get the value by putting cursors on the lines in the graph which makes it highly interactive for getting feedback on the actions that the agent is taking.</a:t>
            </a:r>
          </a:p>
          <a:p>
            <a:r>
              <a:rPr lang="en-US" dirty="0"/>
              <a:t>The four cryptocurrencies used were: Bitcoin (BTC), Ether (ETH), </a:t>
            </a:r>
            <a:r>
              <a:rPr lang="en-US" dirty="0" err="1"/>
              <a:t>Binance</a:t>
            </a:r>
            <a:r>
              <a:rPr lang="en-US" dirty="0"/>
              <a:t> Coin (BNB), XRP(XRP)</a:t>
            </a:r>
          </a:p>
        </p:txBody>
      </p:sp>
    </p:spTree>
    <p:extLst>
      <p:ext uri="{BB962C8B-B14F-4D97-AF65-F5344CB8AC3E}">
        <p14:creationId xmlns:p14="http://schemas.microsoft.com/office/powerpoint/2010/main" val="23084694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88DBE833-A922-5747-A36B-4314D3116822}"/>
              </a:ext>
            </a:extLst>
          </p:cNvPr>
          <p:cNvSpPr>
            <a:spLocks noGrp="1"/>
          </p:cNvSpPr>
          <p:nvPr>
            <p:ph type="title"/>
          </p:nvPr>
        </p:nvSpPr>
        <p:spPr>
          <a:xfrm>
            <a:off x="838200" y="1030986"/>
            <a:ext cx="10515600" cy="590931"/>
          </a:xfrm>
        </p:spPr>
        <p:txBody>
          <a:bodyPr/>
          <a:lstStyle/>
          <a:p>
            <a:r>
              <a:rPr lang="en-US" dirty="0"/>
              <a:t>ENVIRONMENT:</a:t>
            </a:r>
          </a:p>
        </p:txBody>
      </p:sp>
      <p:sp>
        <p:nvSpPr>
          <p:cNvPr id="3" name="Slide Text">
            <a:extLst>
              <a:ext uri="{FF2B5EF4-FFF2-40B4-BE49-F238E27FC236}">
                <a16:creationId xmlns:a16="http://schemas.microsoft.com/office/drawing/2014/main" id="{38F3A7AD-BFCA-B14B-8363-A4C1A4B746A2}"/>
              </a:ext>
            </a:extLst>
          </p:cNvPr>
          <p:cNvSpPr>
            <a:spLocks noGrp="1"/>
          </p:cNvSpPr>
          <p:nvPr>
            <p:ph sz="half" idx="1"/>
          </p:nvPr>
        </p:nvSpPr>
        <p:spPr>
          <a:xfrm>
            <a:off x="566928" y="1649760"/>
            <a:ext cx="4500372" cy="3948684"/>
          </a:xfrm>
        </p:spPr>
        <p:txBody>
          <a:bodyPr/>
          <a:lstStyle/>
          <a:p>
            <a:pPr marL="0" indent="0">
              <a:buNone/>
            </a:pPr>
            <a:r>
              <a:rPr lang="en-US" sz="1400" dirty="0"/>
              <a:t>Random Agent:</a:t>
            </a:r>
          </a:p>
          <a:p>
            <a:r>
              <a:rPr lang="en-US" sz="1400" dirty="0"/>
              <a:t>We used </a:t>
            </a:r>
            <a:r>
              <a:rPr lang="en-US" sz="1400" dirty="0" err="1"/>
              <a:t>OpenAI’s</a:t>
            </a:r>
            <a:r>
              <a:rPr lang="en-US" sz="1400" dirty="0"/>
              <a:t> gym to create a </a:t>
            </a:r>
            <a:r>
              <a:rPr lang="en-US" sz="1400" dirty="0" err="1"/>
              <a:t>simpe</a:t>
            </a:r>
            <a:r>
              <a:rPr lang="en-US" sz="1400" dirty="0"/>
              <a:t> custom environment to stimulate trading of cryptocurrencies based on random decisions. It was built around a custom Python Class named ‘Random Agent’. The environment initially starts with an initial cash amount as set at $1,000,000.</a:t>
            </a:r>
          </a:p>
          <a:p>
            <a:r>
              <a:rPr lang="en-US" sz="1400" dirty="0"/>
              <a:t>The agent uses data of 2021. The agent randomly decides upon an action (buy, sell, or hold) for each currency. </a:t>
            </a:r>
          </a:p>
          <a:p>
            <a:r>
              <a:rPr lang="en-US" sz="1400" dirty="0"/>
              <a:t>The action decided leads to updates in agent’s portfolio. If there is no money left, then the agent will stop buying.</a:t>
            </a:r>
          </a:p>
          <a:p>
            <a:endParaRPr lang="en-US" sz="1400" dirty="0"/>
          </a:p>
        </p:txBody>
      </p:sp>
      <p:sp>
        <p:nvSpPr>
          <p:cNvPr id="4" name="Content Placeholder 3">
            <a:extLst>
              <a:ext uri="{FF2B5EF4-FFF2-40B4-BE49-F238E27FC236}">
                <a16:creationId xmlns:a16="http://schemas.microsoft.com/office/drawing/2014/main" id="{32AA14FB-30F1-8DED-1D46-8952E1C91DF4}"/>
              </a:ext>
            </a:extLst>
          </p:cNvPr>
          <p:cNvSpPr>
            <a:spLocks noGrp="1"/>
          </p:cNvSpPr>
          <p:nvPr>
            <p:ph sz="half" idx="2"/>
          </p:nvPr>
        </p:nvSpPr>
        <p:spPr>
          <a:xfrm>
            <a:off x="5353932" y="1677603"/>
            <a:ext cx="4498848" cy="4024554"/>
          </a:xfrm>
        </p:spPr>
        <p:txBody>
          <a:bodyPr/>
          <a:lstStyle/>
          <a:p>
            <a:pPr marL="0" indent="0">
              <a:buNone/>
            </a:pPr>
            <a:r>
              <a:rPr lang="en-US" sz="1400" dirty="0"/>
              <a:t>A2C:</a:t>
            </a:r>
          </a:p>
          <a:p>
            <a:r>
              <a:rPr lang="en-US" sz="1400" dirty="0"/>
              <a:t>We used custom trading environment using </a:t>
            </a:r>
            <a:r>
              <a:rPr lang="en-US" sz="1400" dirty="0" err="1"/>
              <a:t>OpenAI’s</a:t>
            </a:r>
            <a:r>
              <a:rPr lang="en-US" sz="1400" dirty="0"/>
              <a:t> gym framework to stimulate trading in cryptocurrency. Same as random agent the environment starts with an initial amount of $1,000,000</a:t>
            </a:r>
          </a:p>
          <a:p>
            <a:r>
              <a:rPr lang="en-US" sz="1400" dirty="0"/>
              <a:t>The number of steps were limited to 200 to make sure that each episode has a finite end.</a:t>
            </a:r>
          </a:p>
          <a:p>
            <a:r>
              <a:rPr lang="en-US" sz="1400" dirty="0"/>
              <a:t>We defined action space using </a:t>
            </a:r>
            <a:r>
              <a:rPr lang="en-US" sz="1400" dirty="0" err="1"/>
              <a:t>MultiDiscrete</a:t>
            </a:r>
            <a:r>
              <a:rPr lang="en-US" sz="1400" dirty="0"/>
              <a:t> which allowed three possible actions i.e. 0 (hold), 1(buy), 2(Sell).</a:t>
            </a:r>
          </a:p>
          <a:p>
            <a:r>
              <a:rPr lang="en-US" sz="1400" dirty="0"/>
              <a:t>To prevent the steps from being dormant in the initial stages, we introduced reward of 0.01 for each selling or buying action taking place.</a:t>
            </a:r>
          </a:p>
          <a:p>
            <a:r>
              <a:rPr lang="en-US" sz="1400" dirty="0"/>
              <a:t>Also, the buying or selling of each coin was limited to one for better interaction with the market.</a:t>
            </a:r>
            <a:br>
              <a:rPr lang="en-US" sz="1400" dirty="0"/>
            </a:br>
            <a:endParaRPr lang="en-US" sz="1400" dirty="0"/>
          </a:p>
        </p:txBody>
      </p:sp>
    </p:spTree>
    <p:extLst>
      <p:ext uri="{BB962C8B-B14F-4D97-AF65-F5344CB8AC3E}">
        <p14:creationId xmlns:p14="http://schemas.microsoft.com/office/powerpoint/2010/main" val="23308546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Title">
            <a:extLst>
              <a:ext uri="{FF2B5EF4-FFF2-40B4-BE49-F238E27FC236}">
                <a16:creationId xmlns:a16="http://schemas.microsoft.com/office/drawing/2014/main" id="{A5A6BD9C-352C-594C-84C3-B534C6BE8173}"/>
              </a:ext>
            </a:extLst>
          </p:cNvPr>
          <p:cNvSpPr>
            <a:spLocks noGrp="1"/>
          </p:cNvSpPr>
          <p:nvPr>
            <p:ph type="title"/>
          </p:nvPr>
        </p:nvSpPr>
        <p:spPr>
          <a:xfrm>
            <a:off x="566928" y="1160981"/>
            <a:ext cx="10515600" cy="657546"/>
          </a:xfrm>
        </p:spPr>
        <p:txBody>
          <a:bodyPr/>
          <a:lstStyle/>
          <a:p>
            <a:r>
              <a:rPr lang="en-US" dirty="0"/>
              <a:t>METHOD:</a:t>
            </a:r>
          </a:p>
        </p:txBody>
      </p:sp>
      <p:sp>
        <p:nvSpPr>
          <p:cNvPr id="13" name="Compare Section">
            <a:extLst>
              <a:ext uri="{FF2B5EF4-FFF2-40B4-BE49-F238E27FC236}">
                <a16:creationId xmlns:a16="http://schemas.microsoft.com/office/drawing/2014/main" id="{384880BB-377B-F24A-A7CA-B308CACEC9E0}"/>
              </a:ext>
            </a:extLst>
          </p:cNvPr>
          <p:cNvSpPr>
            <a:spLocks noGrp="1"/>
          </p:cNvSpPr>
          <p:nvPr>
            <p:ph type="body" idx="1"/>
          </p:nvPr>
        </p:nvSpPr>
        <p:spPr>
          <a:xfrm>
            <a:off x="566928" y="1921062"/>
            <a:ext cx="5138928" cy="411172"/>
          </a:xfrm>
        </p:spPr>
        <p:txBody>
          <a:bodyPr/>
          <a:lstStyle/>
          <a:p>
            <a:r>
              <a:rPr lang="en-US" dirty="0"/>
              <a:t>a2c</a:t>
            </a:r>
          </a:p>
        </p:txBody>
      </p:sp>
      <p:sp>
        <p:nvSpPr>
          <p:cNvPr id="14" name="Compare Section - Text">
            <a:extLst>
              <a:ext uri="{FF2B5EF4-FFF2-40B4-BE49-F238E27FC236}">
                <a16:creationId xmlns:a16="http://schemas.microsoft.com/office/drawing/2014/main" id="{48B0953F-74D7-0140-8C86-93FC4F66A37B}"/>
              </a:ext>
            </a:extLst>
          </p:cNvPr>
          <p:cNvSpPr>
            <a:spLocks noGrp="1"/>
          </p:cNvSpPr>
          <p:nvPr>
            <p:ph sz="half" idx="2"/>
          </p:nvPr>
        </p:nvSpPr>
        <p:spPr>
          <a:xfrm>
            <a:off x="566928" y="2260315"/>
            <a:ext cx="9686681" cy="3868769"/>
          </a:xfrm>
        </p:spPr>
        <p:txBody>
          <a:bodyPr/>
          <a:lstStyle/>
          <a:p>
            <a:pPr>
              <a:spcAft>
                <a:spcPts val="600"/>
              </a:spcAft>
            </a:pPr>
            <a:r>
              <a:rPr lang="en-US" dirty="0"/>
              <a:t>__</a:t>
            </a:r>
            <a:r>
              <a:rPr lang="en-US" dirty="0" err="1"/>
              <a:t>init</a:t>
            </a:r>
            <a:r>
              <a:rPr lang="en-US" dirty="0"/>
              <a:t>__(self, </a:t>
            </a:r>
            <a:r>
              <a:rPr lang="en-US" dirty="0" err="1"/>
              <a:t>evn</a:t>
            </a:r>
            <a:r>
              <a:rPr lang="en-US" dirty="0"/>
              <a:t>): Initialize the agent with given env, setting the discount factor (gamma) of 0.99 and the learning rate for actor to 0.0005 and the critic to 0.001. The number of actions per asset is set to 2 (hold, buy, sell).</a:t>
            </a:r>
          </a:p>
          <a:p>
            <a:pPr>
              <a:spcAft>
                <a:spcPts val="600"/>
              </a:spcAft>
            </a:pPr>
            <a:r>
              <a:rPr lang="en-US" dirty="0" err="1"/>
              <a:t>Build_actor</a:t>
            </a:r>
            <a:r>
              <a:rPr lang="en-US" dirty="0"/>
              <a:t>(self): Uses </a:t>
            </a:r>
            <a:r>
              <a:rPr lang="en-US" dirty="0" err="1"/>
              <a:t>ReLU</a:t>
            </a:r>
            <a:r>
              <a:rPr lang="en-US" dirty="0"/>
              <a:t> activation to build the actor model with two hidden layers that are each 64 units in size. The output layer generates a probability distribution across the actions for each asset using </a:t>
            </a:r>
            <a:r>
              <a:rPr lang="en-US" dirty="0" err="1"/>
              <a:t>softmax</a:t>
            </a:r>
            <a:r>
              <a:rPr lang="en-US" dirty="0"/>
              <a:t> activation, with the shape </a:t>
            </a:r>
            <a:r>
              <a:rPr lang="en-US" dirty="0" err="1"/>
              <a:t>num_assets</a:t>
            </a:r>
            <a:r>
              <a:rPr lang="en-US" dirty="0"/>
              <a:t> * </a:t>
            </a:r>
            <a:r>
              <a:rPr lang="en-US" dirty="0" err="1"/>
              <a:t>num_actions</a:t>
            </a:r>
            <a:r>
              <a:rPr lang="en-US" dirty="0"/>
              <a:t>. The Adam optimizer is used to assemble the model with a learning rate of 0.0005.</a:t>
            </a:r>
          </a:p>
          <a:p>
            <a:pPr>
              <a:spcAft>
                <a:spcPts val="600"/>
              </a:spcAft>
            </a:pPr>
            <a:r>
              <a:rPr lang="en-US" dirty="0" err="1"/>
              <a:t>Build_critic</a:t>
            </a:r>
            <a:r>
              <a:rPr lang="en-US" dirty="0"/>
              <a:t>(self): Built the critic model using a structure resembling that of the actor model, consisting of one output node with linear activation that represented the state value and two hidden layers, each with 64 units and </a:t>
            </a:r>
            <a:r>
              <a:rPr lang="en-US" dirty="0" err="1"/>
              <a:t>ReLU</a:t>
            </a:r>
            <a:r>
              <a:rPr lang="en-US" dirty="0"/>
              <a:t> activation. The Adam optimizer was used to assemble the model, using a mean squared error loss and a learning rate of 0.001.</a:t>
            </a:r>
          </a:p>
        </p:txBody>
      </p:sp>
    </p:spTree>
    <p:extLst>
      <p:ext uri="{BB962C8B-B14F-4D97-AF65-F5344CB8AC3E}">
        <p14:creationId xmlns:p14="http://schemas.microsoft.com/office/powerpoint/2010/main" val="10825795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Text">
            <a:extLst>
              <a:ext uri="{FF2B5EF4-FFF2-40B4-BE49-F238E27FC236}">
                <a16:creationId xmlns:a16="http://schemas.microsoft.com/office/drawing/2014/main" id="{38F3A7AD-BFCA-B14B-8363-A4C1A4B746A2}"/>
              </a:ext>
            </a:extLst>
          </p:cNvPr>
          <p:cNvSpPr>
            <a:spLocks noGrp="1"/>
          </p:cNvSpPr>
          <p:nvPr>
            <p:ph idx="1"/>
          </p:nvPr>
        </p:nvSpPr>
        <p:spPr>
          <a:xfrm>
            <a:off x="566928" y="1284271"/>
            <a:ext cx="10046276" cy="2291136"/>
          </a:xfrm>
        </p:spPr>
        <p:txBody>
          <a:bodyPr/>
          <a:lstStyle/>
          <a:p>
            <a:r>
              <a:rPr lang="en-US" sz="1400" dirty="0" err="1"/>
              <a:t>Get_action</a:t>
            </a:r>
            <a:r>
              <a:rPr lang="en-US" sz="1400" dirty="0"/>
              <a:t>: Used the actor model to process the given state and extract action probabilities. It then reshaped these probabilities into a format suitable to each asset and determined the specific actions by sampling from these probabilities.</a:t>
            </a:r>
          </a:p>
          <a:p>
            <a:r>
              <a:rPr lang="en-US" sz="1400" dirty="0" err="1"/>
              <a:t>Train_step</a:t>
            </a:r>
            <a:r>
              <a:rPr lang="en-US" sz="1400" dirty="0"/>
              <a:t>: This part used both the output from the critic model and the computed delta (the difference between in value estimates adjusted by the reward and discount factor) to update the actor and critic models. It basically involved computer gradients and applying them to update the model.</a:t>
            </a:r>
          </a:p>
          <a:p>
            <a:r>
              <a:rPr lang="en-US" sz="1400" dirty="0" err="1"/>
              <a:t>Train_Agent</a:t>
            </a:r>
            <a:r>
              <a:rPr lang="en-US" sz="1400" dirty="0"/>
              <a:t>: The A2C agent is trained on given number of episodes, during which time metrics like cash balance, rewards and portfolio values were recorded.</a:t>
            </a:r>
          </a:p>
          <a:p>
            <a:endParaRPr lang="en-US" sz="1400" dirty="0"/>
          </a:p>
        </p:txBody>
      </p:sp>
      <p:pic>
        <p:nvPicPr>
          <p:cNvPr id="6" name="Picture 5">
            <a:extLst>
              <a:ext uri="{FF2B5EF4-FFF2-40B4-BE49-F238E27FC236}">
                <a16:creationId xmlns:a16="http://schemas.microsoft.com/office/drawing/2014/main" id="{E07A2099-6675-7DF6-B9AC-BB8EC1A6E9A9}"/>
              </a:ext>
            </a:extLst>
          </p:cNvPr>
          <p:cNvPicPr>
            <a:picLocks noChangeAspect="1"/>
          </p:cNvPicPr>
          <p:nvPr/>
        </p:nvPicPr>
        <p:blipFill>
          <a:blip r:embed="rId2"/>
          <a:stretch>
            <a:fillRect/>
          </a:stretch>
        </p:blipFill>
        <p:spPr>
          <a:xfrm>
            <a:off x="7489860" y="3429000"/>
            <a:ext cx="3262259" cy="2589533"/>
          </a:xfrm>
          <a:prstGeom prst="rect">
            <a:avLst/>
          </a:prstGeom>
        </p:spPr>
      </p:pic>
      <p:sp>
        <p:nvSpPr>
          <p:cNvPr id="7" name="TextBox 6">
            <a:extLst>
              <a:ext uri="{FF2B5EF4-FFF2-40B4-BE49-F238E27FC236}">
                <a16:creationId xmlns:a16="http://schemas.microsoft.com/office/drawing/2014/main" id="{F6D7653A-0EDF-1667-12D6-DAA0829185F9}"/>
              </a:ext>
            </a:extLst>
          </p:cNvPr>
          <p:cNvSpPr txBox="1"/>
          <p:nvPr/>
        </p:nvSpPr>
        <p:spPr>
          <a:xfrm>
            <a:off x="667820" y="6215867"/>
            <a:ext cx="9246742" cy="307777"/>
          </a:xfrm>
          <a:prstGeom prst="rect">
            <a:avLst/>
          </a:prstGeom>
          <a:noFill/>
        </p:spPr>
        <p:txBody>
          <a:bodyPr wrap="square" rtlCol="0">
            <a:spAutoFit/>
          </a:bodyPr>
          <a:lstStyle/>
          <a:p>
            <a:r>
              <a:rPr lang="en-US" sz="1400" dirty="0"/>
              <a:t>Source for image: https://www.researchgate.net/figure/Advantage-Actor-Critic_fig3_334521853</a:t>
            </a:r>
          </a:p>
        </p:txBody>
      </p:sp>
    </p:spTree>
    <p:extLst>
      <p:ext uri="{BB962C8B-B14F-4D97-AF65-F5344CB8AC3E}">
        <p14:creationId xmlns:p14="http://schemas.microsoft.com/office/powerpoint/2010/main" val="12427080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Title">
            <a:extLst>
              <a:ext uri="{FF2B5EF4-FFF2-40B4-BE49-F238E27FC236}">
                <a16:creationId xmlns:a16="http://schemas.microsoft.com/office/drawing/2014/main" id="{3AC14BE6-0C46-714B-B7A3-48A9E49BAF81}"/>
              </a:ext>
            </a:extLst>
          </p:cNvPr>
          <p:cNvSpPr>
            <a:spLocks noGrp="1"/>
          </p:cNvSpPr>
          <p:nvPr>
            <p:ph type="title"/>
          </p:nvPr>
        </p:nvSpPr>
        <p:spPr>
          <a:xfrm>
            <a:off x="566928" y="1001018"/>
            <a:ext cx="4248912" cy="1089529"/>
          </a:xfrm>
        </p:spPr>
        <p:txBody>
          <a:bodyPr/>
          <a:lstStyle/>
          <a:p>
            <a:r>
              <a:rPr lang="en-US" dirty="0"/>
              <a:t>RESULTS:</a:t>
            </a:r>
            <a:br>
              <a:rPr lang="en-US" dirty="0"/>
            </a:br>
            <a:endParaRPr lang="en-US" dirty="0"/>
          </a:p>
        </p:txBody>
      </p:sp>
      <p:sp>
        <p:nvSpPr>
          <p:cNvPr id="3" name="Slide Text">
            <a:extLst>
              <a:ext uri="{FF2B5EF4-FFF2-40B4-BE49-F238E27FC236}">
                <a16:creationId xmlns:a16="http://schemas.microsoft.com/office/drawing/2014/main" id="{4229366B-9DFE-0244-A864-A3ECC8897F6F}"/>
              </a:ext>
            </a:extLst>
          </p:cNvPr>
          <p:cNvSpPr>
            <a:spLocks noGrp="1"/>
          </p:cNvSpPr>
          <p:nvPr>
            <p:ph idx="1"/>
          </p:nvPr>
        </p:nvSpPr>
        <p:spPr/>
        <p:txBody>
          <a:bodyPr/>
          <a:lstStyle/>
          <a:p>
            <a:pPr marL="0" indent="0">
              <a:spcAft>
                <a:spcPts val="600"/>
              </a:spcAft>
              <a:buNone/>
            </a:pPr>
            <a:r>
              <a:rPr lang="en-US" dirty="0"/>
              <a:t>RANDOM AGENT:</a:t>
            </a:r>
          </a:p>
          <a:p>
            <a:pPr marL="0" indent="0">
              <a:spcAft>
                <a:spcPts val="600"/>
              </a:spcAft>
              <a:buNone/>
            </a:pPr>
            <a:br>
              <a:rPr lang="en-US" dirty="0"/>
            </a:br>
            <a:r>
              <a:rPr lang="en-US" dirty="0"/>
              <a:t>Despite of taking actions randomly, the agent still managed to increased the total wealth of $1 million to the maximum of $1.684 million on Oct, 25, 2021 and to the value of $1.517 million.</a:t>
            </a:r>
          </a:p>
          <a:p>
            <a:pPr marL="0" indent="0">
              <a:spcAft>
                <a:spcPts val="600"/>
              </a:spcAft>
              <a:buNone/>
            </a:pPr>
            <a:endParaRPr lang="en-US" dirty="0"/>
          </a:p>
        </p:txBody>
      </p:sp>
      <p:pic>
        <p:nvPicPr>
          <p:cNvPr id="8" name="Picture Placeholder 7" descr="A graph with blue lines&#10;&#10;Description automatically generated">
            <a:extLst>
              <a:ext uri="{FF2B5EF4-FFF2-40B4-BE49-F238E27FC236}">
                <a16:creationId xmlns:a16="http://schemas.microsoft.com/office/drawing/2014/main" id="{713C1CCE-8775-CF6D-9338-82FE4638AD9E}"/>
              </a:ext>
            </a:extLst>
          </p:cNvPr>
          <p:cNvPicPr>
            <a:picLocks noGrp="1" noChangeAspect="1"/>
          </p:cNvPicPr>
          <p:nvPr>
            <p:ph type="pic" idx="13"/>
          </p:nvPr>
        </p:nvPicPr>
        <p:blipFill>
          <a:blip r:embed="rId2">
            <a:extLst>
              <a:ext uri="{28A0092B-C50C-407E-A947-70E740481C1C}">
                <a14:useLocalDpi xmlns:a14="http://schemas.microsoft.com/office/drawing/2010/main" val="0"/>
              </a:ext>
            </a:extLst>
          </a:blip>
          <a:srcRect l="29932" r="29932"/>
          <a:stretch>
            <a:fillRect/>
          </a:stretch>
        </p:blipFill>
        <p:spPr bwMode="auto">
          <a:xfrm>
            <a:off x="5133975" y="1182242"/>
            <a:ext cx="7058025" cy="5675758"/>
          </a:xfrm>
          <a:prstGeom prst="rect">
            <a:avLst/>
          </a:prstGeom>
          <a:noFill/>
          <a:ln>
            <a:noFill/>
          </a:ln>
        </p:spPr>
      </p:pic>
      <p:pic>
        <p:nvPicPr>
          <p:cNvPr id="10" name="Picture 9" descr="A graph with blue lines&#10;&#10;Description automatically generated">
            <a:extLst>
              <a:ext uri="{FF2B5EF4-FFF2-40B4-BE49-F238E27FC236}">
                <a16:creationId xmlns:a16="http://schemas.microsoft.com/office/drawing/2014/main" id="{F03A18D3-4055-7ABB-B26C-82B53DAB6F2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133659" y="1079500"/>
            <a:ext cx="7058657" cy="2044836"/>
          </a:xfrm>
          <a:prstGeom prst="rect">
            <a:avLst/>
          </a:prstGeom>
          <a:noFill/>
          <a:ln>
            <a:noFill/>
          </a:ln>
        </p:spPr>
      </p:pic>
      <p:pic>
        <p:nvPicPr>
          <p:cNvPr id="11" name="Picture 10" descr="A graph of blue lines&#10;&#10;Description automatically generated with medium confidence">
            <a:extLst>
              <a:ext uri="{FF2B5EF4-FFF2-40B4-BE49-F238E27FC236}">
                <a16:creationId xmlns:a16="http://schemas.microsoft.com/office/drawing/2014/main" id="{3DA83FD0-787E-C3A7-F08E-490B003C543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133975" y="2966378"/>
            <a:ext cx="7058025" cy="1943100"/>
          </a:xfrm>
          <a:prstGeom prst="rect">
            <a:avLst/>
          </a:prstGeom>
          <a:noFill/>
          <a:ln>
            <a:noFill/>
          </a:ln>
        </p:spPr>
      </p:pic>
      <p:pic>
        <p:nvPicPr>
          <p:cNvPr id="12" name="Picture 11" descr="A graph with blue lines&#10;&#10;Description automatically generated">
            <a:extLst>
              <a:ext uri="{FF2B5EF4-FFF2-40B4-BE49-F238E27FC236}">
                <a16:creationId xmlns:a16="http://schemas.microsoft.com/office/drawing/2014/main" id="{EDCF616E-C63F-26CD-76F6-6ECA0DDDDF4E}"/>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133659" y="4843987"/>
            <a:ext cx="7058027" cy="2044836"/>
          </a:xfrm>
          <a:prstGeom prst="rect">
            <a:avLst/>
          </a:prstGeom>
          <a:noFill/>
          <a:ln>
            <a:noFill/>
          </a:ln>
        </p:spPr>
      </p:pic>
    </p:spTree>
    <p:extLst>
      <p:ext uri="{BB962C8B-B14F-4D97-AF65-F5344CB8AC3E}">
        <p14:creationId xmlns:p14="http://schemas.microsoft.com/office/powerpoint/2010/main" val="6717324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Title">
            <a:extLst>
              <a:ext uri="{FF2B5EF4-FFF2-40B4-BE49-F238E27FC236}">
                <a16:creationId xmlns:a16="http://schemas.microsoft.com/office/drawing/2014/main" id="{3AC14BE6-0C46-714B-B7A3-48A9E49BAF81}"/>
              </a:ext>
            </a:extLst>
          </p:cNvPr>
          <p:cNvSpPr>
            <a:spLocks noGrp="1"/>
          </p:cNvSpPr>
          <p:nvPr>
            <p:ph type="title"/>
          </p:nvPr>
        </p:nvSpPr>
        <p:spPr>
          <a:xfrm>
            <a:off x="566928" y="1001018"/>
            <a:ext cx="4248912" cy="1089529"/>
          </a:xfrm>
        </p:spPr>
        <p:txBody>
          <a:bodyPr/>
          <a:lstStyle/>
          <a:p>
            <a:r>
              <a:rPr lang="en-US" dirty="0"/>
              <a:t>RESULTS:</a:t>
            </a:r>
            <a:br>
              <a:rPr lang="en-US" dirty="0"/>
            </a:br>
            <a:endParaRPr lang="en-US" dirty="0"/>
          </a:p>
        </p:txBody>
      </p:sp>
      <p:sp>
        <p:nvSpPr>
          <p:cNvPr id="3" name="Slide Text">
            <a:extLst>
              <a:ext uri="{FF2B5EF4-FFF2-40B4-BE49-F238E27FC236}">
                <a16:creationId xmlns:a16="http://schemas.microsoft.com/office/drawing/2014/main" id="{4229366B-9DFE-0244-A864-A3ECC8897F6F}"/>
              </a:ext>
            </a:extLst>
          </p:cNvPr>
          <p:cNvSpPr>
            <a:spLocks noGrp="1"/>
          </p:cNvSpPr>
          <p:nvPr>
            <p:ph idx="1"/>
          </p:nvPr>
        </p:nvSpPr>
        <p:spPr>
          <a:xfrm>
            <a:off x="436299" y="2051852"/>
            <a:ext cx="4248912" cy="3968249"/>
          </a:xfrm>
        </p:spPr>
        <p:txBody>
          <a:bodyPr/>
          <a:lstStyle/>
          <a:p>
            <a:pPr marL="0" indent="0">
              <a:spcAft>
                <a:spcPts val="600"/>
              </a:spcAft>
              <a:buNone/>
            </a:pPr>
            <a:r>
              <a:rPr lang="en-US" dirty="0"/>
              <a:t>A2C:</a:t>
            </a:r>
          </a:p>
          <a:p>
            <a:pPr>
              <a:spcAft>
                <a:spcPts val="600"/>
              </a:spcAft>
            </a:pPr>
            <a:r>
              <a:rPr lang="en-US" dirty="0"/>
              <a:t>As it can be seen in the graph, the total wealth reached the maximum of $4.284 million and a value of $3.1695 million at the end i.e. episode 100 which is more than 3 times the initial value.</a:t>
            </a:r>
          </a:p>
          <a:p>
            <a:pPr>
              <a:spcAft>
                <a:spcPts val="600"/>
              </a:spcAft>
            </a:pPr>
            <a:r>
              <a:rPr lang="en-US" dirty="0"/>
              <a:t> This was achieved by the training the agent for 50 episodes. </a:t>
            </a:r>
          </a:p>
          <a:p>
            <a:pPr>
              <a:spcAft>
                <a:spcPts val="600"/>
              </a:spcAft>
            </a:pPr>
            <a:r>
              <a:rPr lang="en-US" dirty="0"/>
              <a:t>In the next slide we will show when the agent was trained for 100 episodes then what happened?</a:t>
            </a:r>
            <a:br>
              <a:rPr lang="en-US" dirty="0"/>
            </a:br>
            <a:br>
              <a:rPr lang="en-US" dirty="0"/>
            </a:br>
            <a:br>
              <a:rPr lang="en-US" dirty="0"/>
            </a:br>
            <a:endParaRPr lang="en-US" dirty="0"/>
          </a:p>
        </p:txBody>
      </p:sp>
      <p:pic>
        <p:nvPicPr>
          <p:cNvPr id="8" name="Picture Placeholder 7" descr="A graph with blue lines&#10;&#10;Description automatically generated">
            <a:extLst>
              <a:ext uri="{FF2B5EF4-FFF2-40B4-BE49-F238E27FC236}">
                <a16:creationId xmlns:a16="http://schemas.microsoft.com/office/drawing/2014/main" id="{713C1CCE-8775-CF6D-9338-82FE4638AD9E}"/>
              </a:ext>
            </a:extLst>
          </p:cNvPr>
          <p:cNvPicPr>
            <a:picLocks noGrp="1" noChangeAspect="1"/>
          </p:cNvPicPr>
          <p:nvPr>
            <p:ph type="pic" idx="13"/>
          </p:nvPr>
        </p:nvPicPr>
        <p:blipFill>
          <a:blip r:embed="rId2">
            <a:extLst>
              <a:ext uri="{28A0092B-C50C-407E-A947-70E740481C1C}">
                <a14:useLocalDpi xmlns:a14="http://schemas.microsoft.com/office/drawing/2010/main" val="0"/>
              </a:ext>
            </a:extLst>
          </a:blip>
          <a:srcRect l="29932" r="29932"/>
          <a:stretch>
            <a:fillRect/>
          </a:stretch>
        </p:blipFill>
        <p:spPr bwMode="auto">
          <a:xfrm>
            <a:off x="5153890" y="1326079"/>
            <a:ext cx="7038110" cy="5531921"/>
          </a:xfrm>
          <a:prstGeom prst="rect">
            <a:avLst/>
          </a:prstGeom>
          <a:noFill/>
          <a:ln>
            <a:noFill/>
          </a:ln>
        </p:spPr>
      </p:pic>
      <p:pic>
        <p:nvPicPr>
          <p:cNvPr id="13" name="Picture 12">
            <a:extLst>
              <a:ext uri="{FF2B5EF4-FFF2-40B4-BE49-F238E27FC236}">
                <a16:creationId xmlns:a16="http://schemas.microsoft.com/office/drawing/2014/main" id="{094F8C00-6E0D-C518-EFDE-04EBBFFF6C6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940836" y="1145681"/>
            <a:ext cx="7251164" cy="1889732"/>
          </a:xfrm>
          <a:prstGeom prst="rect">
            <a:avLst/>
          </a:prstGeom>
          <a:noFill/>
        </p:spPr>
      </p:pic>
      <p:pic>
        <p:nvPicPr>
          <p:cNvPr id="14" name="Picture 13">
            <a:extLst>
              <a:ext uri="{FF2B5EF4-FFF2-40B4-BE49-F238E27FC236}">
                <a16:creationId xmlns:a16="http://schemas.microsoft.com/office/drawing/2014/main" id="{F92687BB-475F-50E4-4820-3B3558179F06}"/>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940836" y="2927979"/>
            <a:ext cx="7251164" cy="2035322"/>
          </a:xfrm>
          <a:prstGeom prst="rect">
            <a:avLst/>
          </a:prstGeom>
          <a:noFill/>
        </p:spPr>
      </p:pic>
      <p:pic>
        <p:nvPicPr>
          <p:cNvPr id="15" name="Picture 14">
            <a:extLst>
              <a:ext uri="{FF2B5EF4-FFF2-40B4-BE49-F238E27FC236}">
                <a16:creationId xmlns:a16="http://schemas.microsoft.com/office/drawing/2014/main" id="{A871BF3E-BCDF-BAE3-8C22-745F1BCEF0F9}"/>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940836" y="4806822"/>
            <a:ext cx="7251164" cy="2051178"/>
          </a:xfrm>
          <a:prstGeom prst="rect">
            <a:avLst/>
          </a:prstGeom>
          <a:noFill/>
        </p:spPr>
      </p:pic>
    </p:spTree>
    <p:extLst>
      <p:ext uri="{BB962C8B-B14F-4D97-AF65-F5344CB8AC3E}">
        <p14:creationId xmlns:p14="http://schemas.microsoft.com/office/powerpoint/2010/main" val="41077918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Title">
            <a:extLst>
              <a:ext uri="{FF2B5EF4-FFF2-40B4-BE49-F238E27FC236}">
                <a16:creationId xmlns:a16="http://schemas.microsoft.com/office/drawing/2014/main" id="{3AC14BE6-0C46-714B-B7A3-48A9E49BAF81}"/>
              </a:ext>
            </a:extLst>
          </p:cNvPr>
          <p:cNvSpPr>
            <a:spLocks noGrp="1"/>
          </p:cNvSpPr>
          <p:nvPr>
            <p:ph type="title"/>
          </p:nvPr>
        </p:nvSpPr>
        <p:spPr>
          <a:xfrm>
            <a:off x="566928" y="1001018"/>
            <a:ext cx="4248912" cy="1089529"/>
          </a:xfrm>
        </p:spPr>
        <p:txBody>
          <a:bodyPr/>
          <a:lstStyle/>
          <a:p>
            <a:r>
              <a:rPr lang="en-US" dirty="0"/>
              <a:t>RESULTS:</a:t>
            </a:r>
            <a:br>
              <a:rPr lang="en-US" dirty="0"/>
            </a:br>
            <a:endParaRPr lang="en-US" dirty="0"/>
          </a:p>
        </p:txBody>
      </p:sp>
      <p:sp>
        <p:nvSpPr>
          <p:cNvPr id="3" name="Slide Text">
            <a:extLst>
              <a:ext uri="{FF2B5EF4-FFF2-40B4-BE49-F238E27FC236}">
                <a16:creationId xmlns:a16="http://schemas.microsoft.com/office/drawing/2014/main" id="{4229366B-9DFE-0244-A864-A3ECC8897F6F}"/>
              </a:ext>
            </a:extLst>
          </p:cNvPr>
          <p:cNvSpPr>
            <a:spLocks noGrp="1"/>
          </p:cNvSpPr>
          <p:nvPr>
            <p:ph idx="1"/>
          </p:nvPr>
        </p:nvSpPr>
        <p:spPr>
          <a:xfrm>
            <a:off x="436299" y="1671708"/>
            <a:ext cx="4248912" cy="3968249"/>
          </a:xfrm>
        </p:spPr>
        <p:txBody>
          <a:bodyPr/>
          <a:lstStyle/>
          <a:p>
            <a:pPr marL="0" indent="0">
              <a:spcAft>
                <a:spcPts val="600"/>
              </a:spcAft>
              <a:buNone/>
            </a:pPr>
            <a:r>
              <a:rPr lang="en-US" dirty="0"/>
              <a:t>A2C:</a:t>
            </a:r>
          </a:p>
          <a:p>
            <a:pPr>
              <a:spcAft>
                <a:spcPts val="600"/>
              </a:spcAft>
            </a:pPr>
            <a:r>
              <a:rPr lang="en-US" dirty="0"/>
              <a:t>As it can be seen in the graph, the total wealth reached the maximum of $5.26 million and at the end of episode 300 it was $4.66 million which is more than 4 times the initial value.</a:t>
            </a:r>
          </a:p>
          <a:p>
            <a:pPr>
              <a:spcAft>
                <a:spcPts val="600"/>
              </a:spcAft>
            </a:pPr>
            <a:r>
              <a:rPr lang="en-US" dirty="0"/>
              <a:t> This was achieved by the training the agent for 100 episodes. </a:t>
            </a:r>
          </a:p>
          <a:p>
            <a:pPr>
              <a:spcAft>
                <a:spcPts val="600"/>
              </a:spcAft>
            </a:pPr>
            <a:r>
              <a:rPr lang="en-US" dirty="0"/>
              <a:t>The portfolio value (the value of cryptocurrencies held) was maximum of $4.116 million at episode 213 and at the end was the 3.73 million. </a:t>
            </a:r>
            <a:br>
              <a:rPr lang="en-US" dirty="0"/>
            </a:br>
            <a:br>
              <a:rPr lang="en-US" dirty="0"/>
            </a:br>
            <a:br>
              <a:rPr lang="en-US" dirty="0"/>
            </a:br>
            <a:endParaRPr lang="en-US" dirty="0"/>
          </a:p>
        </p:txBody>
      </p:sp>
      <p:pic>
        <p:nvPicPr>
          <p:cNvPr id="8" name="Picture Placeholder 7" descr="A graph with blue lines&#10;&#10;Description automatically generated">
            <a:extLst>
              <a:ext uri="{FF2B5EF4-FFF2-40B4-BE49-F238E27FC236}">
                <a16:creationId xmlns:a16="http://schemas.microsoft.com/office/drawing/2014/main" id="{713C1CCE-8775-CF6D-9338-82FE4638AD9E}"/>
              </a:ext>
            </a:extLst>
          </p:cNvPr>
          <p:cNvPicPr>
            <a:picLocks noGrp="1" noChangeAspect="1"/>
          </p:cNvPicPr>
          <p:nvPr>
            <p:ph type="pic" idx="13"/>
          </p:nvPr>
        </p:nvPicPr>
        <p:blipFill>
          <a:blip r:embed="rId2">
            <a:extLst>
              <a:ext uri="{28A0092B-C50C-407E-A947-70E740481C1C}">
                <a14:useLocalDpi xmlns:a14="http://schemas.microsoft.com/office/drawing/2010/main" val="0"/>
              </a:ext>
            </a:extLst>
          </a:blip>
          <a:srcRect l="29932" r="29932"/>
          <a:stretch>
            <a:fillRect/>
          </a:stretch>
        </p:blipFill>
        <p:spPr bwMode="auto">
          <a:xfrm>
            <a:off x="5153890" y="1171967"/>
            <a:ext cx="7038110" cy="5686033"/>
          </a:xfrm>
          <a:prstGeom prst="rect">
            <a:avLst/>
          </a:prstGeom>
          <a:noFill/>
          <a:ln>
            <a:noFill/>
          </a:ln>
        </p:spPr>
      </p:pic>
      <p:pic>
        <p:nvPicPr>
          <p:cNvPr id="2" name="Picture 1">
            <a:extLst>
              <a:ext uri="{FF2B5EF4-FFF2-40B4-BE49-F238E27FC236}">
                <a16:creationId xmlns:a16="http://schemas.microsoft.com/office/drawing/2014/main" id="{20F1887F-97A4-304A-5463-D42C33D7FF05}"/>
              </a:ext>
            </a:extLst>
          </p:cNvPr>
          <p:cNvPicPr>
            <a:picLocks noChangeAspect="1"/>
          </p:cNvPicPr>
          <p:nvPr/>
        </p:nvPicPr>
        <p:blipFill>
          <a:blip r:embed="rId3"/>
          <a:stretch>
            <a:fillRect/>
          </a:stretch>
        </p:blipFill>
        <p:spPr>
          <a:xfrm>
            <a:off x="5023260" y="1079500"/>
            <a:ext cx="7168739" cy="1913082"/>
          </a:xfrm>
          <a:prstGeom prst="rect">
            <a:avLst/>
          </a:prstGeom>
        </p:spPr>
      </p:pic>
      <p:pic>
        <p:nvPicPr>
          <p:cNvPr id="5" name="Picture 4">
            <a:extLst>
              <a:ext uri="{FF2B5EF4-FFF2-40B4-BE49-F238E27FC236}">
                <a16:creationId xmlns:a16="http://schemas.microsoft.com/office/drawing/2014/main" id="{A305922C-76F6-C112-4942-B238F0D5D88C}"/>
              </a:ext>
            </a:extLst>
          </p:cNvPr>
          <p:cNvPicPr>
            <a:picLocks noChangeAspect="1"/>
          </p:cNvPicPr>
          <p:nvPr/>
        </p:nvPicPr>
        <p:blipFill>
          <a:blip r:embed="rId4"/>
          <a:stretch>
            <a:fillRect/>
          </a:stretch>
        </p:blipFill>
        <p:spPr>
          <a:xfrm>
            <a:off x="5023261" y="2992582"/>
            <a:ext cx="7168740" cy="1913082"/>
          </a:xfrm>
          <a:prstGeom prst="rect">
            <a:avLst/>
          </a:prstGeom>
        </p:spPr>
      </p:pic>
      <p:pic>
        <p:nvPicPr>
          <p:cNvPr id="6" name="Picture 5">
            <a:extLst>
              <a:ext uri="{FF2B5EF4-FFF2-40B4-BE49-F238E27FC236}">
                <a16:creationId xmlns:a16="http://schemas.microsoft.com/office/drawing/2014/main" id="{38D5005A-9FA3-FE60-22E9-3A407D0931AD}"/>
              </a:ext>
            </a:extLst>
          </p:cNvPr>
          <p:cNvPicPr>
            <a:picLocks noChangeAspect="1"/>
          </p:cNvPicPr>
          <p:nvPr/>
        </p:nvPicPr>
        <p:blipFill>
          <a:blip r:embed="rId5"/>
          <a:stretch>
            <a:fillRect/>
          </a:stretch>
        </p:blipFill>
        <p:spPr>
          <a:xfrm>
            <a:off x="5047013" y="4751286"/>
            <a:ext cx="7144988" cy="2106714"/>
          </a:xfrm>
          <a:prstGeom prst="rect">
            <a:avLst/>
          </a:prstGeom>
        </p:spPr>
      </p:pic>
    </p:spTree>
    <p:extLst>
      <p:ext uri="{BB962C8B-B14F-4D97-AF65-F5344CB8AC3E}">
        <p14:creationId xmlns:p14="http://schemas.microsoft.com/office/powerpoint/2010/main" val="38547127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88DBE833-A922-5747-A36B-4314D3116822}"/>
              </a:ext>
            </a:extLst>
          </p:cNvPr>
          <p:cNvSpPr>
            <a:spLocks noGrp="1"/>
          </p:cNvSpPr>
          <p:nvPr>
            <p:ph type="title"/>
          </p:nvPr>
        </p:nvSpPr>
        <p:spPr/>
        <p:txBody>
          <a:bodyPr/>
          <a:lstStyle/>
          <a:p>
            <a:r>
              <a:rPr lang="en-US" dirty="0"/>
              <a:t>SUMMARY:</a:t>
            </a:r>
          </a:p>
        </p:txBody>
      </p:sp>
      <p:sp>
        <p:nvSpPr>
          <p:cNvPr id="3" name="Slide Text">
            <a:extLst>
              <a:ext uri="{FF2B5EF4-FFF2-40B4-BE49-F238E27FC236}">
                <a16:creationId xmlns:a16="http://schemas.microsoft.com/office/drawing/2014/main" id="{38F3A7AD-BFCA-B14B-8363-A4C1A4B746A2}"/>
              </a:ext>
            </a:extLst>
          </p:cNvPr>
          <p:cNvSpPr>
            <a:spLocks noGrp="1"/>
          </p:cNvSpPr>
          <p:nvPr>
            <p:ph idx="1"/>
          </p:nvPr>
        </p:nvSpPr>
        <p:spPr>
          <a:xfrm>
            <a:off x="566928" y="2185416"/>
            <a:ext cx="10436694" cy="3968249"/>
          </a:xfrm>
        </p:spPr>
        <p:txBody>
          <a:bodyPr/>
          <a:lstStyle/>
          <a:p>
            <a:r>
              <a:rPr lang="en-US" dirty="0"/>
              <a:t>The main advantage of using Reinforce Learning algorithms is that it can learn policies which can maximize long term rewards but the variations in values of currencies is defined by market forces which can give variations which is unexpected for policy defined by RL methods.</a:t>
            </a:r>
          </a:p>
          <a:p>
            <a:r>
              <a:rPr lang="en-US" dirty="0"/>
              <a:t>Some human interference is still required for tweaking the algorithm like we did. </a:t>
            </a:r>
          </a:p>
          <a:p>
            <a:r>
              <a:rPr lang="en-US" dirty="0"/>
              <a:t>The main tweak we added to was to limit trading of only 1 coin in each step so as to not to make the trading dormant or erratic in later stages.</a:t>
            </a:r>
          </a:p>
          <a:p>
            <a:r>
              <a:rPr lang="en-US" dirty="0"/>
              <a:t>The other tweak we added was to give rewards for trading rather than holding to increase the trading.</a:t>
            </a:r>
          </a:p>
          <a:p>
            <a:r>
              <a:rPr lang="en-US" dirty="0"/>
              <a:t>Overall the algorithm worked really well as we have shown in the results page. </a:t>
            </a:r>
          </a:p>
        </p:txBody>
      </p:sp>
    </p:spTree>
    <p:extLst>
      <p:ext uri="{BB962C8B-B14F-4D97-AF65-F5344CB8AC3E}">
        <p14:creationId xmlns:p14="http://schemas.microsoft.com/office/powerpoint/2010/main" val="3091008093"/>
      </p:ext>
    </p:extLst>
  </p:cSld>
  <p:clrMapOvr>
    <a:masterClrMapping/>
  </p:clrMapOvr>
</p:sld>
</file>

<file path=ppt/theme/theme1.xml><?xml version="1.0" encoding="utf-8"?>
<a:theme xmlns:a="http://schemas.openxmlformats.org/drawingml/2006/main" name="Office Theme">
  <a:themeElements>
    <a:clrScheme name="UB Brand Colors">
      <a:dk1>
        <a:srgbClr val="666666"/>
      </a:dk1>
      <a:lt1>
        <a:srgbClr val="FFFFFF"/>
      </a:lt1>
      <a:dk2>
        <a:srgbClr val="005BBB"/>
      </a:dk2>
      <a:lt2>
        <a:srgbClr val="FFFFFF"/>
      </a:lt2>
      <a:accent1>
        <a:srgbClr val="005BBB"/>
      </a:accent1>
      <a:accent2>
        <a:srgbClr val="41B6E6"/>
      </a:accent2>
      <a:accent3>
        <a:srgbClr val="E56D54"/>
      </a:accent3>
      <a:accent4>
        <a:srgbClr val="666666"/>
      </a:accent4>
      <a:accent5>
        <a:srgbClr val="007681"/>
      </a:accent5>
      <a:accent6>
        <a:srgbClr val="003E51"/>
      </a:accent6>
      <a:hlink>
        <a:srgbClr val="005BBB"/>
      </a:hlink>
      <a:folHlink>
        <a:srgbClr val="D86A4E"/>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865</TotalTime>
  <Words>1089</Words>
  <Application>Microsoft Office PowerPoint</Application>
  <PresentationFormat>Widescreen</PresentationFormat>
  <Paragraphs>71</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Arial Regular</vt:lpstr>
      <vt:lpstr>Calibri</vt:lpstr>
      <vt:lpstr>Carlito</vt:lpstr>
      <vt:lpstr>System Font Regular</vt:lpstr>
      <vt:lpstr>Office Theme</vt:lpstr>
      <vt:lpstr>Using Reinforcement Learning FOR TRADING IN Cryptocurrency Market</vt:lpstr>
      <vt:lpstr>PROJECT DESCRIPTION:</vt:lpstr>
      <vt:lpstr>ENVIRONMENT:</vt:lpstr>
      <vt:lpstr>METHOD:</vt:lpstr>
      <vt:lpstr>PowerPoint Presentation</vt:lpstr>
      <vt:lpstr>RESULTS: </vt:lpstr>
      <vt:lpstr>RESULTS: </vt:lpstr>
      <vt:lpstr>RESULTS: </vt:lpstr>
      <vt:lpstr>SUMMARY:</vt:lpstr>
      <vt:lpstr>CONTRIBUTION:</vt:lpstr>
      <vt:lpstr>THANK YOU</vt:lpstr>
    </vt:vector>
  </TitlesOfParts>
  <Manager/>
  <Company>University at Buffalo</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UB PowerPoint Presentation</dc:title>
  <dc:subject/>
  <dc:creator>Division of University Communications</dc:creator>
  <cp:keywords/>
  <dc:description/>
  <cp:lastModifiedBy>Gowtham Bobbili</cp:lastModifiedBy>
  <cp:revision>90</cp:revision>
  <dcterms:created xsi:type="dcterms:W3CDTF">2019-04-04T19:20:28Z</dcterms:created>
  <dcterms:modified xsi:type="dcterms:W3CDTF">2024-05-05T03:52:51Z</dcterms:modified>
  <cp:category/>
</cp:coreProperties>
</file>