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6" r:id="rId8"/>
    <p:sldId id="263" r:id="rId9"/>
    <p:sldId id="264" r:id="rId10"/>
    <p:sldId id="279" r:id="rId11"/>
    <p:sldId id="266" r:id="rId12"/>
    <p:sldId id="267" r:id="rId13"/>
    <p:sldId id="268" r:id="rId14"/>
    <p:sldId id="269" r:id="rId15"/>
    <p:sldId id="270" r:id="rId16"/>
    <p:sldId id="278" r:id="rId17"/>
    <p:sldId id="271" r:id="rId18"/>
    <p:sldId id="272" r:id="rId19"/>
    <p:sldId id="273" r:id="rId20"/>
    <p:sldId id="274" r:id="rId21"/>
    <p:sldId id="280" r:id="rId22"/>
    <p:sldId id="276" r:id="rId23"/>
    <p:sldId id="277"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lang="en-US" spc="-50" dirty="0"/>
              <a:t> </a:t>
            </a:r>
            <a:r>
              <a:rPr lang="en-US" spc="-10" dirty="0"/>
              <a:t>2022</a:t>
            </a:r>
            <a:endParaRPr spc="-10" dirty="0"/>
          </a:p>
        </p:txBody>
      </p:sp>
      <p:sp>
        <p:nvSpPr>
          <p:cNvPr id="5" name="Holder 5"/>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5" name="Holder 5"/>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6" name="Holder 6"/>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Holder 7"/>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001F5F"/>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4" name="Holder 4"/>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Holder 5"/>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3" name="Holder 3"/>
          <p:cNvSpPr>
            <a:spLocks noGrp="1"/>
          </p:cNvSpPr>
          <p:nvPr>
            <p:ph type="dt" sz="half" idx="6"/>
          </p:nvPr>
        </p:nvSpPr>
        <p:spPr/>
        <p:txBody>
          <a:bodyPr lIns="0" tIns="0" rIns="0" bIns="0"/>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4" name="Holder 4"/>
          <p:cNvSpPr>
            <a:spLocks noGrp="1"/>
          </p:cNvSpPr>
          <p:nvPr>
            <p:ph type="sldNum" sz="quarter" idx="7"/>
          </p:nvPr>
        </p:nvSpPr>
        <p:spPr/>
        <p:txBody>
          <a:bodyPr lIns="0" tIns="0" rIns="0" bIns="0"/>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838199" cy="552450"/>
          </a:xfrm>
          <a:prstGeom prst="rect">
            <a:avLst/>
          </a:prstGeom>
        </p:spPr>
      </p:pic>
      <p:pic>
        <p:nvPicPr>
          <p:cNvPr id="17" name="bg object 17"/>
          <p:cNvPicPr/>
          <p:nvPr/>
        </p:nvPicPr>
        <p:blipFill>
          <a:blip r:embed="rId8" cstate="print"/>
          <a:stretch>
            <a:fillRect/>
          </a:stretch>
        </p:blipFill>
        <p:spPr>
          <a:xfrm>
            <a:off x="11494279" y="23213"/>
            <a:ext cx="662016" cy="686997"/>
          </a:xfrm>
          <a:prstGeom prst="rect">
            <a:avLst/>
          </a:prstGeom>
        </p:spPr>
      </p:pic>
      <p:sp>
        <p:nvSpPr>
          <p:cNvPr id="2" name="Holder 2"/>
          <p:cNvSpPr>
            <a:spLocks noGrp="1"/>
          </p:cNvSpPr>
          <p:nvPr>
            <p:ph type="title"/>
          </p:nvPr>
        </p:nvSpPr>
        <p:spPr>
          <a:xfrm>
            <a:off x="5138420" y="313055"/>
            <a:ext cx="1915159" cy="632460"/>
          </a:xfrm>
          <a:prstGeom prst="rect">
            <a:avLst/>
          </a:prstGeom>
        </p:spPr>
        <p:txBody>
          <a:bodyPr wrap="square" lIns="0" tIns="0" rIns="0" bIns="0">
            <a:spAutoFit/>
          </a:bodyPr>
          <a:lstStyle>
            <a:lvl1pPr>
              <a:defRPr sz="3950" b="0" i="0">
                <a:solidFill>
                  <a:srgbClr val="001F5F"/>
                </a:solidFill>
                <a:latin typeface="Calibri Light"/>
                <a:cs typeface="Calibri Light"/>
              </a:defRPr>
            </a:lvl1pPr>
          </a:lstStyle>
          <a:p>
            <a:endParaRPr/>
          </a:p>
        </p:txBody>
      </p:sp>
      <p:sp>
        <p:nvSpPr>
          <p:cNvPr id="3" name="Holder 3"/>
          <p:cNvSpPr>
            <a:spLocks noGrp="1"/>
          </p:cNvSpPr>
          <p:nvPr>
            <p:ph type="body" idx="1"/>
          </p:nvPr>
        </p:nvSpPr>
        <p:spPr>
          <a:xfrm>
            <a:off x="629919" y="1331658"/>
            <a:ext cx="10932160" cy="330644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17575" y="6472554"/>
            <a:ext cx="1207770" cy="156068"/>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12700">
              <a:lnSpc>
                <a:spcPts val="1240"/>
              </a:lnSpc>
            </a:pPr>
            <a:r>
              <a:rPr lang="en-IN" spc="-5" dirty="0"/>
              <a:t>26 December</a:t>
            </a:r>
            <a:r>
              <a:rPr spc="-50" dirty="0"/>
              <a:t> </a:t>
            </a:r>
            <a:r>
              <a:rPr spc="-10" dirty="0"/>
              <a:t>2022</a:t>
            </a:r>
          </a:p>
        </p:txBody>
      </p:sp>
      <p:sp>
        <p:nvSpPr>
          <p:cNvPr id="5" name="Holder 5"/>
          <p:cNvSpPr>
            <a:spLocks noGrp="1"/>
          </p:cNvSpPr>
          <p:nvPr>
            <p:ph type="dt" sz="half" idx="6"/>
          </p:nvPr>
        </p:nvSpPr>
        <p:spPr>
          <a:xfrm>
            <a:off x="4845684" y="6472554"/>
            <a:ext cx="2499995" cy="177800"/>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Holder 6"/>
          <p:cNvSpPr>
            <a:spLocks noGrp="1"/>
          </p:cNvSpPr>
          <p:nvPr>
            <p:ph type="sldNum" sz="quarter" idx="7"/>
          </p:nvPr>
        </p:nvSpPr>
        <p:spPr>
          <a:xfrm>
            <a:off x="11082401" y="6472554"/>
            <a:ext cx="229870" cy="177800"/>
          </a:xfrm>
          <a:prstGeom prst="rect">
            <a:avLst/>
          </a:prstGeom>
        </p:spPr>
        <p:txBody>
          <a:bodyPr wrap="square" lIns="0" tIns="0" rIns="0" bIns="0">
            <a:spAutoFit/>
          </a:bodyPr>
          <a:lstStyle>
            <a:lvl1pPr>
              <a:defRPr sz="1200" b="1" i="0">
                <a:solidFill>
                  <a:srgbClr val="2B5FF3"/>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drive.google.com/drive/u/2/folders/1rwF-y4xPGPpN3MHPyvVtHqwLNewb_LY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3454" y="0"/>
            <a:ext cx="7696200"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rgbClr val="000066"/>
                </a:solidFill>
                <a:latin typeface="Times New Roman"/>
                <a:cs typeface="Times New Roman"/>
              </a:rPr>
              <a:t>RNS</a:t>
            </a:r>
            <a:r>
              <a:rPr sz="3600" b="1" spc="-65" dirty="0">
                <a:solidFill>
                  <a:srgbClr val="000066"/>
                </a:solidFill>
                <a:latin typeface="Times New Roman"/>
                <a:cs typeface="Times New Roman"/>
              </a:rPr>
              <a:t> </a:t>
            </a:r>
            <a:r>
              <a:rPr sz="3600" b="1" spc="5" dirty="0">
                <a:solidFill>
                  <a:srgbClr val="000066"/>
                </a:solidFill>
                <a:latin typeface="Times New Roman"/>
                <a:cs typeface="Times New Roman"/>
              </a:rPr>
              <a:t>INSTITUTE</a:t>
            </a:r>
            <a:r>
              <a:rPr sz="3600" b="1" spc="-165" dirty="0">
                <a:solidFill>
                  <a:srgbClr val="000066"/>
                </a:solidFill>
                <a:latin typeface="Times New Roman"/>
                <a:cs typeface="Times New Roman"/>
              </a:rPr>
              <a:t> </a:t>
            </a:r>
            <a:r>
              <a:rPr sz="3600" b="1" spc="-15" dirty="0">
                <a:solidFill>
                  <a:srgbClr val="000066"/>
                </a:solidFill>
                <a:latin typeface="Times New Roman"/>
                <a:cs typeface="Times New Roman"/>
              </a:rPr>
              <a:t>OF</a:t>
            </a:r>
            <a:r>
              <a:rPr sz="3600" b="1" spc="-185" dirty="0">
                <a:solidFill>
                  <a:srgbClr val="000066"/>
                </a:solidFill>
                <a:latin typeface="Times New Roman"/>
                <a:cs typeface="Times New Roman"/>
              </a:rPr>
              <a:t> </a:t>
            </a:r>
            <a:r>
              <a:rPr sz="3600" b="1" spc="-10" dirty="0">
                <a:solidFill>
                  <a:srgbClr val="000066"/>
                </a:solidFill>
                <a:latin typeface="Times New Roman"/>
                <a:cs typeface="Times New Roman"/>
              </a:rPr>
              <a:t>TECHNOLOGY</a:t>
            </a:r>
            <a:endParaRPr sz="3600">
              <a:latin typeface="Times New Roman"/>
              <a:cs typeface="Times New Roman"/>
            </a:endParaRPr>
          </a:p>
        </p:txBody>
      </p:sp>
      <p:sp>
        <p:nvSpPr>
          <p:cNvPr id="3" name="object 3"/>
          <p:cNvSpPr txBox="1"/>
          <p:nvPr/>
        </p:nvSpPr>
        <p:spPr>
          <a:xfrm>
            <a:off x="72389" y="482319"/>
            <a:ext cx="12038330" cy="4918654"/>
          </a:xfrm>
          <a:prstGeom prst="rect">
            <a:avLst/>
          </a:prstGeom>
        </p:spPr>
        <p:txBody>
          <a:bodyPr vert="horz" wrap="square" lIns="0" tIns="73025" rIns="0" bIns="0" rtlCol="0">
            <a:spAutoFit/>
          </a:bodyPr>
          <a:lstStyle/>
          <a:p>
            <a:pPr marL="7620" algn="ctr">
              <a:lnSpc>
                <a:spcPct val="100000"/>
              </a:lnSpc>
              <a:spcBef>
                <a:spcPts val="575"/>
              </a:spcBef>
            </a:pPr>
            <a:r>
              <a:rPr sz="2400" b="1" spc="-15" dirty="0">
                <a:solidFill>
                  <a:srgbClr val="000066"/>
                </a:solidFill>
                <a:latin typeface="Times New Roman"/>
                <a:cs typeface="Times New Roman"/>
              </a:rPr>
              <a:t>BENGALURU</a:t>
            </a:r>
            <a:r>
              <a:rPr sz="2400" b="1" spc="120" dirty="0">
                <a:solidFill>
                  <a:srgbClr val="000066"/>
                </a:solidFill>
                <a:latin typeface="Times New Roman"/>
                <a:cs typeface="Times New Roman"/>
              </a:rPr>
              <a:t> </a:t>
            </a:r>
            <a:r>
              <a:rPr sz="2400" b="1" dirty="0">
                <a:solidFill>
                  <a:srgbClr val="000066"/>
                </a:solidFill>
                <a:latin typeface="Times New Roman"/>
                <a:cs typeface="Times New Roman"/>
              </a:rPr>
              <a:t>-</a:t>
            </a:r>
            <a:r>
              <a:rPr sz="2400" b="1" spc="-65" dirty="0">
                <a:solidFill>
                  <a:srgbClr val="000066"/>
                </a:solidFill>
                <a:latin typeface="Times New Roman"/>
                <a:cs typeface="Times New Roman"/>
              </a:rPr>
              <a:t> </a:t>
            </a:r>
            <a:r>
              <a:rPr sz="2400" b="1" dirty="0">
                <a:solidFill>
                  <a:srgbClr val="000066"/>
                </a:solidFill>
                <a:latin typeface="Times New Roman"/>
                <a:cs typeface="Times New Roman"/>
              </a:rPr>
              <a:t>98</a:t>
            </a:r>
            <a:endParaRPr sz="2400" dirty="0">
              <a:latin typeface="Times New Roman"/>
              <a:cs typeface="Times New Roman"/>
            </a:endParaRPr>
          </a:p>
          <a:p>
            <a:pPr algn="ctr">
              <a:lnSpc>
                <a:spcPct val="100000"/>
              </a:lnSpc>
              <a:spcBef>
                <a:spcPts val="670"/>
              </a:spcBef>
            </a:pPr>
            <a:r>
              <a:rPr sz="3200" b="1" spc="-15" dirty="0">
                <a:solidFill>
                  <a:srgbClr val="C00000"/>
                </a:solidFill>
                <a:latin typeface="Times New Roman"/>
                <a:cs typeface="Times New Roman"/>
              </a:rPr>
              <a:t>DEPARTMENT</a:t>
            </a:r>
            <a:r>
              <a:rPr sz="3200" b="1" spc="-254" dirty="0">
                <a:solidFill>
                  <a:srgbClr val="C00000"/>
                </a:solidFill>
                <a:latin typeface="Times New Roman"/>
                <a:cs typeface="Times New Roman"/>
              </a:rPr>
              <a:t> </a:t>
            </a:r>
            <a:r>
              <a:rPr sz="3200" b="1" dirty="0">
                <a:solidFill>
                  <a:srgbClr val="C00000"/>
                </a:solidFill>
                <a:latin typeface="Times New Roman"/>
                <a:cs typeface="Times New Roman"/>
              </a:rPr>
              <a:t>OF</a:t>
            </a:r>
            <a:r>
              <a:rPr sz="3200" b="1" spc="-150" dirty="0">
                <a:solidFill>
                  <a:srgbClr val="C00000"/>
                </a:solidFill>
                <a:latin typeface="Times New Roman"/>
                <a:cs typeface="Times New Roman"/>
              </a:rPr>
              <a:t> </a:t>
            </a:r>
            <a:r>
              <a:rPr sz="3200" b="1" spc="-10" dirty="0">
                <a:solidFill>
                  <a:srgbClr val="C00000"/>
                </a:solidFill>
                <a:latin typeface="Times New Roman"/>
                <a:cs typeface="Times New Roman"/>
              </a:rPr>
              <a:t>INFORMATION</a:t>
            </a:r>
            <a:r>
              <a:rPr sz="3200" b="1" spc="-210" dirty="0">
                <a:solidFill>
                  <a:srgbClr val="C00000"/>
                </a:solidFill>
                <a:latin typeface="Times New Roman"/>
                <a:cs typeface="Times New Roman"/>
              </a:rPr>
              <a:t> </a:t>
            </a:r>
            <a:r>
              <a:rPr sz="3200" b="1" spc="20" dirty="0">
                <a:solidFill>
                  <a:srgbClr val="C00000"/>
                </a:solidFill>
                <a:latin typeface="Times New Roman"/>
                <a:cs typeface="Times New Roman"/>
              </a:rPr>
              <a:t>SCIENCE</a:t>
            </a:r>
            <a:r>
              <a:rPr sz="3200" b="1" spc="-114" dirty="0">
                <a:solidFill>
                  <a:srgbClr val="C00000"/>
                </a:solidFill>
                <a:latin typeface="Times New Roman"/>
                <a:cs typeface="Times New Roman"/>
              </a:rPr>
              <a:t> </a:t>
            </a:r>
            <a:r>
              <a:rPr sz="3200" b="1" spc="25" dirty="0">
                <a:solidFill>
                  <a:srgbClr val="C00000"/>
                </a:solidFill>
                <a:latin typeface="Times New Roman"/>
                <a:cs typeface="Times New Roman"/>
              </a:rPr>
              <a:t>&amp;</a:t>
            </a:r>
            <a:r>
              <a:rPr sz="3200" b="1" spc="-40" dirty="0">
                <a:solidFill>
                  <a:srgbClr val="C00000"/>
                </a:solidFill>
                <a:latin typeface="Times New Roman"/>
                <a:cs typeface="Times New Roman"/>
              </a:rPr>
              <a:t> </a:t>
            </a:r>
            <a:r>
              <a:rPr sz="3200" b="1" spc="20" dirty="0">
                <a:solidFill>
                  <a:srgbClr val="C00000"/>
                </a:solidFill>
                <a:latin typeface="Times New Roman"/>
                <a:cs typeface="Times New Roman"/>
              </a:rPr>
              <a:t>ENGINEERING</a:t>
            </a:r>
            <a:endParaRPr sz="3200" dirty="0">
              <a:latin typeface="Times New Roman"/>
              <a:cs typeface="Times New Roman"/>
            </a:endParaRPr>
          </a:p>
          <a:p>
            <a:pPr marL="34925" algn="ctr">
              <a:lnSpc>
                <a:spcPct val="100000"/>
              </a:lnSpc>
              <a:spcBef>
                <a:spcPts val="2530"/>
              </a:spcBef>
            </a:pPr>
            <a:r>
              <a:rPr sz="2400" b="1" spc="30" dirty="0">
                <a:solidFill>
                  <a:srgbClr val="001F5F"/>
                </a:solidFill>
                <a:latin typeface="Times New Roman"/>
                <a:cs typeface="Times New Roman"/>
              </a:rPr>
              <a:t>F</a:t>
            </a:r>
            <a:r>
              <a:rPr sz="2400" b="1" dirty="0">
                <a:solidFill>
                  <a:srgbClr val="001F5F"/>
                </a:solidFill>
                <a:latin typeface="Times New Roman"/>
                <a:cs typeface="Times New Roman"/>
              </a:rPr>
              <a:t>i</a:t>
            </a:r>
            <a:r>
              <a:rPr sz="2400" b="1" spc="15" dirty="0">
                <a:solidFill>
                  <a:srgbClr val="001F5F"/>
                </a:solidFill>
                <a:latin typeface="Times New Roman"/>
                <a:cs typeface="Times New Roman"/>
              </a:rPr>
              <a:t>n</a:t>
            </a:r>
            <a:r>
              <a:rPr sz="2400" b="1" dirty="0">
                <a:solidFill>
                  <a:srgbClr val="001F5F"/>
                </a:solidFill>
                <a:latin typeface="Times New Roman"/>
                <a:cs typeface="Times New Roman"/>
              </a:rPr>
              <a:t>al</a:t>
            </a:r>
            <a:r>
              <a:rPr sz="2400" b="1" spc="-150" dirty="0">
                <a:solidFill>
                  <a:srgbClr val="001F5F"/>
                </a:solidFill>
                <a:latin typeface="Times New Roman"/>
                <a:cs typeface="Times New Roman"/>
              </a:rPr>
              <a:t> </a:t>
            </a:r>
            <a:r>
              <a:rPr sz="2400" b="1" spc="-310" dirty="0">
                <a:solidFill>
                  <a:srgbClr val="001F5F"/>
                </a:solidFill>
                <a:latin typeface="Times New Roman"/>
                <a:cs typeface="Times New Roman"/>
              </a:rPr>
              <a:t>Y</a:t>
            </a:r>
            <a:r>
              <a:rPr sz="2400" b="1" spc="-20" dirty="0">
                <a:solidFill>
                  <a:srgbClr val="001F5F"/>
                </a:solidFill>
                <a:latin typeface="Times New Roman"/>
                <a:cs typeface="Times New Roman"/>
              </a:rPr>
              <a:t>e</a:t>
            </a:r>
            <a:r>
              <a:rPr sz="2400" b="1" dirty="0">
                <a:solidFill>
                  <a:srgbClr val="001F5F"/>
                </a:solidFill>
                <a:latin typeface="Times New Roman"/>
                <a:cs typeface="Times New Roman"/>
              </a:rPr>
              <a:t>ar</a:t>
            </a:r>
            <a:r>
              <a:rPr sz="2400" b="1" spc="-25" dirty="0">
                <a:solidFill>
                  <a:srgbClr val="001F5F"/>
                </a:solidFill>
                <a:latin typeface="Times New Roman"/>
                <a:cs typeface="Times New Roman"/>
              </a:rPr>
              <a:t> </a:t>
            </a:r>
            <a:r>
              <a:rPr sz="2400" b="1" spc="30" dirty="0">
                <a:solidFill>
                  <a:srgbClr val="001F5F"/>
                </a:solidFill>
                <a:latin typeface="Times New Roman"/>
                <a:cs typeface="Times New Roman"/>
              </a:rPr>
              <a:t>P</a:t>
            </a:r>
            <a:r>
              <a:rPr sz="2400" b="1" spc="-95" dirty="0">
                <a:solidFill>
                  <a:srgbClr val="001F5F"/>
                </a:solidFill>
                <a:latin typeface="Times New Roman"/>
                <a:cs typeface="Times New Roman"/>
              </a:rPr>
              <a:t>r</a:t>
            </a:r>
            <a:r>
              <a:rPr sz="2400" b="1" dirty="0">
                <a:solidFill>
                  <a:srgbClr val="001F5F"/>
                </a:solidFill>
                <a:latin typeface="Times New Roman"/>
                <a:cs typeface="Times New Roman"/>
              </a:rPr>
              <a:t>o</a:t>
            </a:r>
            <a:r>
              <a:rPr sz="2400" b="1" spc="15" dirty="0">
                <a:solidFill>
                  <a:srgbClr val="001F5F"/>
                </a:solidFill>
                <a:latin typeface="Times New Roman"/>
                <a:cs typeface="Times New Roman"/>
              </a:rPr>
              <a:t>j</a:t>
            </a:r>
            <a:r>
              <a:rPr sz="2400" b="1" spc="-20" dirty="0">
                <a:solidFill>
                  <a:srgbClr val="001F5F"/>
                </a:solidFill>
                <a:latin typeface="Times New Roman"/>
                <a:cs typeface="Times New Roman"/>
              </a:rPr>
              <a:t>ec</a:t>
            </a:r>
            <a:r>
              <a:rPr sz="2400" b="1" dirty="0">
                <a:solidFill>
                  <a:srgbClr val="001F5F"/>
                </a:solidFill>
                <a:latin typeface="Times New Roman"/>
                <a:cs typeface="Times New Roman"/>
              </a:rPr>
              <a:t>t</a:t>
            </a:r>
            <a:r>
              <a:rPr sz="2400" b="1" spc="-55" dirty="0">
                <a:solidFill>
                  <a:srgbClr val="001F5F"/>
                </a:solidFill>
                <a:latin typeface="Times New Roman"/>
                <a:cs typeface="Times New Roman"/>
              </a:rPr>
              <a:t> </a:t>
            </a:r>
            <a:r>
              <a:rPr sz="2400" b="1" spc="-150" dirty="0">
                <a:solidFill>
                  <a:srgbClr val="001F5F"/>
                </a:solidFill>
                <a:latin typeface="Times New Roman"/>
                <a:cs typeface="Times New Roman"/>
              </a:rPr>
              <a:t>W</a:t>
            </a:r>
            <a:r>
              <a:rPr sz="2400" b="1" dirty="0">
                <a:solidFill>
                  <a:srgbClr val="001F5F"/>
                </a:solidFill>
                <a:latin typeface="Times New Roman"/>
                <a:cs typeface="Times New Roman"/>
              </a:rPr>
              <a:t>o</a:t>
            </a:r>
            <a:r>
              <a:rPr sz="2400" b="1" spc="-20" dirty="0">
                <a:solidFill>
                  <a:srgbClr val="001F5F"/>
                </a:solidFill>
                <a:latin typeface="Times New Roman"/>
                <a:cs typeface="Times New Roman"/>
              </a:rPr>
              <a:t>r</a:t>
            </a:r>
            <a:r>
              <a:rPr sz="2400" b="1" dirty="0">
                <a:solidFill>
                  <a:srgbClr val="001F5F"/>
                </a:solidFill>
                <a:latin typeface="Times New Roman"/>
                <a:cs typeface="Times New Roman"/>
              </a:rPr>
              <a:t>k</a:t>
            </a:r>
            <a:r>
              <a:rPr sz="2400" b="1" spc="85" dirty="0">
                <a:solidFill>
                  <a:srgbClr val="001F5F"/>
                </a:solidFill>
                <a:latin typeface="Times New Roman"/>
                <a:cs typeface="Times New Roman"/>
              </a:rPr>
              <a:t> </a:t>
            </a:r>
            <a:r>
              <a:rPr sz="2400" b="1" spc="30" dirty="0">
                <a:solidFill>
                  <a:srgbClr val="001F5F"/>
                </a:solidFill>
                <a:latin typeface="Times New Roman"/>
                <a:cs typeface="Times New Roman"/>
              </a:rPr>
              <a:t>P</a:t>
            </a:r>
            <a:r>
              <a:rPr sz="2400" b="1" spc="-95" dirty="0">
                <a:solidFill>
                  <a:srgbClr val="001F5F"/>
                </a:solidFill>
                <a:latin typeface="Times New Roman"/>
                <a:cs typeface="Times New Roman"/>
              </a:rPr>
              <a:t>r</a:t>
            </a:r>
            <a:r>
              <a:rPr sz="2400" b="1" spc="-20" dirty="0">
                <a:solidFill>
                  <a:srgbClr val="001F5F"/>
                </a:solidFill>
                <a:latin typeface="Times New Roman"/>
                <a:cs typeface="Times New Roman"/>
              </a:rPr>
              <a:t>e</a:t>
            </a:r>
            <a:r>
              <a:rPr sz="2400" b="1" spc="-40" dirty="0">
                <a:solidFill>
                  <a:srgbClr val="001F5F"/>
                </a:solidFill>
                <a:latin typeface="Times New Roman"/>
                <a:cs typeface="Times New Roman"/>
              </a:rPr>
              <a:t>s</a:t>
            </a:r>
            <a:r>
              <a:rPr sz="2400" b="1" spc="-20" dirty="0">
                <a:solidFill>
                  <a:srgbClr val="001F5F"/>
                </a:solidFill>
                <a:latin typeface="Times New Roman"/>
                <a:cs typeface="Times New Roman"/>
              </a:rPr>
              <a:t>e</a:t>
            </a:r>
            <a:r>
              <a:rPr sz="2400" b="1" spc="10" dirty="0">
                <a:solidFill>
                  <a:srgbClr val="001F5F"/>
                </a:solidFill>
                <a:latin typeface="Times New Roman"/>
                <a:cs typeface="Times New Roman"/>
              </a:rPr>
              <a:t>n</a:t>
            </a:r>
            <a:r>
              <a:rPr sz="2400" b="1" spc="20" dirty="0">
                <a:solidFill>
                  <a:srgbClr val="001F5F"/>
                </a:solidFill>
                <a:latin typeface="Times New Roman"/>
                <a:cs typeface="Times New Roman"/>
              </a:rPr>
              <a:t>t</a:t>
            </a:r>
            <a:r>
              <a:rPr sz="2400" b="1" dirty="0">
                <a:solidFill>
                  <a:srgbClr val="001F5F"/>
                </a:solidFill>
                <a:latin typeface="Times New Roman"/>
                <a:cs typeface="Times New Roman"/>
              </a:rPr>
              <a:t>a</a:t>
            </a:r>
            <a:r>
              <a:rPr sz="2400" b="1" spc="15" dirty="0">
                <a:solidFill>
                  <a:srgbClr val="001F5F"/>
                </a:solidFill>
                <a:latin typeface="Times New Roman"/>
                <a:cs typeface="Times New Roman"/>
              </a:rPr>
              <a:t>t</a:t>
            </a:r>
            <a:r>
              <a:rPr sz="2400" b="1" dirty="0">
                <a:solidFill>
                  <a:srgbClr val="001F5F"/>
                </a:solidFill>
                <a:latin typeface="Times New Roman"/>
                <a:cs typeface="Times New Roman"/>
              </a:rPr>
              <a:t>ion</a:t>
            </a:r>
            <a:endParaRPr sz="2400" dirty="0">
              <a:latin typeface="Times New Roman"/>
              <a:cs typeface="Times New Roman"/>
            </a:endParaRPr>
          </a:p>
          <a:p>
            <a:pPr marL="3810" algn="ctr">
              <a:lnSpc>
                <a:spcPct val="100000"/>
              </a:lnSpc>
              <a:spcBef>
                <a:spcPts val="2320"/>
              </a:spcBef>
            </a:pPr>
            <a:r>
              <a:rPr lang="en-US" sz="3200" b="1" i="1" spc="35" dirty="0">
                <a:solidFill>
                  <a:srgbClr val="FF0000"/>
                </a:solidFill>
                <a:latin typeface="Times New Roman"/>
                <a:cs typeface="Times New Roman"/>
              </a:rPr>
              <a:t>Facial Emotion Detection for Enhanced Learning of human emotions for Autistic Children</a:t>
            </a:r>
            <a:endParaRPr sz="3200" dirty="0">
              <a:latin typeface="Times New Roman"/>
              <a:cs typeface="Times New Roman"/>
            </a:endParaRPr>
          </a:p>
          <a:p>
            <a:pPr marR="8890" algn="ctr">
              <a:lnSpc>
                <a:spcPts val="2755"/>
              </a:lnSpc>
              <a:spcBef>
                <a:spcPts val="1650"/>
              </a:spcBef>
            </a:pPr>
            <a:r>
              <a:rPr sz="2400" b="1" spc="5" dirty="0">
                <a:solidFill>
                  <a:srgbClr val="C00000"/>
                </a:solidFill>
                <a:latin typeface="Times New Roman"/>
                <a:cs typeface="Times New Roman"/>
              </a:rPr>
              <a:t>Candidates</a:t>
            </a:r>
            <a:endParaRPr sz="2400" dirty="0">
              <a:latin typeface="Times New Roman"/>
              <a:cs typeface="Times New Roman"/>
            </a:endParaRPr>
          </a:p>
          <a:p>
            <a:pPr marL="3850004" marR="3858260" algn="ctr">
              <a:lnSpc>
                <a:spcPts val="2550"/>
              </a:lnSpc>
              <a:spcBef>
                <a:spcPts val="229"/>
              </a:spcBef>
            </a:pPr>
            <a:r>
              <a:rPr lang="en-US" sz="2400" b="1" spc="-15" dirty="0">
                <a:solidFill>
                  <a:srgbClr val="000066"/>
                </a:solidFill>
                <a:latin typeface="Times New Roman"/>
                <a:cs typeface="Times New Roman"/>
              </a:rPr>
              <a:t>Akshay P</a:t>
            </a:r>
            <a:r>
              <a:rPr sz="2400" b="1" spc="-5" dirty="0">
                <a:solidFill>
                  <a:srgbClr val="000066"/>
                </a:solidFill>
                <a:latin typeface="Times New Roman"/>
                <a:cs typeface="Times New Roman"/>
              </a:rPr>
              <a:t>:</a:t>
            </a:r>
            <a:r>
              <a:rPr sz="2400" b="1" spc="15" dirty="0">
                <a:solidFill>
                  <a:srgbClr val="000066"/>
                </a:solidFill>
                <a:latin typeface="Times New Roman"/>
                <a:cs typeface="Times New Roman"/>
              </a:rPr>
              <a:t> </a:t>
            </a:r>
            <a:r>
              <a:rPr sz="2400" b="1" spc="-15" dirty="0">
                <a:solidFill>
                  <a:srgbClr val="000066"/>
                </a:solidFill>
                <a:latin typeface="Times New Roman"/>
                <a:cs typeface="Times New Roman"/>
              </a:rPr>
              <a:t>1RN19IS0</a:t>
            </a:r>
            <a:r>
              <a:rPr lang="en-US" sz="2400" b="1" spc="-15" dirty="0">
                <a:solidFill>
                  <a:srgbClr val="000066"/>
                </a:solidFill>
                <a:latin typeface="Times New Roman"/>
                <a:cs typeface="Times New Roman"/>
              </a:rPr>
              <a:t>18       </a:t>
            </a:r>
            <a:r>
              <a:rPr sz="2400" b="1" spc="-15" dirty="0">
                <a:solidFill>
                  <a:srgbClr val="000066"/>
                </a:solidFill>
                <a:latin typeface="Times New Roman"/>
                <a:cs typeface="Times New Roman"/>
              </a:rPr>
              <a:t> </a:t>
            </a:r>
            <a:r>
              <a:rPr sz="2400" b="1" spc="-585" dirty="0">
                <a:solidFill>
                  <a:srgbClr val="000066"/>
                </a:solidFill>
                <a:latin typeface="Times New Roman"/>
                <a:cs typeface="Times New Roman"/>
              </a:rPr>
              <a:t> </a:t>
            </a:r>
            <a:r>
              <a:rPr lang="en-US" sz="2400" b="1" spc="-5" dirty="0">
                <a:solidFill>
                  <a:srgbClr val="000066"/>
                </a:solidFill>
                <a:latin typeface="Times New Roman"/>
                <a:cs typeface="Times New Roman"/>
              </a:rPr>
              <a:t>Athira Rajeev</a:t>
            </a:r>
            <a:r>
              <a:rPr sz="2400" b="1" spc="-35" dirty="0">
                <a:solidFill>
                  <a:srgbClr val="000066"/>
                </a:solidFill>
                <a:latin typeface="Times New Roman"/>
                <a:cs typeface="Times New Roman"/>
              </a:rPr>
              <a:t>:</a:t>
            </a:r>
            <a:r>
              <a:rPr sz="2400" b="1" spc="15" dirty="0">
                <a:solidFill>
                  <a:srgbClr val="000066"/>
                </a:solidFill>
                <a:latin typeface="Times New Roman"/>
                <a:cs typeface="Times New Roman"/>
              </a:rPr>
              <a:t> </a:t>
            </a:r>
            <a:r>
              <a:rPr sz="2400" b="1" spc="-15" dirty="0">
                <a:solidFill>
                  <a:srgbClr val="000066"/>
                </a:solidFill>
                <a:latin typeface="Times New Roman"/>
                <a:cs typeface="Times New Roman"/>
              </a:rPr>
              <a:t>1RN19IS0</a:t>
            </a:r>
            <a:r>
              <a:rPr lang="en-US" sz="2400" b="1" spc="-15" dirty="0">
                <a:solidFill>
                  <a:srgbClr val="000066"/>
                </a:solidFill>
                <a:latin typeface="Times New Roman"/>
                <a:cs typeface="Times New Roman"/>
              </a:rPr>
              <a:t>41</a:t>
            </a:r>
            <a:endParaRPr sz="2400" dirty="0">
              <a:latin typeface="Times New Roman"/>
              <a:cs typeface="Times New Roman"/>
            </a:endParaRPr>
          </a:p>
          <a:p>
            <a:pPr marR="13970" algn="ctr">
              <a:lnSpc>
                <a:spcPts val="2440"/>
              </a:lnSpc>
            </a:pPr>
            <a:r>
              <a:rPr lang="en-US" sz="2400" b="1" spc="-5" dirty="0">
                <a:solidFill>
                  <a:srgbClr val="000066"/>
                </a:solidFill>
                <a:latin typeface="Times New Roman"/>
                <a:cs typeface="Times New Roman"/>
              </a:rPr>
              <a:t>Deethya J Reddy</a:t>
            </a:r>
            <a:r>
              <a:rPr sz="2400" b="1" spc="-5" dirty="0">
                <a:solidFill>
                  <a:srgbClr val="000066"/>
                </a:solidFill>
                <a:latin typeface="Times New Roman"/>
                <a:cs typeface="Times New Roman"/>
              </a:rPr>
              <a:t>:</a:t>
            </a:r>
            <a:r>
              <a:rPr sz="2400" b="1" spc="10" dirty="0">
                <a:solidFill>
                  <a:srgbClr val="000066"/>
                </a:solidFill>
                <a:latin typeface="Times New Roman"/>
                <a:cs typeface="Times New Roman"/>
              </a:rPr>
              <a:t> </a:t>
            </a:r>
            <a:r>
              <a:rPr sz="2400" b="1" spc="-15" dirty="0">
                <a:solidFill>
                  <a:srgbClr val="000066"/>
                </a:solidFill>
                <a:latin typeface="Times New Roman"/>
                <a:cs typeface="Times New Roman"/>
              </a:rPr>
              <a:t>1RN19IS</a:t>
            </a:r>
            <a:r>
              <a:rPr lang="en-US" sz="2400" b="1" spc="-15" dirty="0">
                <a:solidFill>
                  <a:srgbClr val="000066"/>
                </a:solidFill>
                <a:latin typeface="Times New Roman"/>
                <a:cs typeface="Times New Roman"/>
              </a:rPr>
              <a:t>055</a:t>
            </a:r>
            <a:endParaRPr sz="2400" dirty="0">
              <a:latin typeface="Times New Roman"/>
              <a:cs typeface="Times New Roman"/>
            </a:endParaRPr>
          </a:p>
          <a:p>
            <a:pPr marR="17145" algn="ctr">
              <a:lnSpc>
                <a:spcPts val="2715"/>
              </a:lnSpc>
            </a:pPr>
            <a:r>
              <a:rPr lang="en-US" sz="2400" b="1" spc="10" dirty="0">
                <a:solidFill>
                  <a:srgbClr val="000066"/>
                </a:solidFill>
                <a:latin typeface="Times New Roman"/>
                <a:cs typeface="Times New Roman"/>
              </a:rPr>
              <a:t>S Rakshitha</a:t>
            </a:r>
            <a:r>
              <a:rPr sz="2400" b="1" spc="10" dirty="0">
                <a:solidFill>
                  <a:srgbClr val="000066"/>
                </a:solidFill>
                <a:latin typeface="Times New Roman"/>
                <a:cs typeface="Times New Roman"/>
              </a:rPr>
              <a:t>:</a:t>
            </a:r>
            <a:r>
              <a:rPr sz="2400" b="1" spc="-145" dirty="0">
                <a:solidFill>
                  <a:srgbClr val="000066"/>
                </a:solidFill>
                <a:latin typeface="Times New Roman"/>
                <a:cs typeface="Times New Roman"/>
              </a:rPr>
              <a:t> </a:t>
            </a:r>
            <a:r>
              <a:rPr sz="2400" b="1" spc="-45" dirty="0">
                <a:solidFill>
                  <a:srgbClr val="000066"/>
                </a:solidFill>
                <a:latin typeface="Times New Roman"/>
                <a:cs typeface="Times New Roman"/>
              </a:rPr>
              <a:t>1RN19IS1</a:t>
            </a:r>
            <a:r>
              <a:rPr lang="en-US" sz="2400" b="1" spc="-45" dirty="0">
                <a:solidFill>
                  <a:srgbClr val="000066"/>
                </a:solidFill>
                <a:latin typeface="Times New Roman"/>
                <a:cs typeface="Times New Roman"/>
              </a:rPr>
              <a:t>25</a:t>
            </a:r>
            <a:endParaRPr sz="2400" dirty="0">
              <a:latin typeface="Times New Roman"/>
              <a:cs typeface="Times New Roman"/>
            </a:endParaRPr>
          </a:p>
        </p:txBody>
      </p:sp>
      <p:sp>
        <p:nvSpPr>
          <p:cNvPr id="4" name="object 4"/>
          <p:cNvSpPr txBox="1"/>
          <p:nvPr/>
        </p:nvSpPr>
        <p:spPr>
          <a:xfrm>
            <a:off x="2243454" y="5486400"/>
            <a:ext cx="2967990" cy="1158875"/>
          </a:xfrm>
          <a:prstGeom prst="rect">
            <a:avLst/>
          </a:prstGeom>
        </p:spPr>
        <p:txBody>
          <a:bodyPr vert="horz" wrap="square" lIns="0" tIns="12700" rIns="0" bIns="0" rtlCol="0">
            <a:spAutoFit/>
          </a:bodyPr>
          <a:lstStyle/>
          <a:p>
            <a:pPr marL="47625" algn="ctr">
              <a:lnSpc>
                <a:spcPct val="100000"/>
              </a:lnSpc>
              <a:spcBef>
                <a:spcPts val="100"/>
              </a:spcBef>
            </a:pPr>
            <a:r>
              <a:rPr lang="en-US" sz="1800" b="1" spc="-5" dirty="0">
                <a:solidFill>
                  <a:srgbClr val="252525"/>
                </a:solidFill>
                <a:latin typeface="Times New Roman"/>
                <a:cs typeface="Times New Roman"/>
              </a:rPr>
              <a:t>  </a:t>
            </a:r>
            <a:r>
              <a:rPr sz="1800" b="1" spc="-5" dirty="0">
                <a:solidFill>
                  <a:srgbClr val="252525"/>
                </a:solidFill>
                <a:latin typeface="Times New Roman"/>
                <a:cs typeface="Times New Roman"/>
              </a:rPr>
              <a:t>Internal</a:t>
            </a:r>
            <a:r>
              <a:rPr sz="1800" b="1" spc="-20" dirty="0">
                <a:solidFill>
                  <a:srgbClr val="252525"/>
                </a:solidFill>
                <a:latin typeface="Times New Roman"/>
                <a:cs typeface="Times New Roman"/>
              </a:rPr>
              <a:t> Guide</a:t>
            </a:r>
            <a:endParaRPr sz="1800" dirty="0">
              <a:latin typeface="Times New Roman"/>
              <a:cs typeface="Times New Roman"/>
            </a:endParaRPr>
          </a:p>
          <a:p>
            <a:pPr algn="ctr">
              <a:lnSpc>
                <a:spcPts val="2390"/>
              </a:lnSpc>
              <a:spcBef>
                <a:spcPts val="45"/>
              </a:spcBef>
            </a:pPr>
            <a:r>
              <a:rPr sz="2000" b="1" spc="50" dirty="0">
                <a:solidFill>
                  <a:srgbClr val="000066"/>
                </a:solidFill>
                <a:latin typeface="Times New Roman"/>
                <a:cs typeface="Times New Roman"/>
              </a:rPr>
              <a:t>D</a:t>
            </a:r>
            <a:r>
              <a:rPr sz="2000" b="1" spc="-140" dirty="0">
                <a:solidFill>
                  <a:srgbClr val="000066"/>
                </a:solidFill>
                <a:latin typeface="Times New Roman"/>
                <a:cs typeface="Times New Roman"/>
              </a:rPr>
              <a:t>r</a:t>
            </a:r>
            <a:r>
              <a:rPr sz="2000" b="1" spc="5" dirty="0">
                <a:solidFill>
                  <a:srgbClr val="000066"/>
                </a:solidFill>
                <a:latin typeface="Times New Roman"/>
                <a:cs typeface="Times New Roman"/>
              </a:rPr>
              <a:t>.</a:t>
            </a:r>
            <a:r>
              <a:rPr sz="2000" b="1" spc="-110" dirty="0">
                <a:solidFill>
                  <a:srgbClr val="000066"/>
                </a:solidFill>
                <a:latin typeface="Times New Roman"/>
                <a:cs typeface="Times New Roman"/>
              </a:rPr>
              <a:t> </a:t>
            </a:r>
            <a:r>
              <a:rPr lang="en-US" sz="2000" b="1" spc="50" dirty="0">
                <a:solidFill>
                  <a:srgbClr val="000066"/>
                </a:solidFill>
                <a:latin typeface="Times New Roman"/>
                <a:cs typeface="Times New Roman"/>
              </a:rPr>
              <a:t>S Sathish Kumar</a:t>
            </a:r>
            <a:endParaRPr sz="2000" dirty="0">
              <a:latin typeface="Times New Roman"/>
              <a:cs typeface="Times New Roman"/>
            </a:endParaRPr>
          </a:p>
          <a:p>
            <a:pPr marL="527685" marR="520700" indent="438150">
              <a:lnSpc>
                <a:spcPts val="2180"/>
              </a:lnSpc>
              <a:spcBef>
                <a:spcPts val="45"/>
              </a:spcBef>
            </a:pPr>
            <a:r>
              <a:rPr lang="en-US" sz="1800" spc="5" dirty="0">
                <a:solidFill>
                  <a:srgbClr val="252525"/>
                </a:solidFill>
                <a:latin typeface="Times New Roman"/>
                <a:cs typeface="Times New Roman"/>
              </a:rPr>
              <a:t>     </a:t>
            </a:r>
            <a:r>
              <a:rPr sz="1800" spc="5" dirty="0">
                <a:solidFill>
                  <a:srgbClr val="252525"/>
                </a:solidFill>
                <a:latin typeface="Times New Roman"/>
                <a:cs typeface="Times New Roman"/>
              </a:rPr>
              <a:t>Prof, </a:t>
            </a:r>
            <a:r>
              <a:rPr sz="1800" spc="10" dirty="0">
                <a:solidFill>
                  <a:srgbClr val="252525"/>
                </a:solidFill>
                <a:latin typeface="Times New Roman"/>
                <a:cs typeface="Times New Roman"/>
              </a:rPr>
              <a:t> </a:t>
            </a:r>
            <a:r>
              <a:rPr lang="en-US" sz="1800" spc="10" dirty="0">
                <a:solidFill>
                  <a:srgbClr val="252525"/>
                </a:solidFill>
                <a:latin typeface="Times New Roman"/>
                <a:cs typeface="Times New Roman"/>
              </a:rPr>
              <a:t>          </a:t>
            </a:r>
            <a:r>
              <a:rPr sz="1800" spc="-5" dirty="0">
                <a:solidFill>
                  <a:srgbClr val="252525"/>
                </a:solidFill>
                <a:latin typeface="Times New Roman"/>
                <a:cs typeface="Times New Roman"/>
              </a:rPr>
              <a:t>Dept</a:t>
            </a:r>
            <a:r>
              <a:rPr sz="1800" spc="5" dirty="0">
                <a:solidFill>
                  <a:srgbClr val="252525"/>
                </a:solidFill>
                <a:latin typeface="Times New Roman"/>
                <a:cs typeface="Times New Roman"/>
              </a:rPr>
              <a:t> </a:t>
            </a:r>
            <a:r>
              <a:rPr sz="1800" dirty="0">
                <a:solidFill>
                  <a:srgbClr val="252525"/>
                </a:solidFill>
                <a:latin typeface="Times New Roman"/>
                <a:cs typeface="Times New Roman"/>
              </a:rPr>
              <a:t>of</a:t>
            </a:r>
            <a:r>
              <a:rPr sz="1800" spc="434" dirty="0">
                <a:solidFill>
                  <a:srgbClr val="252525"/>
                </a:solidFill>
                <a:latin typeface="Times New Roman"/>
                <a:cs typeface="Times New Roman"/>
              </a:rPr>
              <a:t> </a:t>
            </a:r>
            <a:r>
              <a:rPr sz="1800" spc="-25" dirty="0">
                <a:solidFill>
                  <a:srgbClr val="252525"/>
                </a:solidFill>
                <a:latin typeface="Times New Roman"/>
                <a:cs typeface="Times New Roman"/>
              </a:rPr>
              <a:t>ISE,</a:t>
            </a:r>
            <a:r>
              <a:rPr lang="en-IN" sz="1800" spc="60" dirty="0">
                <a:solidFill>
                  <a:srgbClr val="252525"/>
                </a:solidFill>
                <a:latin typeface="Times New Roman"/>
                <a:cs typeface="Times New Roman"/>
              </a:rPr>
              <a:t> </a:t>
            </a:r>
            <a:r>
              <a:rPr sz="1800" spc="-30" dirty="0">
                <a:solidFill>
                  <a:srgbClr val="252525"/>
                </a:solidFill>
                <a:latin typeface="Times New Roman"/>
                <a:cs typeface="Times New Roman"/>
              </a:rPr>
              <a:t>RNSIT</a:t>
            </a:r>
            <a:endParaRPr sz="1800" dirty="0">
              <a:latin typeface="Times New Roman"/>
              <a:cs typeface="Times New Roman"/>
            </a:endParaRPr>
          </a:p>
        </p:txBody>
      </p:sp>
      <p:sp>
        <p:nvSpPr>
          <p:cNvPr id="5" name="object 5"/>
          <p:cNvSpPr txBox="1"/>
          <p:nvPr/>
        </p:nvSpPr>
        <p:spPr>
          <a:xfrm>
            <a:off x="6952566" y="5488548"/>
            <a:ext cx="3827777" cy="1156727"/>
          </a:xfrm>
          <a:prstGeom prst="rect">
            <a:avLst/>
          </a:prstGeom>
        </p:spPr>
        <p:txBody>
          <a:bodyPr vert="horz" wrap="square" lIns="0" tIns="12700" rIns="0" bIns="0" rtlCol="0">
            <a:spAutoFit/>
          </a:bodyPr>
          <a:lstStyle/>
          <a:p>
            <a:pPr marR="1905" algn="ctr">
              <a:lnSpc>
                <a:spcPct val="100000"/>
              </a:lnSpc>
              <a:spcBef>
                <a:spcPts val="100"/>
              </a:spcBef>
            </a:pPr>
            <a:r>
              <a:rPr sz="1800" b="1" dirty="0">
                <a:solidFill>
                  <a:srgbClr val="252525"/>
                </a:solidFill>
                <a:latin typeface="Times New Roman"/>
                <a:cs typeface="Times New Roman"/>
              </a:rPr>
              <a:t>Panel</a:t>
            </a:r>
            <a:endParaRPr sz="1800" dirty="0">
              <a:latin typeface="Times New Roman"/>
              <a:cs typeface="Times New Roman"/>
            </a:endParaRPr>
          </a:p>
          <a:p>
            <a:pPr algn="ctr">
              <a:lnSpc>
                <a:spcPts val="2390"/>
              </a:lnSpc>
              <a:spcBef>
                <a:spcPts val="45"/>
              </a:spcBef>
            </a:pPr>
            <a:r>
              <a:rPr lang="en-IN" sz="2000" b="1" spc="50" dirty="0">
                <a:solidFill>
                  <a:srgbClr val="000066"/>
                </a:solidFill>
                <a:latin typeface="Times New Roman"/>
                <a:cs typeface="Times New Roman"/>
              </a:rPr>
              <a:t>D</a:t>
            </a:r>
            <a:r>
              <a:rPr lang="en-IN" sz="2000" b="1" spc="-140" dirty="0">
                <a:solidFill>
                  <a:srgbClr val="000066"/>
                </a:solidFill>
                <a:latin typeface="Times New Roman"/>
                <a:cs typeface="Times New Roman"/>
              </a:rPr>
              <a:t>r</a:t>
            </a:r>
            <a:r>
              <a:rPr lang="en-IN" sz="2000" b="1" spc="5" dirty="0">
                <a:solidFill>
                  <a:srgbClr val="000066"/>
                </a:solidFill>
                <a:latin typeface="Times New Roman"/>
                <a:cs typeface="Times New Roman"/>
              </a:rPr>
              <a:t>.</a:t>
            </a:r>
            <a:r>
              <a:rPr lang="en-IN" sz="2000" b="1" spc="-110" dirty="0">
                <a:solidFill>
                  <a:srgbClr val="000066"/>
                </a:solidFill>
                <a:latin typeface="Times New Roman"/>
                <a:cs typeface="Times New Roman"/>
              </a:rPr>
              <a:t> </a:t>
            </a:r>
            <a:r>
              <a:rPr lang="en-IN" sz="2000" b="1" spc="50" dirty="0">
                <a:solidFill>
                  <a:srgbClr val="000066"/>
                </a:solidFill>
                <a:latin typeface="Times New Roman"/>
                <a:cs typeface="Times New Roman"/>
              </a:rPr>
              <a:t>N</a:t>
            </a:r>
            <a:r>
              <a:rPr lang="en-IN" sz="2000" b="1" spc="40" dirty="0">
                <a:solidFill>
                  <a:srgbClr val="000066"/>
                </a:solidFill>
                <a:latin typeface="Times New Roman"/>
                <a:cs typeface="Times New Roman"/>
              </a:rPr>
              <a:t>i</a:t>
            </a:r>
            <a:r>
              <a:rPr lang="en-IN" sz="2000" b="1" spc="10" dirty="0">
                <a:solidFill>
                  <a:srgbClr val="000066"/>
                </a:solidFill>
                <a:latin typeface="Times New Roman"/>
                <a:cs typeface="Times New Roman"/>
              </a:rPr>
              <a:t>r</a:t>
            </a:r>
            <a:r>
              <a:rPr lang="en-IN" sz="2000" b="1" spc="-15" dirty="0">
                <a:solidFill>
                  <a:srgbClr val="000066"/>
                </a:solidFill>
                <a:latin typeface="Times New Roman"/>
                <a:cs typeface="Times New Roman"/>
              </a:rPr>
              <a:t>m</a:t>
            </a:r>
            <a:r>
              <a:rPr lang="en-IN" sz="2000" b="1" spc="45" dirty="0">
                <a:solidFill>
                  <a:srgbClr val="000066"/>
                </a:solidFill>
                <a:latin typeface="Times New Roman"/>
                <a:cs typeface="Times New Roman"/>
              </a:rPr>
              <a:t>a</a:t>
            </a:r>
            <a:r>
              <a:rPr lang="en-IN" sz="2000" b="1" spc="5" dirty="0">
                <a:solidFill>
                  <a:srgbClr val="000066"/>
                </a:solidFill>
                <a:latin typeface="Times New Roman"/>
                <a:cs typeface="Times New Roman"/>
              </a:rPr>
              <a:t>l</a:t>
            </a:r>
            <a:r>
              <a:rPr lang="en-IN" sz="2000" b="1" spc="-165" dirty="0">
                <a:solidFill>
                  <a:srgbClr val="000066"/>
                </a:solidFill>
                <a:latin typeface="Times New Roman"/>
                <a:cs typeface="Times New Roman"/>
              </a:rPr>
              <a:t> </a:t>
            </a:r>
            <a:r>
              <a:rPr lang="en-IN" sz="2000" b="1" spc="15" dirty="0">
                <a:solidFill>
                  <a:srgbClr val="000066"/>
                </a:solidFill>
                <a:latin typeface="Times New Roman"/>
                <a:cs typeface="Times New Roman"/>
              </a:rPr>
              <a:t>Ku</a:t>
            </a:r>
            <a:r>
              <a:rPr lang="en-IN" sz="2000" b="1" spc="-20" dirty="0">
                <a:solidFill>
                  <a:srgbClr val="000066"/>
                </a:solidFill>
                <a:latin typeface="Times New Roman"/>
                <a:cs typeface="Times New Roman"/>
              </a:rPr>
              <a:t>m</a:t>
            </a:r>
            <a:r>
              <a:rPr lang="en-IN" sz="2000" b="1" spc="45" dirty="0">
                <a:solidFill>
                  <a:srgbClr val="000066"/>
                </a:solidFill>
                <a:latin typeface="Times New Roman"/>
                <a:cs typeface="Times New Roman"/>
              </a:rPr>
              <a:t>a</a:t>
            </a:r>
            <a:r>
              <a:rPr lang="en-IN" sz="2000" b="1" spc="10" dirty="0">
                <a:solidFill>
                  <a:srgbClr val="000066"/>
                </a:solidFill>
                <a:latin typeface="Times New Roman"/>
                <a:cs typeface="Times New Roman"/>
              </a:rPr>
              <a:t>r</a:t>
            </a:r>
            <a:r>
              <a:rPr lang="en-IN" sz="2000" b="1" spc="-125" dirty="0">
                <a:solidFill>
                  <a:srgbClr val="000066"/>
                </a:solidFill>
                <a:latin typeface="Times New Roman"/>
                <a:cs typeface="Times New Roman"/>
              </a:rPr>
              <a:t> </a:t>
            </a:r>
            <a:r>
              <a:rPr lang="en-IN" sz="2000" b="1" spc="15" dirty="0">
                <a:solidFill>
                  <a:srgbClr val="000066"/>
                </a:solidFill>
                <a:latin typeface="Times New Roman"/>
                <a:cs typeface="Times New Roman"/>
              </a:rPr>
              <a:t>S</a:t>
            </a:r>
            <a:r>
              <a:rPr lang="en-IN" sz="2000" b="1" spc="25" dirty="0">
                <a:solidFill>
                  <a:srgbClr val="000066"/>
                </a:solidFill>
                <a:latin typeface="Times New Roman"/>
                <a:cs typeface="Times New Roman"/>
              </a:rPr>
              <a:t> </a:t>
            </a:r>
            <a:r>
              <a:rPr lang="en-IN" sz="2000" b="1" spc="10" dirty="0">
                <a:solidFill>
                  <a:srgbClr val="000066"/>
                </a:solidFill>
                <a:latin typeface="Times New Roman"/>
                <a:cs typeface="Times New Roman"/>
              </a:rPr>
              <a:t>Benni</a:t>
            </a:r>
            <a:endParaRPr lang="en-IN" sz="2000" dirty="0">
              <a:latin typeface="Times New Roman"/>
              <a:cs typeface="Times New Roman"/>
            </a:endParaRPr>
          </a:p>
          <a:p>
            <a:pPr marR="55244" algn="ctr">
              <a:lnSpc>
                <a:spcPts val="2150"/>
              </a:lnSpc>
            </a:pPr>
            <a:r>
              <a:rPr lang="en-IN" sz="1800" spc="-15" dirty="0">
                <a:solidFill>
                  <a:srgbClr val="252525"/>
                </a:solidFill>
                <a:latin typeface="Times New Roman"/>
                <a:cs typeface="Times New Roman"/>
              </a:rPr>
              <a:t>Asst.</a:t>
            </a:r>
            <a:r>
              <a:rPr lang="en-IN" sz="1800" spc="530" dirty="0">
                <a:solidFill>
                  <a:srgbClr val="252525"/>
                </a:solidFill>
                <a:latin typeface="Times New Roman"/>
                <a:cs typeface="Times New Roman"/>
              </a:rPr>
              <a:t> </a:t>
            </a:r>
            <a:r>
              <a:rPr lang="en-IN" sz="1800" spc="5" dirty="0">
                <a:solidFill>
                  <a:srgbClr val="252525"/>
                </a:solidFill>
                <a:latin typeface="Times New Roman"/>
                <a:cs typeface="Times New Roman"/>
              </a:rPr>
              <a:t>Prof</a:t>
            </a:r>
            <a:r>
              <a:rPr sz="1800" spc="5" dirty="0">
                <a:solidFill>
                  <a:srgbClr val="252525"/>
                </a:solidFill>
                <a:latin typeface="Times New Roman"/>
                <a:cs typeface="Times New Roman"/>
              </a:rPr>
              <a:t>,</a:t>
            </a:r>
            <a:endParaRPr sz="1800" dirty="0">
              <a:latin typeface="Times New Roman"/>
              <a:cs typeface="Times New Roman"/>
            </a:endParaRPr>
          </a:p>
          <a:p>
            <a:pPr algn="ctr">
              <a:lnSpc>
                <a:spcPct val="100000"/>
              </a:lnSpc>
              <a:spcBef>
                <a:spcPts val="20"/>
              </a:spcBef>
            </a:pPr>
            <a:r>
              <a:rPr sz="1800" dirty="0">
                <a:solidFill>
                  <a:srgbClr val="252525"/>
                </a:solidFill>
                <a:latin typeface="Times New Roman"/>
                <a:cs typeface="Times New Roman"/>
              </a:rPr>
              <a:t>Dept of</a:t>
            </a:r>
            <a:r>
              <a:rPr sz="1800" spc="405" dirty="0">
                <a:solidFill>
                  <a:srgbClr val="252525"/>
                </a:solidFill>
                <a:latin typeface="Times New Roman"/>
                <a:cs typeface="Times New Roman"/>
              </a:rPr>
              <a:t> </a:t>
            </a:r>
            <a:r>
              <a:rPr sz="1800" spc="-20" dirty="0">
                <a:solidFill>
                  <a:srgbClr val="252525"/>
                </a:solidFill>
                <a:latin typeface="Times New Roman"/>
                <a:cs typeface="Times New Roman"/>
              </a:rPr>
              <a:t>ISE,</a:t>
            </a:r>
            <a:r>
              <a:rPr sz="1800" spc="50" dirty="0">
                <a:solidFill>
                  <a:srgbClr val="252525"/>
                </a:solidFill>
                <a:latin typeface="Times New Roman"/>
                <a:cs typeface="Times New Roman"/>
              </a:rPr>
              <a:t> </a:t>
            </a:r>
            <a:r>
              <a:rPr sz="1800" spc="-25" dirty="0">
                <a:solidFill>
                  <a:srgbClr val="252525"/>
                </a:solidFill>
                <a:latin typeface="Times New Roman"/>
                <a:cs typeface="Times New Roman"/>
              </a:rPr>
              <a:t>RNSIT</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11620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graphicFrame>
        <p:nvGraphicFramePr>
          <p:cNvPr id="9" name="object 3">
            <a:extLst>
              <a:ext uri="{FF2B5EF4-FFF2-40B4-BE49-F238E27FC236}">
                <a16:creationId xmlns:a16="http://schemas.microsoft.com/office/drawing/2014/main" id="{17EE45BA-8D7B-28D7-EDA5-EB2BF65AD853}"/>
              </a:ext>
            </a:extLst>
          </p:cNvPr>
          <p:cNvGraphicFramePr>
            <a:graphicFrameLocks noGrp="1"/>
          </p:cNvGraphicFramePr>
          <p:nvPr>
            <p:extLst>
              <p:ext uri="{D42A27DB-BD31-4B8C-83A1-F6EECF244321}">
                <p14:modId xmlns:p14="http://schemas.microsoft.com/office/powerpoint/2010/main" val="3023614043"/>
              </p:ext>
            </p:extLst>
          </p:nvPr>
        </p:nvGraphicFramePr>
        <p:xfrm>
          <a:off x="739297" y="1277611"/>
          <a:ext cx="10712767" cy="3531064"/>
        </p:xfrm>
        <a:graphic>
          <a:graphicData uri="http://schemas.openxmlformats.org/drawingml/2006/table">
            <a:tbl>
              <a:tblPr firstRow="1" bandRow="1">
                <a:tableStyleId>{2D5ABB26-0587-4C30-8999-92F81FD0307C}</a:tableStyleId>
              </a:tblPr>
              <a:tblGrid>
                <a:gridCol w="390079">
                  <a:extLst>
                    <a:ext uri="{9D8B030D-6E8A-4147-A177-3AD203B41FA5}">
                      <a16:colId xmlns:a16="http://schemas.microsoft.com/office/drawing/2014/main" val="20000"/>
                    </a:ext>
                  </a:extLst>
                </a:gridCol>
                <a:gridCol w="1476972">
                  <a:extLst>
                    <a:ext uri="{9D8B030D-6E8A-4147-A177-3AD203B41FA5}">
                      <a16:colId xmlns:a16="http://schemas.microsoft.com/office/drawing/2014/main" val="20001"/>
                    </a:ext>
                  </a:extLst>
                </a:gridCol>
                <a:gridCol w="728403">
                  <a:extLst>
                    <a:ext uri="{9D8B030D-6E8A-4147-A177-3AD203B41FA5}">
                      <a16:colId xmlns:a16="http://schemas.microsoft.com/office/drawing/2014/main" val="1785360560"/>
                    </a:ext>
                  </a:extLst>
                </a:gridCol>
                <a:gridCol w="1243272">
                  <a:extLst>
                    <a:ext uri="{9D8B030D-6E8A-4147-A177-3AD203B41FA5}">
                      <a16:colId xmlns:a16="http://schemas.microsoft.com/office/drawing/2014/main" val="20002"/>
                    </a:ext>
                  </a:extLst>
                </a:gridCol>
                <a:gridCol w="1289172">
                  <a:extLst>
                    <a:ext uri="{9D8B030D-6E8A-4147-A177-3AD203B41FA5}">
                      <a16:colId xmlns:a16="http://schemas.microsoft.com/office/drawing/2014/main" val="20003"/>
                    </a:ext>
                  </a:extLst>
                </a:gridCol>
                <a:gridCol w="970343">
                  <a:extLst>
                    <a:ext uri="{9D8B030D-6E8A-4147-A177-3AD203B41FA5}">
                      <a16:colId xmlns:a16="http://schemas.microsoft.com/office/drawing/2014/main" val="20004"/>
                    </a:ext>
                  </a:extLst>
                </a:gridCol>
                <a:gridCol w="1456334">
                  <a:extLst>
                    <a:ext uri="{9D8B030D-6E8A-4147-A177-3AD203B41FA5}">
                      <a16:colId xmlns:a16="http://schemas.microsoft.com/office/drawing/2014/main" val="20005"/>
                    </a:ext>
                  </a:extLst>
                </a:gridCol>
                <a:gridCol w="3158192">
                  <a:extLst>
                    <a:ext uri="{9D8B030D-6E8A-4147-A177-3AD203B41FA5}">
                      <a16:colId xmlns:a16="http://schemas.microsoft.com/office/drawing/2014/main" val="325663834"/>
                    </a:ext>
                  </a:extLst>
                </a:gridCol>
              </a:tblGrid>
              <a:tr h="396886">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4313">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19</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err="1">
                          <a:solidFill>
                            <a:schemeClr val="tx1"/>
                          </a:solidFill>
                          <a:effectLst/>
                          <a:latin typeface="+mn-lt"/>
                          <a:ea typeface="+mn-ea"/>
                          <a:cs typeface="+mn-cs"/>
                        </a:rPr>
                        <a:t>Challanges</a:t>
                      </a:r>
                      <a:r>
                        <a:rPr lang="en-US" sz="1050" i="0" dirty="0">
                          <a:solidFill>
                            <a:schemeClr val="tx1"/>
                          </a:solidFill>
                          <a:effectLst/>
                          <a:latin typeface="+mn-lt"/>
                          <a:ea typeface="+mn-ea"/>
                          <a:cs typeface="+mn-cs"/>
                        </a:rPr>
                        <a:t> in Representation Learning: A report on three machine learning contests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2013</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rPr>
                        <a:t>OpenCV, SVM</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BBL-2013, FER-2013</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68%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Making Use of CNN to get a better accuracy Score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2124">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20</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Covariance Pooling for Facial </a:t>
                      </a:r>
                      <a:r>
                        <a:rPr lang="en-IN" sz="1050" i="0" dirty="0" err="1">
                          <a:solidFill>
                            <a:schemeClr val="tx1"/>
                          </a:solidFill>
                          <a:effectLst/>
                          <a:latin typeface="+mn-lt"/>
                          <a:ea typeface="+mn-ea"/>
                          <a:cs typeface="+mn-cs"/>
                        </a:rPr>
                        <a:t>Expressoin</a:t>
                      </a:r>
                      <a:r>
                        <a:rPr lang="en-IN" sz="1050" i="0" dirty="0">
                          <a:solidFill>
                            <a:schemeClr val="tx1"/>
                          </a:solidFill>
                          <a:effectLst/>
                          <a:latin typeface="+mn-lt"/>
                          <a:ea typeface="+mn-ea"/>
                          <a:cs typeface="+mn-cs"/>
                        </a:rPr>
                        <a:t> Regression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2018</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US" sz="1050" dirty="0">
                          <a:effectLst/>
                        </a:rPr>
                        <a:t>MTCNN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RAF,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a:effectLst/>
                        </a:rPr>
                        <a:t>Accuracy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ts val="1260"/>
                        </a:lnSpc>
                        <a:spcAft>
                          <a:spcPts val="800"/>
                        </a:spcAft>
                      </a:pPr>
                      <a:r>
                        <a:rPr lang="en-US" sz="1050" dirty="0">
                          <a:effectLst/>
                        </a:rPr>
                        <a:t>89.99% with RAF , </a:t>
                      </a:r>
                    </a:p>
                    <a:p>
                      <a:pPr algn="l">
                        <a:lnSpc>
                          <a:spcPts val="1260"/>
                        </a:lnSpc>
                        <a:spcAft>
                          <a:spcPts val="800"/>
                        </a:spcAft>
                      </a:pPr>
                      <a:r>
                        <a:rPr lang="en-US" sz="1050" dirty="0">
                          <a:effectLst/>
                        </a:rPr>
                        <a:t>58% with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Using Gaussian Matrix after Covariance Matrix in order to improve the effectiveness of second-order statistics.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6530">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21</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Exploring Emotion Features and Fusion Strategies for Audio - Video Emotion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latin typeface="Calibri" panose="020F0502020204030204" pitchFamily="34" charset="0"/>
                          <a:ea typeface="Calibri" panose="020F0502020204030204" pitchFamily="34" charset="0"/>
                          <a:cs typeface="Times New Roman" panose="02020603050405020304" pitchFamily="18" charset="0"/>
                        </a:rPr>
                        <a:t>2020</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CNN(</a:t>
                      </a:r>
                      <a:r>
                        <a:rPr lang="en-US" sz="1050" i="0" dirty="0" err="1">
                          <a:solidFill>
                            <a:schemeClr val="tx1"/>
                          </a:solidFill>
                          <a:effectLst/>
                          <a:latin typeface="+mn-lt"/>
                          <a:ea typeface="+mn-ea"/>
                          <a:cs typeface="+mn-cs"/>
                        </a:rPr>
                        <a:t>VGGFace</a:t>
                      </a:r>
                      <a:r>
                        <a:rPr lang="en-US" sz="1050" i="0" dirty="0">
                          <a:solidFill>
                            <a:schemeClr val="tx1"/>
                          </a:solidFill>
                          <a:effectLst/>
                          <a:latin typeface="+mn-lt"/>
                          <a:ea typeface="+mn-ea"/>
                          <a:cs typeface="+mn-cs"/>
                        </a:rPr>
                        <a:t>, ResNet18, IR50), FBP(Factorized Bilinear Pooling)</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i="0" dirty="0" err="1">
                          <a:solidFill>
                            <a:schemeClr val="tx1"/>
                          </a:solidFill>
                          <a:effectLst/>
                          <a:latin typeface="+mn-lt"/>
                          <a:ea typeface="+mn-ea"/>
                          <a:cs typeface="+mn-cs"/>
                        </a:rPr>
                        <a:t>AffectNet</a:t>
                      </a:r>
                      <a:r>
                        <a:rPr lang="en-IN" sz="1050" i="0" dirty="0">
                          <a:solidFill>
                            <a:schemeClr val="tx1"/>
                          </a:solidFill>
                          <a:effectLst/>
                          <a:latin typeface="+mn-lt"/>
                          <a:ea typeface="+mn-ea"/>
                          <a:cs typeface="+mn-cs"/>
                        </a:rPr>
                        <a:t>, RAF-DB, FER+, AFEW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89.25%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Applying more Feature Enhancement Strategies to the extracted Basic Feature and then get the average of the accuracy obtained from those enhancement so as to improve the models 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209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22</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Facial Emotion Recognition Using Convolution Neural Networks (FERC)</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rPr>
                        <a: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i="0" dirty="0">
                          <a:solidFill>
                            <a:schemeClr val="tx1"/>
                          </a:solidFill>
                          <a:effectLst/>
                          <a:latin typeface="+mn-lt"/>
                          <a:ea typeface="+mn-ea"/>
                          <a:cs typeface="+mn-cs"/>
                        </a:rPr>
                        <a:t>Caltech faces, NIST Database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 96%</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i="0" dirty="0">
                          <a:solidFill>
                            <a:schemeClr val="tx1"/>
                          </a:solidFill>
                          <a:effectLst/>
                          <a:latin typeface="+mn-lt"/>
                          <a:ea typeface="+mn-ea"/>
                          <a:cs typeface="+mn-cs"/>
                        </a:rPr>
                        <a:t>Using this model as a base and to include a deep learning model like </a:t>
                      </a:r>
                      <a:r>
                        <a:rPr lang="en-US" sz="1050" i="0" dirty="0" err="1">
                          <a:solidFill>
                            <a:schemeClr val="tx1"/>
                          </a:solidFill>
                          <a:effectLst/>
                          <a:latin typeface="+mn-lt"/>
                          <a:ea typeface="+mn-ea"/>
                          <a:cs typeface="+mn-cs"/>
                        </a:rPr>
                        <a:t>lstm</a:t>
                      </a:r>
                      <a:r>
                        <a:rPr lang="en-US" sz="1050" i="0" dirty="0">
                          <a:solidFill>
                            <a:schemeClr val="tx1"/>
                          </a:solidFill>
                          <a:effectLst/>
                          <a:latin typeface="+mn-lt"/>
                          <a:ea typeface="+mn-ea"/>
                          <a:cs typeface="+mn-cs"/>
                        </a:rPr>
                        <a:t> to increase its accuracy and hence will be applicable for its use in other fields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337" y="1211516"/>
            <a:ext cx="11388725" cy="4569460"/>
          </a:xfrm>
          <a:prstGeom prst="rect">
            <a:avLst/>
          </a:prstGeom>
        </p:spPr>
        <p:txBody>
          <a:bodyPr vert="horz" wrap="square" lIns="0" tIns="15875" rIns="0" bIns="0" rtlCol="0">
            <a:spAutoFit/>
          </a:bodyPr>
          <a:lstStyle/>
          <a:p>
            <a:pPr marL="298450" indent="-286385">
              <a:lnSpc>
                <a:spcPct val="100000"/>
              </a:lnSpc>
              <a:spcBef>
                <a:spcPts val="125"/>
              </a:spcBef>
              <a:buSzPct val="96363"/>
              <a:buFont typeface="Wingdings"/>
              <a:buChar char=""/>
              <a:tabLst>
                <a:tab pos="299085" algn="l"/>
              </a:tabLst>
            </a:pPr>
            <a:r>
              <a:rPr lang="en-US" sz="2750" b="1" spc="-10" dirty="0">
                <a:latin typeface="Times New Roman"/>
                <a:cs typeface="Times New Roman"/>
              </a:rPr>
              <a:t>Problem</a:t>
            </a:r>
            <a:r>
              <a:rPr lang="en-US" sz="2750" b="1" spc="110" dirty="0">
                <a:latin typeface="Times New Roman"/>
                <a:cs typeface="Times New Roman"/>
              </a:rPr>
              <a:t> </a:t>
            </a:r>
            <a:r>
              <a:rPr lang="en-US" sz="2750" b="1" spc="-5" dirty="0">
                <a:latin typeface="Times New Roman"/>
                <a:cs typeface="Times New Roman"/>
              </a:rPr>
              <a:t>Identification</a:t>
            </a:r>
            <a:endParaRPr lang="en-US" sz="2750" dirty="0">
              <a:latin typeface="Times New Roman"/>
              <a:cs typeface="Times New Roman"/>
            </a:endParaRP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15" dirty="0">
                <a:latin typeface="Times New Roman"/>
                <a:cs typeface="Times New Roman"/>
              </a:rPr>
              <a:t>The </a:t>
            </a:r>
            <a:r>
              <a:rPr lang="en-US" sz="2400" dirty="0">
                <a:latin typeface="Times New Roman"/>
                <a:cs typeface="Times New Roman"/>
              </a:rPr>
              <a:t>existing Facial Emotion Recognition(FER) </a:t>
            </a:r>
            <a:r>
              <a:rPr lang="en-US" sz="2400" spc="-15" dirty="0">
                <a:latin typeface="Times New Roman"/>
                <a:cs typeface="Times New Roman"/>
              </a:rPr>
              <a:t>system </a:t>
            </a:r>
            <a:r>
              <a:rPr lang="en-US" sz="2400" spc="10" dirty="0">
                <a:latin typeface="Times New Roman"/>
                <a:cs typeface="Times New Roman"/>
              </a:rPr>
              <a:t>lacks to provide consistent accuracy.</a:t>
            </a:r>
            <a:endParaRPr lang="en-US" sz="2400" spc="-25" dirty="0">
              <a:latin typeface="Times New Roman"/>
              <a:cs typeface="Times New Roman"/>
            </a:endParaRP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existing system uses both images and videos in order to reveal information on one’s emotional state which at times may be faulty.</a:t>
            </a: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emotions Surprise, Neutral Emotion, and Sadness are more difficult to recognize as compared to others like happiness, anger, disgust and fear.</a:t>
            </a:r>
          </a:p>
          <a:p>
            <a:pPr marL="718185" lvl="1" indent="-248285">
              <a:lnSpc>
                <a:spcPct val="100000"/>
              </a:lnSpc>
              <a:spcBef>
                <a:spcPts val="2080"/>
              </a:spcBef>
              <a:buSzPct val="95833"/>
              <a:buFont typeface="Wingdings"/>
              <a:buChar char=""/>
              <a:tabLst>
                <a:tab pos="718185" algn="l"/>
                <a:tab pos="1347470" algn="l"/>
                <a:tab pos="2480945" algn="l"/>
                <a:tab pos="3472815" algn="l"/>
                <a:tab pos="4197350" algn="l"/>
                <a:tab pos="4740910" algn="l"/>
                <a:tab pos="5807710" algn="l"/>
                <a:tab pos="6837680" algn="l"/>
                <a:tab pos="8343900" algn="l"/>
                <a:tab pos="9382760" algn="l"/>
                <a:tab pos="10059670" algn="l"/>
              </a:tabLst>
            </a:pPr>
            <a:r>
              <a:rPr lang="en-US" sz="2400" spc="-25" dirty="0">
                <a:latin typeface="Times New Roman"/>
                <a:cs typeface="Times New Roman"/>
              </a:rPr>
              <a:t>The existing system can not be used along with other models for its better application i.e., lack of interoperability.</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object 3"/>
          <p:cNvSpPr txBox="1">
            <a:spLocks noGrp="1"/>
          </p:cNvSpPr>
          <p:nvPr>
            <p:ph type="title"/>
          </p:nvPr>
        </p:nvSpPr>
        <p:spPr>
          <a:xfrm>
            <a:off x="5293614" y="262255"/>
            <a:ext cx="1610995" cy="518159"/>
          </a:xfrm>
          <a:prstGeom prst="rect">
            <a:avLst/>
          </a:prstGeom>
        </p:spPr>
        <p:txBody>
          <a:bodyPr vert="horz" wrap="square" lIns="0" tIns="16510" rIns="0" bIns="0" rtlCol="0">
            <a:spAutoFit/>
          </a:bodyPr>
          <a:lstStyle/>
          <a:p>
            <a:pPr marL="12700">
              <a:lnSpc>
                <a:spcPct val="100000"/>
              </a:lnSpc>
              <a:spcBef>
                <a:spcPts val="130"/>
              </a:spcBef>
            </a:pPr>
            <a:r>
              <a:rPr sz="3200" b="1" spc="-55" dirty="0">
                <a:solidFill>
                  <a:srgbClr val="000066"/>
                </a:solidFill>
                <a:latin typeface="Calibri"/>
                <a:cs typeface="Calibri"/>
              </a:rPr>
              <a:t>ANALYSIS</a:t>
            </a:r>
            <a:endParaRPr sz="3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object 3"/>
          <p:cNvSpPr txBox="1"/>
          <p:nvPr/>
        </p:nvSpPr>
        <p:spPr>
          <a:xfrm>
            <a:off x="558482" y="951936"/>
            <a:ext cx="10285730" cy="4143698"/>
          </a:xfrm>
          <a:prstGeom prst="rect">
            <a:avLst/>
          </a:prstGeom>
        </p:spPr>
        <p:txBody>
          <a:bodyPr vert="horz" wrap="square" lIns="0" tIns="242570" rIns="0" bIns="0" rtlCol="0">
            <a:spAutoFit/>
          </a:bodyPr>
          <a:lstStyle/>
          <a:p>
            <a:pPr marL="298450" indent="-286385">
              <a:lnSpc>
                <a:spcPct val="100000"/>
              </a:lnSpc>
              <a:spcBef>
                <a:spcPts val="1910"/>
              </a:spcBef>
              <a:buSzPct val="96363"/>
              <a:buFont typeface="Wingdings"/>
              <a:buChar char=""/>
              <a:tabLst>
                <a:tab pos="299085" algn="l"/>
              </a:tabLst>
            </a:pPr>
            <a:r>
              <a:rPr lang="en-US" sz="2750" b="1" spc="-10" dirty="0">
                <a:latin typeface="Times New Roman"/>
                <a:cs typeface="Times New Roman"/>
              </a:rPr>
              <a:t>Objectives</a:t>
            </a:r>
            <a:endParaRPr lang="en-US" sz="2750" dirty="0">
              <a:latin typeface="Times New Roman"/>
              <a:cs typeface="Times New Roman"/>
            </a:endParaRP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14" dirty="0">
                <a:latin typeface="Times New Roman"/>
                <a:cs typeface="Times New Roman"/>
              </a:rPr>
              <a:t>T</a:t>
            </a:r>
            <a:r>
              <a:rPr lang="en-US" sz="2150" spc="10" dirty="0">
                <a:latin typeface="Times New Roman"/>
                <a:cs typeface="Times New Roman"/>
              </a:rPr>
              <a:t>o make use of CNN model for FER along with another deep learning model to provide better accuracy score.</a:t>
            </a: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0" dirty="0">
                <a:latin typeface="Times New Roman"/>
                <a:cs typeface="Times New Roman"/>
              </a:rPr>
              <a:t>To train the model to significantly distinguish between different emotions more consistently.</a:t>
            </a:r>
          </a:p>
          <a:p>
            <a:pPr marL="699135" marR="14604" lvl="1" indent="-229235">
              <a:lnSpc>
                <a:spcPct val="151400"/>
              </a:lnSpc>
              <a:spcBef>
                <a:spcPts val="100"/>
              </a:spcBef>
              <a:buSzPct val="95348"/>
              <a:buFont typeface="Wingdings"/>
              <a:buChar char=""/>
              <a:tabLst>
                <a:tab pos="699135" algn="l"/>
                <a:tab pos="1156335" algn="l"/>
                <a:tab pos="2529205" algn="l"/>
                <a:tab pos="3329304" algn="l"/>
                <a:tab pos="4397375" algn="l"/>
                <a:tab pos="4883150" algn="l"/>
                <a:tab pos="5779770" algn="l"/>
                <a:tab pos="6227445" algn="l"/>
                <a:tab pos="6742430" algn="l"/>
                <a:tab pos="8000365" algn="l"/>
                <a:tab pos="9401810" algn="l"/>
              </a:tabLst>
            </a:pPr>
            <a:r>
              <a:rPr lang="en-US" sz="2150" spc="10" dirty="0">
                <a:latin typeface="Times New Roman"/>
                <a:cs typeface="Times New Roman"/>
              </a:rPr>
              <a:t>To make the model usable with respect to its other applications like Mental health monitoring, Education, helping people suffering with ASD (Autistic Spectrum Disorder) to identify emotions.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object 3"/>
          <p:cNvSpPr txBox="1"/>
          <p:nvPr/>
        </p:nvSpPr>
        <p:spPr>
          <a:xfrm>
            <a:off x="917575" y="973130"/>
            <a:ext cx="7975600" cy="3390671"/>
          </a:xfrm>
          <a:prstGeom prst="rect">
            <a:avLst/>
          </a:prstGeom>
        </p:spPr>
        <p:txBody>
          <a:bodyPr vert="horz" wrap="square" lIns="0" tIns="220979" rIns="0" bIns="0" rtlCol="0">
            <a:spAutoFit/>
          </a:bodyPr>
          <a:lstStyle/>
          <a:p>
            <a:pPr marL="298450" indent="-286385">
              <a:lnSpc>
                <a:spcPct val="100000"/>
              </a:lnSpc>
              <a:spcBef>
                <a:spcPts val="1739"/>
              </a:spcBef>
              <a:buSzPct val="96363"/>
              <a:buFont typeface="Wingdings"/>
              <a:buChar char=""/>
              <a:tabLst>
                <a:tab pos="299085" algn="l"/>
              </a:tabLst>
            </a:pPr>
            <a:r>
              <a:rPr lang="en-US" sz="2750" b="1" spc="5" dirty="0">
                <a:latin typeface="Times New Roman"/>
                <a:cs typeface="Times New Roman"/>
              </a:rPr>
              <a:t>Methodology</a:t>
            </a:r>
            <a:endParaRPr lang="en-US" sz="2750" dirty="0">
              <a:latin typeface="Times New Roman"/>
              <a:cs typeface="Times New Roman"/>
            </a:endParaRP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Applying CNN and FER algorithm</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Making Use of LSTM deep learning model</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Model prediction and deployment</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Connecting the model to a front end application</a:t>
            </a:r>
          </a:p>
          <a:p>
            <a:pPr marL="718185" lvl="1" indent="-248285">
              <a:lnSpc>
                <a:spcPct val="100000"/>
              </a:lnSpc>
              <a:spcBef>
                <a:spcPts val="1405"/>
              </a:spcBef>
              <a:buSzPct val="95833"/>
              <a:buFont typeface="Wingdings"/>
              <a:buChar char=""/>
              <a:tabLst>
                <a:tab pos="718185" algn="l"/>
              </a:tabLst>
            </a:pPr>
            <a:r>
              <a:rPr lang="en-US" sz="2400" dirty="0">
                <a:latin typeface="Times New Roman"/>
                <a:cs typeface="Times New Roman"/>
              </a:rPr>
              <a:t>Make application determine emotion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4604">
              <a:lnSpc>
                <a:spcPct val="100000"/>
              </a:lnSpc>
              <a:spcBef>
                <a:spcPts val="130"/>
              </a:spcBef>
            </a:pPr>
            <a:r>
              <a:rPr spc="-25" dirty="0"/>
              <a:t>ANALYSIS</a:t>
            </a:r>
          </a:p>
        </p:txBody>
      </p:sp>
      <p:sp>
        <p:nvSpPr>
          <p:cNvPr id="7" name="object 7"/>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p:nvPr/>
        </p:nvSpPr>
        <p:spPr>
          <a:xfrm>
            <a:off x="917575" y="1349374"/>
            <a:ext cx="5318760" cy="1078865"/>
          </a:xfrm>
          <a:prstGeom prst="rect">
            <a:avLst/>
          </a:prstGeom>
        </p:spPr>
        <p:txBody>
          <a:bodyPr vert="horz" wrap="square" lIns="0" tIns="16510" rIns="0" bIns="0" rtlCol="0">
            <a:spAutoFit/>
          </a:bodyPr>
          <a:lstStyle/>
          <a:p>
            <a:pPr marL="298450" indent="-286385">
              <a:lnSpc>
                <a:spcPct val="100000"/>
              </a:lnSpc>
              <a:spcBef>
                <a:spcPts val="130"/>
              </a:spcBef>
              <a:buSzPct val="96363"/>
              <a:buFont typeface="Wingdings"/>
              <a:buChar char=""/>
              <a:tabLst>
                <a:tab pos="299085" algn="l"/>
              </a:tabLst>
            </a:pPr>
            <a:r>
              <a:rPr sz="2750" b="1" spc="-5" dirty="0">
                <a:latin typeface="Times New Roman"/>
                <a:cs typeface="Times New Roman"/>
              </a:rPr>
              <a:t>System</a:t>
            </a:r>
            <a:r>
              <a:rPr sz="2750" b="1" spc="140" dirty="0">
                <a:latin typeface="Times New Roman"/>
                <a:cs typeface="Times New Roman"/>
              </a:rPr>
              <a:t> </a:t>
            </a:r>
            <a:r>
              <a:rPr sz="2750" b="1" spc="-20" dirty="0">
                <a:latin typeface="Times New Roman"/>
                <a:cs typeface="Times New Roman"/>
              </a:rPr>
              <a:t>requirement</a:t>
            </a:r>
            <a:r>
              <a:rPr sz="2750" b="1" spc="330" dirty="0">
                <a:latin typeface="Times New Roman"/>
                <a:cs typeface="Times New Roman"/>
              </a:rPr>
              <a:t> </a:t>
            </a:r>
            <a:r>
              <a:rPr sz="2750" b="1" spc="-5" dirty="0">
                <a:latin typeface="Times New Roman"/>
                <a:cs typeface="Times New Roman"/>
              </a:rPr>
              <a:t>specification</a:t>
            </a:r>
            <a:endParaRPr sz="2750">
              <a:latin typeface="Times New Roman"/>
              <a:cs typeface="Times New Roman"/>
            </a:endParaRPr>
          </a:p>
          <a:p>
            <a:pPr marL="718185" lvl="1" indent="-248285">
              <a:lnSpc>
                <a:spcPct val="100000"/>
              </a:lnSpc>
              <a:spcBef>
                <a:spcPts val="2080"/>
              </a:spcBef>
              <a:buSzPct val="95833"/>
              <a:buFont typeface="Wingdings"/>
              <a:buChar char=""/>
              <a:tabLst>
                <a:tab pos="718185" algn="l"/>
              </a:tabLst>
            </a:pPr>
            <a:r>
              <a:rPr sz="2400" spc="-5" dirty="0">
                <a:latin typeface="Times New Roman"/>
                <a:cs typeface="Times New Roman"/>
              </a:rPr>
              <a:t>Hardware</a:t>
            </a:r>
            <a:r>
              <a:rPr sz="2400" spc="-30" dirty="0">
                <a:latin typeface="Times New Roman"/>
                <a:cs typeface="Times New Roman"/>
              </a:rPr>
              <a:t> requirements</a:t>
            </a:r>
            <a:endParaRPr sz="2400">
              <a:latin typeface="Times New Roman"/>
              <a:cs typeface="Times New Roman"/>
            </a:endParaRPr>
          </a:p>
        </p:txBody>
      </p:sp>
      <p:sp>
        <p:nvSpPr>
          <p:cNvPr id="4" name="object 4"/>
          <p:cNvSpPr txBox="1"/>
          <p:nvPr/>
        </p:nvSpPr>
        <p:spPr>
          <a:xfrm>
            <a:off x="1375028" y="3877373"/>
            <a:ext cx="2999740" cy="391795"/>
          </a:xfrm>
          <a:prstGeom prst="rect">
            <a:avLst/>
          </a:prstGeom>
        </p:spPr>
        <p:txBody>
          <a:bodyPr vert="horz" wrap="square" lIns="0" tIns="12700" rIns="0" bIns="0" rtlCol="0">
            <a:spAutoFit/>
          </a:bodyPr>
          <a:lstStyle/>
          <a:p>
            <a:pPr marL="260350" indent="-248285">
              <a:lnSpc>
                <a:spcPct val="100000"/>
              </a:lnSpc>
              <a:spcBef>
                <a:spcPts val="100"/>
              </a:spcBef>
              <a:buSzPct val="95833"/>
              <a:buFont typeface="Wingdings"/>
              <a:buChar char=""/>
              <a:tabLst>
                <a:tab pos="260985" algn="l"/>
              </a:tabLst>
            </a:pPr>
            <a:r>
              <a:rPr sz="2400" spc="-5" dirty="0">
                <a:latin typeface="Times New Roman"/>
                <a:cs typeface="Times New Roman"/>
              </a:rPr>
              <a:t>Software</a:t>
            </a:r>
            <a:r>
              <a:rPr sz="2400" spc="-60" dirty="0">
                <a:latin typeface="Times New Roman"/>
                <a:cs typeface="Times New Roman"/>
              </a:rPr>
              <a:t> </a:t>
            </a:r>
            <a:r>
              <a:rPr sz="2400" spc="-30" dirty="0">
                <a:latin typeface="Times New Roman"/>
                <a:cs typeface="Times New Roman"/>
              </a:rPr>
              <a:t>requirements</a:t>
            </a:r>
            <a:endParaRPr sz="2400">
              <a:latin typeface="Times New Roman"/>
              <a:cs typeface="Times New Roman"/>
            </a:endParaRPr>
          </a:p>
        </p:txBody>
      </p:sp>
      <p:graphicFrame>
        <p:nvGraphicFramePr>
          <p:cNvPr id="5" name="object 5"/>
          <p:cNvGraphicFramePr>
            <a:graphicFrameLocks noGrp="1"/>
          </p:cNvGraphicFramePr>
          <p:nvPr/>
        </p:nvGraphicFramePr>
        <p:xfrm>
          <a:off x="2417191" y="2486532"/>
          <a:ext cx="6170295" cy="1152142"/>
        </p:xfrm>
        <a:graphic>
          <a:graphicData uri="http://schemas.openxmlformats.org/drawingml/2006/table">
            <a:tbl>
              <a:tblPr firstRow="1" bandRow="1">
                <a:tableStyleId>{2D5ABB26-0587-4C30-8999-92F81FD0307C}</a:tableStyleId>
              </a:tblPr>
              <a:tblGrid>
                <a:gridCol w="2499995">
                  <a:extLst>
                    <a:ext uri="{9D8B030D-6E8A-4147-A177-3AD203B41FA5}">
                      <a16:colId xmlns:a16="http://schemas.microsoft.com/office/drawing/2014/main" val="20000"/>
                    </a:ext>
                  </a:extLst>
                </a:gridCol>
                <a:gridCol w="294005">
                  <a:extLst>
                    <a:ext uri="{9D8B030D-6E8A-4147-A177-3AD203B41FA5}">
                      <a16:colId xmlns:a16="http://schemas.microsoft.com/office/drawing/2014/main" val="20001"/>
                    </a:ext>
                  </a:extLst>
                </a:gridCol>
                <a:gridCol w="3376295">
                  <a:extLst>
                    <a:ext uri="{9D8B030D-6E8A-4147-A177-3AD203B41FA5}">
                      <a16:colId xmlns:a16="http://schemas.microsoft.com/office/drawing/2014/main" val="20002"/>
                    </a:ext>
                  </a:extLst>
                </a:gridCol>
              </a:tblGrid>
              <a:tr h="262508">
                <a:tc>
                  <a:txBody>
                    <a:bodyPr/>
                    <a:lstStyle/>
                    <a:p>
                      <a:pPr marL="363855">
                        <a:lnSpc>
                          <a:spcPts val="1245"/>
                        </a:lnSpc>
                      </a:pPr>
                      <a:r>
                        <a:rPr sz="1200" b="1" spc="5" dirty="0">
                          <a:solidFill>
                            <a:srgbClr val="FFFFFF"/>
                          </a:solidFill>
                          <a:latin typeface="Calibri"/>
                          <a:cs typeface="Calibri"/>
                        </a:rPr>
                        <a:t>Processor</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66395">
                        <a:lnSpc>
                          <a:spcPts val="1245"/>
                        </a:lnSpc>
                      </a:pPr>
                      <a:r>
                        <a:rPr sz="1200" b="1" dirty="0">
                          <a:solidFill>
                            <a:srgbClr val="FFFFFF"/>
                          </a:solidFill>
                          <a:latin typeface="Calibri"/>
                          <a:cs typeface="Calibri"/>
                        </a:rPr>
                        <a:t>Intel</a:t>
                      </a:r>
                      <a:r>
                        <a:rPr sz="1200" b="1" spc="-55" dirty="0">
                          <a:solidFill>
                            <a:srgbClr val="FFFFFF"/>
                          </a:solidFill>
                          <a:latin typeface="Calibri"/>
                          <a:cs typeface="Calibri"/>
                        </a:rPr>
                        <a:t> </a:t>
                      </a:r>
                      <a:r>
                        <a:rPr sz="1200" b="1" dirty="0">
                          <a:solidFill>
                            <a:srgbClr val="FFFFFF"/>
                          </a:solidFill>
                          <a:latin typeface="Calibri"/>
                          <a:cs typeface="Calibri"/>
                        </a:rPr>
                        <a:t>Core</a:t>
                      </a:r>
                      <a:r>
                        <a:rPr sz="1200" b="1" spc="-65" dirty="0">
                          <a:solidFill>
                            <a:srgbClr val="FFFFFF"/>
                          </a:solidFill>
                          <a:latin typeface="Calibri"/>
                          <a:cs typeface="Calibri"/>
                        </a:rPr>
                        <a:t> </a:t>
                      </a:r>
                      <a:r>
                        <a:rPr sz="1200" b="1" dirty="0">
                          <a:solidFill>
                            <a:srgbClr val="FFFFFF"/>
                          </a:solidFill>
                          <a:latin typeface="Calibri"/>
                          <a:cs typeface="Calibri"/>
                        </a:rPr>
                        <a:t>i5 </a:t>
                      </a:r>
                      <a:r>
                        <a:rPr sz="1200" b="1" spc="-10" dirty="0">
                          <a:solidFill>
                            <a:srgbClr val="FFFFFF"/>
                          </a:solidFill>
                          <a:latin typeface="Calibri"/>
                          <a:cs typeface="Calibri"/>
                        </a:rPr>
                        <a:t>9500E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18516">
                <a:tc>
                  <a:txBody>
                    <a:bodyPr/>
                    <a:lstStyle/>
                    <a:p>
                      <a:pPr marL="363855">
                        <a:lnSpc>
                          <a:spcPts val="1395"/>
                        </a:lnSpc>
                      </a:pPr>
                      <a:r>
                        <a:rPr sz="1200" b="1" spc="5" dirty="0">
                          <a:solidFill>
                            <a:srgbClr val="FFFFFF"/>
                          </a:solidFill>
                          <a:latin typeface="Calibri"/>
                          <a:cs typeface="Calibri"/>
                        </a:rPr>
                        <a:t>Processor</a:t>
                      </a:r>
                      <a:r>
                        <a:rPr sz="1200" b="1" spc="-45" dirty="0">
                          <a:solidFill>
                            <a:srgbClr val="FFFFFF"/>
                          </a:solidFill>
                          <a:latin typeface="Calibri"/>
                          <a:cs typeface="Calibri"/>
                        </a:rPr>
                        <a:t> </a:t>
                      </a:r>
                      <a:r>
                        <a:rPr sz="1200" b="1" spc="5" dirty="0">
                          <a:solidFill>
                            <a:srgbClr val="FFFFFF"/>
                          </a:solidFill>
                          <a:latin typeface="Calibri"/>
                          <a:cs typeface="Calibri"/>
                        </a:rPr>
                        <a:t>Speed</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366395">
                        <a:lnSpc>
                          <a:spcPts val="1395"/>
                        </a:lnSpc>
                      </a:pPr>
                      <a:r>
                        <a:rPr sz="1200" b="1" spc="-15" dirty="0">
                          <a:solidFill>
                            <a:srgbClr val="FFFFFF"/>
                          </a:solidFill>
                          <a:latin typeface="Calibri"/>
                          <a:cs typeface="Calibri"/>
                        </a:rPr>
                        <a:t>2.10 </a:t>
                      </a:r>
                      <a:r>
                        <a:rPr sz="1200" b="1" dirty="0">
                          <a:solidFill>
                            <a:srgbClr val="FFFFFF"/>
                          </a:solidFill>
                          <a:latin typeface="Calibri"/>
                          <a:cs typeface="Calibri"/>
                        </a:rPr>
                        <a:t>Ghz</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1"/>
                  </a:ext>
                </a:extLst>
              </a:tr>
              <a:tr h="308609">
                <a:tc>
                  <a:txBody>
                    <a:bodyPr/>
                    <a:lstStyle/>
                    <a:p>
                      <a:pPr marL="363855">
                        <a:lnSpc>
                          <a:spcPts val="1400"/>
                        </a:lnSpc>
                      </a:pPr>
                      <a:r>
                        <a:rPr sz="1200" b="1" spc="5" dirty="0">
                          <a:solidFill>
                            <a:srgbClr val="FFFFFF"/>
                          </a:solidFill>
                          <a:latin typeface="Calibri"/>
                          <a:cs typeface="Calibri"/>
                        </a:rPr>
                        <a:t>RAM</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FD4EA"/>
                    </a:solidFill>
                  </a:tcPr>
                </a:tc>
                <a:tc>
                  <a:txBody>
                    <a:bodyPr/>
                    <a:lstStyle/>
                    <a:p>
                      <a:pPr marL="366395">
                        <a:lnSpc>
                          <a:spcPts val="1400"/>
                        </a:lnSpc>
                      </a:pPr>
                      <a:r>
                        <a:rPr sz="1200" b="1" dirty="0">
                          <a:solidFill>
                            <a:srgbClr val="FFFFFF"/>
                          </a:solidFill>
                          <a:latin typeface="Calibri"/>
                          <a:cs typeface="Calibri"/>
                        </a:rPr>
                        <a:t>8</a:t>
                      </a:r>
                      <a:r>
                        <a:rPr sz="1200" b="1" spc="-15" dirty="0">
                          <a:solidFill>
                            <a:srgbClr val="FFFFFF"/>
                          </a:solidFill>
                          <a:latin typeface="Calibri"/>
                          <a:cs typeface="Calibri"/>
                        </a:rPr>
                        <a:t> </a:t>
                      </a:r>
                      <a:r>
                        <a:rPr sz="1200" b="1" spc="-10" dirty="0">
                          <a:solidFill>
                            <a:srgbClr val="FFFFFF"/>
                          </a:solidFill>
                          <a:latin typeface="Calibri"/>
                          <a:cs typeface="Calibri"/>
                        </a:rPr>
                        <a:t>GB</a:t>
                      </a:r>
                      <a:r>
                        <a:rPr sz="1200" b="1" dirty="0">
                          <a:solidFill>
                            <a:srgbClr val="FFFFFF"/>
                          </a:solidFill>
                          <a:latin typeface="Calibri"/>
                          <a:cs typeface="Calibri"/>
                        </a:rPr>
                        <a:t> </a:t>
                      </a:r>
                      <a:r>
                        <a:rPr sz="1200" b="1" spc="-5" dirty="0">
                          <a:solidFill>
                            <a:srgbClr val="FFFFFF"/>
                          </a:solidFill>
                          <a:latin typeface="Calibri"/>
                          <a:cs typeface="Calibri"/>
                        </a:rPr>
                        <a:t>DDR4</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2"/>
                  </a:ext>
                </a:extLst>
              </a:tr>
              <a:tr h="262509">
                <a:tc>
                  <a:txBody>
                    <a:bodyPr/>
                    <a:lstStyle/>
                    <a:p>
                      <a:pPr marL="278130">
                        <a:lnSpc>
                          <a:spcPts val="1405"/>
                        </a:lnSpc>
                      </a:pPr>
                      <a:r>
                        <a:rPr sz="1200" b="1" spc="15" dirty="0">
                          <a:solidFill>
                            <a:srgbClr val="FFFFFF"/>
                          </a:solidFill>
                          <a:latin typeface="Calibri"/>
                          <a:cs typeface="Calibri"/>
                        </a:rPr>
                        <a:t>Monitor</a:t>
                      </a:r>
                      <a:r>
                        <a:rPr sz="1200" b="1" spc="-45" dirty="0">
                          <a:solidFill>
                            <a:srgbClr val="FFFFFF"/>
                          </a:solidFill>
                          <a:latin typeface="Calibri"/>
                          <a:cs typeface="Calibri"/>
                        </a:rPr>
                        <a:t> </a:t>
                      </a:r>
                      <a:r>
                        <a:rPr sz="1200" b="1" spc="5" dirty="0">
                          <a:solidFill>
                            <a:srgbClr val="FFFFFF"/>
                          </a:solidFill>
                          <a:latin typeface="Calibri"/>
                          <a:cs typeface="Calibri"/>
                        </a:rPr>
                        <a:t>Resolution</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marL="366395">
                        <a:lnSpc>
                          <a:spcPts val="1405"/>
                        </a:lnSpc>
                      </a:pPr>
                      <a:r>
                        <a:rPr sz="1200" b="1" spc="-10" dirty="0">
                          <a:solidFill>
                            <a:srgbClr val="FFFFFF"/>
                          </a:solidFill>
                          <a:latin typeface="Calibri"/>
                          <a:cs typeface="Calibri"/>
                        </a:rPr>
                        <a:t>1336*768</a:t>
                      </a:r>
                      <a:r>
                        <a:rPr sz="1200" b="1" spc="85" dirty="0">
                          <a:solidFill>
                            <a:srgbClr val="FFFFFF"/>
                          </a:solidFill>
                          <a:latin typeface="Calibri"/>
                          <a:cs typeface="Calibri"/>
                        </a:rPr>
                        <a:t> </a:t>
                      </a:r>
                      <a:r>
                        <a:rPr sz="1200" b="1" spc="10" dirty="0">
                          <a:solidFill>
                            <a:srgbClr val="FFFFFF"/>
                          </a:solidFill>
                          <a:latin typeface="Calibri"/>
                          <a:cs typeface="Calibri"/>
                        </a:rPr>
                        <a:t>or</a:t>
                      </a:r>
                      <a:r>
                        <a:rPr sz="1200" b="1" spc="-20" dirty="0">
                          <a:solidFill>
                            <a:srgbClr val="FFFFFF"/>
                          </a:solidFill>
                          <a:latin typeface="Calibri"/>
                          <a:cs typeface="Calibri"/>
                        </a:rPr>
                        <a:t> </a:t>
                      </a:r>
                      <a:r>
                        <a:rPr sz="1200" b="1" spc="-10" dirty="0">
                          <a:solidFill>
                            <a:srgbClr val="FFFFFF"/>
                          </a:solidFill>
                          <a:latin typeface="Calibri"/>
                          <a:cs typeface="Calibri"/>
                        </a:rPr>
                        <a:t>1280*1024</a:t>
                      </a:r>
                      <a:r>
                        <a:rPr sz="1200" b="1" spc="90" dirty="0">
                          <a:solidFill>
                            <a:srgbClr val="FFFFFF"/>
                          </a:solidFill>
                          <a:latin typeface="Calibri"/>
                          <a:cs typeface="Calibri"/>
                        </a:rPr>
                        <a:t> </a:t>
                      </a:r>
                      <a:r>
                        <a:rPr sz="1200" b="1" spc="10" dirty="0">
                          <a:solidFill>
                            <a:srgbClr val="FFFFFF"/>
                          </a:solidFill>
                          <a:latin typeface="Calibri"/>
                          <a:cs typeface="Calibri"/>
                        </a:rPr>
                        <a:t>or</a:t>
                      </a:r>
                      <a:r>
                        <a:rPr sz="1200" b="1" spc="-35" dirty="0">
                          <a:solidFill>
                            <a:srgbClr val="FFFFFF"/>
                          </a:solidFill>
                          <a:latin typeface="Calibri"/>
                          <a:cs typeface="Calibri"/>
                        </a:rPr>
                        <a:t> </a:t>
                      </a:r>
                      <a:r>
                        <a:rPr sz="1200" b="1" spc="-10" dirty="0">
                          <a:solidFill>
                            <a:srgbClr val="FFFFFF"/>
                          </a:solidFill>
                          <a:latin typeface="Calibri"/>
                          <a:cs typeface="Calibri"/>
                        </a:rPr>
                        <a:t>1980*1080</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nvGraphicFramePr>
        <p:xfrm>
          <a:off x="2417191" y="4286758"/>
          <a:ext cx="6169660" cy="1931630"/>
        </p:xfrm>
        <a:graphic>
          <a:graphicData uri="http://schemas.openxmlformats.org/drawingml/2006/table">
            <a:tbl>
              <a:tblPr firstRow="1" bandRow="1">
                <a:tableStyleId>{2D5ABB26-0587-4C30-8999-92F81FD0307C}</a:tableStyleId>
              </a:tblPr>
              <a:tblGrid>
                <a:gridCol w="21367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699510">
                  <a:extLst>
                    <a:ext uri="{9D8B030D-6E8A-4147-A177-3AD203B41FA5}">
                      <a16:colId xmlns:a16="http://schemas.microsoft.com/office/drawing/2014/main" val="20002"/>
                    </a:ext>
                  </a:extLst>
                </a:gridCol>
              </a:tblGrid>
              <a:tr h="344043">
                <a:tc>
                  <a:txBody>
                    <a:bodyPr/>
                    <a:lstStyle/>
                    <a:p>
                      <a:pPr marL="182880">
                        <a:lnSpc>
                          <a:spcPts val="1245"/>
                        </a:lnSpc>
                      </a:pPr>
                      <a:r>
                        <a:rPr sz="1100" b="1" spc="5" dirty="0">
                          <a:solidFill>
                            <a:srgbClr val="FFFFFF"/>
                          </a:solidFill>
                          <a:latin typeface="Calibri"/>
                          <a:cs typeface="Calibri"/>
                        </a:rPr>
                        <a:t>Operating</a:t>
                      </a:r>
                      <a:r>
                        <a:rPr sz="1100" b="1" spc="75" dirty="0">
                          <a:solidFill>
                            <a:srgbClr val="FFFFFF"/>
                          </a:solidFill>
                          <a:latin typeface="Calibri"/>
                          <a:cs typeface="Calibri"/>
                        </a:rPr>
                        <a:t> </a:t>
                      </a:r>
                      <a:r>
                        <a:rPr sz="1100" b="1" spc="10" dirty="0">
                          <a:solidFill>
                            <a:srgbClr val="FFFFFF"/>
                          </a:solidFill>
                          <a:latin typeface="Calibri"/>
                          <a:cs typeface="Calibri"/>
                        </a:rPr>
                        <a:t>System</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65760">
                        <a:lnSpc>
                          <a:spcPts val="1245"/>
                        </a:lnSpc>
                      </a:pPr>
                      <a:r>
                        <a:rPr sz="1100" b="1" spc="15" dirty="0">
                          <a:solidFill>
                            <a:srgbClr val="FFFFFF"/>
                          </a:solidFill>
                          <a:latin typeface="Calibri"/>
                          <a:cs typeface="Calibri"/>
                        </a:rPr>
                        <a:t>Windows</a:t>
                      </a:r>
                      <a:r>
                        <a:rPr sz="1100" b="1" spc="40" dirty="0">
                          <a:solidFill>
                            <a:srgbClr val="FFFFFF"/>
                          </a:solidFill>
                          <a:latin typeface="Calibri"/>
                          <a:cs typeface="Calibri"/>
                        </a:rPr>
                        <a:t> </a:t>
                      </a:r>
                      <a:r>
                        <a:rPr sz="1100" b="1" spc="10" dirty="0">
                          <a:solidFill>
                            <a:srgbClr val="FFFFFF"/>
                          </a:solidFill>
                          <a:latin typeface="Calibri"/>
                          <a:cs typeface="Calibri"/>
                        </a:rPr>
                        <a:t>7</a:t>
                      </a:r>
                      <a:r>
                        <a:rPr sz="1100" b="1" spc="70" dirty="0">
                          <a:solidFill>
                            <a:srgbClr val="FFFFFF"/>
                          </a:solidFill>
                          <a:latin typeface="Calibri"/>
                          <a:cs typeface="Calibri"/>
                        </a:rPr>
                        <a:t> </a:t>
                      </a:r>
                      <a:r>
                        <a:rPr sz="1100" b="1" dirty="0">
                          <a:solidFill>
                            <a:srgbClr val="FFFFFF"/>
                          </a:solidFill>
                          <a:latin typeface="Calibri"/>
                          <a:cs typeface="Calibri"/>
                        </a:rPr>
                        <a:t>(32</a:t>
                      </a:r>
                      <a:r>
                        <a:rPr sz="1100" b="1" spc="70" dirty="0">
                          <a:solidFill>
                            <a:srgbClr val="FFFFFF"/>
                          </a:solidFill>
                          <a:latin typeface="Calibri"/>
                          <a:cs typeface="Calibri"/>
                        </a:rPr>
                        <a:t> </a:t>
                      </a:r>
                      <a:r>
                        <a:rPr sz="1100" b="1" dirty="0">
                          <a:solidFill>
                            <a:srgbClr val="FFFFFF"/>
                          </a:solidFill>
                          <a:latin typeface="Calibri"/>
                          <a:cs typeface="Calibri"/>
                        </a:rPr>
                        <a:t>Bit)</a:t>
                      </a:r>
                      <a:r>
                        <a:rPr sz="1100" b="1" spc="60" dirty="0">
                          <a:solidFill>
                            <a:srgbClr val="FFFFFF"/>
                          </a:solidFill>
                          <a:latin typeface="Calibri"/>
                          <a:cs typeface="Calibri"/>
                        </a:rPr>
                        <a:t> </a:t>
                      </a:r>
                      <a:r>
                        <a:rPr sz="1100" b="1" spc="5" dirty="0">
                          <a:solidFill>
                            <a:srgbClr val="FFFFFF"/>
                          </a:solidFill>
                          <a:latin typeface="Calibri"/>
                          <a:cs typeface="Calibri"/>
                        </a:rPr>
                        <a:t>or</a:t>
                      </a:r>
                      <a:r>
                        <a:rPr sz="1100" b="1" spc="15" dirty="0">
                          <a:solidFill>
                            <a:srgbClr val="FFFFFF"/>
                          </a:solidFill>
                          <a:latin typeface="Calibri"/>
                          <a:cs typeface="Calibri"/>
                        </a:rPr>
                        <a:t> </a:t>
                      </a:r>
                      <a:r>
                        <a:rPr sz="1100" b="1" dirty="0">
                          <a:solidFill>
                            <a:srgbClr val="FFFFFF"/>
                          </a:solidFill>
                          <a:latin typeface="Calibri"/>
                          <a:cs typeface="Calibri"/>
                        </a:rPr>
                        <a:t>later.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99415">
                <a:tc>
                  <a:txBody>
                    <a:bodyPr/>
                    <a:lstStyle/>
                    <a:p>
                      <a:pPr marL="182880">
                        <a:lnSpc>
                          <a:spcPct val="100000"/>
                        </a:lnSpc>
                      </a:pPr>
                      <a:r>
                        <a:rPr sz="1100" b="1" spc="25" dirty="0">
                          <a:solidFill>
                            <a:srgbClr val="FFFFFF"/>
                          </a:solidFill>
                          <a:latin typeface="Calibri"/>
                          <a:cs typeface="Calibri"/>
                        </a:rPr>
                        <a:t>W</a:t>
                      </a:r>
                      <a:r>
                        <a:rPr sz="1100" b="1" spc="30" dirty="0">
                          <a:solidFill>
                            <a:srgbClr val="FFFFFF"/>
                          </a:solidFill>
                          <a:latin typeface="Calibri"/>
                          <a:cs typeface="Calibri"/>
                        </a:rPr>
                        <a:t>e</a:t>
                      </a:r>
                      <a:r>
                        <a:rPr sz="1100" b="1" dirty="0">
                          <a:solidFill>
                            <a:srgbClr val="FFFFFF"/>
                          </a:solidFill>
                          <a:latin typeface="Calibri"/>
                          <a:cs typeface="Calibri"/>
                        </a:rPr>
                        <a:t>b</a:t>
                      </a:r>
                      <a:r>
                        <a:rPr sz="1100" b="1" spc="-30" dirty="0">
                          <a:solidFill>
                            <a:srgbClr val="FFFFFF"/>
                          </a:solidFill>
                          <a:latin typeface="Calibri"/>
                          <a:cs typeface="Calibri"/>
                        </a:rPr>
                        <a:t> </a:t>
                      </a:r>
                      <a:r>
                        <a:rPr sz="1100" b="1" dirty="0">
                          <a:solidFill>
                            <a:srgbClr val="FFFFFF"/>
                          </a:solidFill>
                          <a:latin typeface="Calibri"/>
                          <a:cs typeface="Calibri"/>
                        </a:rPr>
                        <a:t>b</a:t>
                      </a:r>
                      <a:r>
                        <a:rPr sz="1100" b="1" spc="-30" dirty="0">
                          <a:solidFill>
                            <a:srgbClr val="FFFFFF"/>
                          </a:solidFill>
                          <a:latin typeface="Calibri"/>
                          <a:cs typeface="Calibri"/>
                        </a:rPr>
                        <a:t>r</a:t>
                      </a:r>
                      <a:r>
                        <a:rPr sz="1100" b="1" spc="-5" dirty="0">
                          <a:solidFill>
                            <a:srgbClr val="FFFFFF"/>
                          </a:solidFill>
                          <a:latin typeface="Calibri"/>
                          <a:cs typeface="Calibri"/>
                        </a:rPr>
                        <a:t>o</a:t>
                      </a:r>
                      <a:r>
                        <a:rPr sz="1100" b="1" spc="-15" dirty="0">
                          <a:solidFill>
                            <a:srgbClr val="FFFFFF"/>
                          </a:solidFill>
                          <a:latin typeface="Calibri"/>
                          <a:cs typeface="Calibri"/>
                        </a:rPr>
                        <a:t>w</a:t>
                      </a:r>
                      <a:r>
                        <a:rPr sz="1100" b="1" dirty="0">
                          <a:solidFill>
                            <a:srgbClr val="FFFFFF"/>
                          </a:solidFill>
                          <a:latin typeface="Calibri"/>
                          <a:cs typeface="Calibri"/>
                        </a:rPr>
                        <a:t>s</a:t>
                      </a:r>
                      <a:r>
                        <a:rPr sz="1100" b="1" spc="35" dirty="0">
                          <a:solidFill>
                            <a:srgbClr val="FFFFFF"/>
                          </a:solidFill>
                          <a:latin typeface="Calibri"/>
                          <a:cs typeface="Calibri"/>
                        </a:rPr>
                        <a:t>e</a:t>
                      </a:r>
                      <a:r>
                        <a:rPr sz="1100" b="1" dirty="0">
                          <a:solidFill>
                            <a:srgbClr val="FFFFFF"/>
                          </a:solidFill>
                          <a:latin typeface="Calibri"/>
                          <a:cs typeface="Calibri"/>
                        </a:rPr>
                        <a:t>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365760">
                        <a:lnSpc>
                          <a:spcPts val="1415"/>
                        </a:lnSpc>
                      </a:pPr>
                      <a:r>
                        <a:rPr sz="1200" b="1" spc="20" dirty="0">
                          <a:solidFill>
                            <a:srgbClr val="FFFFFF"/>
                          </a:solidFill>
                          <a:latin typeface="Calibri"/>
                          <a:cs typeface="Calibri"/>
                        </a:rPr>
                        <a:t>A</a:t>
                      </a:r>
                      <a:r>
                        <a:rPr sz="1200" b="1" spc="25" dirty="0">
                          <a:solidFill>
                            <a:srgbClr val="FFFFFF"/>
                          </a:solidFill>
                          <a:latin typeface="Calibri"/>
                          <a:cs typeface="Calibri"/>
                        </a:rPr>
                        <a:t>n</a:t>
                      </a:r>
                      <a:r>
                        <a:rPr sz="1200" b="1" dirty="0">
                          <a:solidFill>
                            <a:srgbClr val="FFFFFF"/>
                          </a:solidFill>
                          <a:latin typeface="Calibri"/>
                          <a:cs typeface="Calibri"/>
                        </a:rPr>
                        <a:t>y</a:t>
                      </a:r>
                      <a:r>
                        <a:rPr sz="1200" b="1" spc="-20" dirty="0">
                          <a:solidFill>
                            <a:srgbClr val="FFFFFF"/>
                          </a:solidFill>
                          <a:latin typeface="Calibri"/>
                          <a:cs typeface="Calibri"/>
                        </a:rPr>
                        <a:t> </a:t>
                      </a:r>
                      <a:r>
                        <a:rPr sz="1200" b="1" spc="25" dirty="0">
                          <a:solidFill>
                            <a:srgbClr val="FFFFFF"/>
                          </a:solidFill>
                          <a:latin typeface="Calibri"/>
                          <a:cs typeface="Calibri"/>
                        </a:rPr>
                        <a:t>b</a:t>
                      </a:r>
                      <a:r>
                        <a:rPr sz="1200" b="1" spc="20" dirty="0">
                          <a:solidFill>
                            <a:srgbClr val="FFFFFF"/>
                          </a:solidFill>
                          <a:latin typeface="Calibri"/>
                          <a:cs typeface="Calibri"/>
                        </a:rPr>
                        <a:t>r</a:t>
                      </a:r>
                      <a:r>
                        <a:rPr sz="1200" b="1" spc="25" dirty="0">
                          <a:solidFill>
                            <a:srgbClr val="FFFFFF"/>
                          </a:solidFill>
                          <a:latin typeface="Calibri"/>
                          <a:cs typeface="Calibri"/>
                        </a:rPr>
                        <a:t>o</a:t>
                      </a:r>
                      <a:r>
                        <a:rPr sz="1200" b="1" dirty="0">
                          <a:solidFill>
                            <a:srgbClr val="FFFFFF"/>
                          </a:solidFill>
                          <a:latin typeface="Calibri"/>
                          <a:cs typeface="Calibri"/>
                        </a:rPr>
                        <a:t>w</a:t>
                      </a:r>
                      <a:r>
                        <a:rPr sz="1200" b="1" spc="-30" dirty="0">
                          <a:solidFill>
                            <a:srgbClr val="FFFFFF"/>
                          </a:solidFill>
                          <a:latin typeface="Calibri"/>
                          <a:cs typeface="Calibri"/>
                        </a:rPr>
                        <a:t>s</a:t>
                      </a:r>
                      <a:r>
                        <a:rPr sz="1200" b="1" spc="-10" dirty="0">
                          <a:solidFill>
                            <a:srgbClr val="FFFFFF"/>
                          </a:solidFill>
                          <a:latin typeface="Calibri"/>
                          <a:cs typeface="Calibri"/>
                        </a:rPr>
                        <a:t>e</a:t>
                      </a:r>
                      <a:r>
                        <a:rPr sz="1200" b="1" dirty="0">
                          <a:solidFill>
                            <a:srgbClr val="FFFFFF"/>
                          </a:solidFill>
                          <a:latin typeface="Calibri"/>
                          <a:cs typeface="Calibri"/>
                        </a:rPr>
                        <a:t>r</a:t>
                      </a:r>
                      <a:r>
                        <a:rPr sz="1200" b="1" spc="-30" dirty="0">
                          <a:solidFill>
                            <a:srgbClr val="FFFFFF"/>
                          </a:solidFill>
                          <a:latin typeface="Calibri"/>
                          <a:cs typeface="Calibri"/>
                        </a:rPr>
                        <a:t> </a:t>
                      </a:r>
                      <a:r>
                        <a:rPr sz="1200" b="1" dirty="0">
                          <a:solidFill>
                            <a:srgbClr val="FFFFFF"/>
                          </a:solidFill>
                          <a:latin typeface="Calibri"/>
                          <a:cs typeface="Calibri"/>
                        </a:rPr>
                        <a:t>(</a:t>
                      </a:r>
                      <a:r>
                        <a:rPr sz="1200" b="1" spc="30" dirty="0">
                          <a:solidFill>
                            <a:srgbClr val="FFFFFF"/>
                          </a:solidFill>
                          <a:latin typeface="Calibri"/>
                          <a:cs typeface="Calibri"/>
                        </a:rPr>
                        <a:t>P</a:t>
                      </a:r>
                      <a:r>
                        <a:rPr sz="1200" b="1" spc="20" dirty="0">
                          <a:solidFill>
                            <a:srgbClr val="FFFFFF"/>
                          </a:solidFill>
                          <a:latin typeface="Calibri"/>
                          <a:cs typeface="Calibri"/>
                        </a:rPr>
                        <a:t>r</a:t>
                      </a:r>
                      <a:r>
                        <a:rPr sz="1200" b="1" spc="-10" dirty="0">
                          <a:solidFill>
                            <a:srgbClr val="FFFFFF"/>
                          </a:solidFill>
                          <a:latin typeface="Calibri"/>
                          <a:cs typeface="Calibri"/>
                        </a:rPr>
                        <a:t>efe</a:t>
                      </a:r>
                      <a:r>
                        <a:rPr sz="1200" b="1" spc="-55" dirty="0">
                          <a:solidFill>
                            <a:srgbClr val="FFFFFF"/>
                          </a:solidFill>
                          <a:latin typeface="Calibri"/>
                          <a:cs typeface="Calibri"/>
                        </a:rPr>
                        <a:t>r</a:t>
                      </a:r>
                      <a:r>
                        <a:rPr sz="1200" b="1" spc="5" dirty="0">
                          <a:solidFill>
                            <a:srgbClr val="FFFFFF"/>
                          </a:solidFill>
                          <a:latin typeface="Calibri"/>
                          <a:cs typeface="Calibri"/>
                        </a:rPr>
                        <a:t>a</a:t>
                      </a:r>
                      <a:r>
                        <a:rPr sz="1200" b="1" spc="25" dirty="0">
                          <a:solidFill>
                            <a:srgbClr val="FFFFFF"/>
                          </a:solidFill>
                          <a:latin typeface="Calibri"/>
                          <a:cs typeface="Calibri"/>
                        </a:rPr>
                        <a:t>b</a:t>
                      </a:r>
                      <a:r>
                        <a:rPr sz="1200" b="1" dirty="0">
                          <a:solidFill>
                            <a:srgbClr val="FFFFFF"/>
                          </a:solidFill>
                          <a:latin typeface="Calibri"/>
                          <a:cs typeface="Calibri"/>
                        </a:rPr>
                        <a:t>ly</a:t>
                      </a:r>
                      <a:r>
                        <a:rPr sz="1200" b="1" spc="-95" dirty="0">
                          <a:solidFill>
                            <a:srgbClr val="FFFFFF"/>
                          </a:solidFill>
                          <a:latin typeface="Calibri"/>
                          <a:cs typeface="Calibri"/>
                        </a:rPr>
                        <a:t> </a:t>
                      </a:r>
                      <a:r>
                        <a:rPr sz="1200" b="1" spc="-20" dirty="0">
                          <a:solidFill>
                            <a:srgbClr val="FFFFFF"/>
                          </a:solidFill>
                          <a:latin typeface="Calibri"/>
                          <a:cs typeface="Calibri"/>
                        </a:rPr>
                        <a:t>G</a:t>
                      </a:r>
                      <a:r>
                        <a:rPr sz="1200" b="1" spc="25" dirty="0">
                          <a:solidFill>
                            <a:srgbClr val="FFFFFF"/>
                          </a:solidFill>
                          <a:latin typeface="Calibri"/>
                          <a:cs typeface="Calibri"/>
                        </a:rPr>
                        <a:t>oog</a:t>
                      </a:r>
                      <a:r>
                        <a:rPr sz="1200" b="1" dirty="0">
                          <a:solidFill>
                            <a:srgbClr val="FFFFFF"/>
                          </a:solidFill>
                          <a:latin typeface="Calibri"/>
                          <a:cs typeface="Calibri"/>
                        </a:rPr>
                        <a:t>le</a:t>
                      </a:r>
                      <a:r>
                        <a:rPr sz="1200" b="1" spc="-55" dirty="0">
                          <a:solidFill>
                            <a:srgbClr val="FFFFFF"/>
                          </a:solidFill>
                          <a:latin typeface="Calibri"/>
                          <a:cs typeface="Calibri"/>
                        </a:rPr>
                        <a:t> </a:t>
                      </a:r>
                      <a:r>
                        <a:rPr sz="1200" b="1" spc="-40" dirty="0">
                          <a:solidFill>
                            <a:srgbClr val="FFFFFF"/>
                          </a:solidFill>
                          <a:latin typeface="Calibri"/>
                          <a:cs typeface="Calibri"/>
                        </a:rPr>
                        <a:t>C</a:t>
                      </a:r>
                      <a:r>
                        <a:rPr sz="1200" b="1" spc="25" dirty="0">
                          <a:solidFill>
                            <a:srgbClr val="FFFFFF"/>
                          </a:solidFill>
                          <a:latin typeface="Calibri"/>
                          <a:cs typeface="Calibri"/>
                        </a:rPr>
                        <a:t>h</a:t>
                      </a:r>
                      <a:r>
                        <a:rPr sz="1200" b="1" spc="20" dirty="0">
                          <a:solidFill>
                            <a:srgbClr val="FFFFFF"/>
                          </a:solidFill>
                          <a:latin typeface="Calibri"/>
                          <a:cs typeface="Calibri"/>
                        </a:rPr>
                        <a:t>r</a:t>
                      </a:r>
                      <a:r>
                        <a:rPr sz="1200" b="1" spc="25" dirty="0">
                          <a:solidFill>
                            <a:srgbClr val="FFFFFF"/>
                          </a:solidFill>
                          <a:latin typeface="Calibri"/>
                          <a:cs typeface="Calibri"/>
                        </a:rPr>
                        <a:t>o</a:t>
                      </a:r>
                      <a:r>
                        <a:rPr sz="1200" b="1" spc="-5" dirty="0">
                          <a:solidFill>
                            <a:srgbClr val="FFFFFF"/>
                          </a:solidFill>
                          <a:latin typeface="Calibri"/>
                          <a:cs typeface="Calibri"/>
                        </a:rPr>
                        <a:t>m</a:t>
                      </a:r>
                      <a:r>
                        <a:rPr sz="1200" b="1" dirty="0">
                          <a:solidFill>
                            <a:srgbClr val="FFFFFF"/>
                          </a:solidFill>
                          <a:latin typeface="Calibri"/>
                          <a:cs typeface="Calibri"/>
                        </a:rPr>
                        <a:t>e</a:t>
                      </a:r>
                      <a:r>
                        <a:rPr sz="1200" b="1" spc="-55" dirty="0">
                          <a:solidFill>
                            <a:srgbClr val="FFFFFF"/>
                          </a:solidFill>
                          <a:latin typeface="Calibri"/>
                          <a:cs typeface="Calibri"/>
                        </a:rPr>
                        <a:t> </a:t>
                      </a:r>
                      <a:r>
                        <a:rPr sz="1200" b="1" spc="25" dirty="0">
                          <a:solidFill>
                            <a:srgbClr val="FFFFFF"/>
                          </a:solidFill>
                          <a:latin typeface="Calibri"/>
                          <a:cs typeface="Calibri"/>
                        </a:rPr>
                        <a:t>o</a:t>
                      </a:r>
                      <a:r>
                        <a:rPr sz="1200" b="1" dirty="0">
                          <a:solidFill>
                            <a:srgbClr val="FFFFFF"/>
                          </a:solidFill>
                          <a:latin typeface="Calibri"/>
                          <a:cs typeface="Calibri"/>
                        </a:rPr>
                        <a:t>r</a:t>
                      </a:r>
                      <a:r>
                        <a:rPr sz="1200" b="1" spc="-30" dirty="0">
                          <a:solidFill>
                            <a:srgbClr val="FFFFFF"/>
                          </a:solidFill>
                          <a:latin typeface="Calibri"/>
                          <a:cs typeface="Calibri"/>
                        </a:rPr>
                        <a:t> </a:t>
                      </a:r>
                      <a:r>
                        <a:rPr sz="1200" b="1" dirty="0">
                          <a:solidFill>
                            <a:srgbClr val="FFFFFF"/>
                          </a:solidFill>
                          <a:latin typeface="Calibri"/>
                          <a:cs typeface="Calibri"/>
                        </a:rPr>
                        <a:t>B</a:t>
                      </a:r>
                      <a:r>
                        <a:rPr sz="1200" b="1" spc="20" dirty="0">
                          <a:solidFill>
                            <a:srgbClr val="FFFFFF"/>
                          </a:solidFill>
                          <a:latin typeface="Calibri"/>
                          <a:cs typeface="Calibri"/>
                        </a:rPr>
                        <a:t>r</a:t>
                      </a:r>
                      <a:r>
                        <a:rPr sz="1200" b="1" spc="5" dirty="0">
                          <a:solidFill>
                            <a:srgbClr val="FFFFFF"/>
                          </a:solidFill>
                          <a:latin typeface="Calibri"/>
                          <a:cs typeface="Calibri"/>
                        </a:rPr>
                        <a:t>a</a:t>
                      </a:r>
                      <a:r>
                        <a:rPr sz="1200" b="1" spc="-45" dirty="0">
                          <a:solidFill>
                            <a:srgbClr val="FFFFFF"/>
                          </a:solidFill>
                          <a:latin typeface="Calibri"/>
                          <a:cs typeface="Calibri"/>
                        </a:rPr>
                        <a:t>v</a:t>
                      </a:r>
                      <a:r>
                        <a:rPr sz="1200" b="1" spc="-10" dirty="0">
                          <a:solidFill>
                            <a:srgbClr val="FFFFFF"/>
                          </a:solidFill>
                          <a:latin typeface="Calibri"/>
                          <a:cs typeface="Calibri"/>
                        </a:rPr>
                        <a:t>e</a:t>
                      </a:r>
                      <a:r>
                        <a:rPr sz="1200" b="1" dirty="0">
                          <a:solidFill>
                            <a:srgbClr val="FFFFFF"/>
                          </a:solidFill>
                          <a:latin typeface="Calibri"/>
                          <a:cs typeface="Calibri"/>
                        </a:rPr>
                        <a: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1"/>
                  </a:ext>
                </a:extLst>
              </a:tr>
              <a:tr h="421131">
                <a:tc>
                  <a:txBody>
                    <a:bodyPr/>
                    <a:lstStyle/>
                    <a:p>
                      <a:pPr marL="182880">
                        <a:lnSpc>
                          <a:spcPts val="1420"/>
                        </a:lnSpc>
                      </a:pPr>
                      <a:r>
                        <a:rPr sz="1200" b="1" dirty="0">
                          <a:solidFill>
                            <a:srgbClr val="FFFFFF"/>
                          </a:solidFill>
                          <a:latin typeface="Calibri"/>
                          <a:cs typeface="Calibri"/>
                        </a:rPr>
                        <a:t>Framework</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65760">
                        <a:lnSpc>
                          <a:spcPts val="1420"/>
                        </a:lnSpc>
                      </a:pPr>
                      <a:r>
                        <a:rPr sz="1200" b="1" dirty="0">
                          <a:solidFill>
                            <a:srgbClr val="FFFFFF"/>
                          </a:solidFill>
                          <a:latin typeface="Calibri"/>
                          <a:cs typeface="Calibri"/>
                        </a:rPr>
                        <a:t>R</a:t>
                      </a:r>
                      <a:r>
                        <a:rPr sz="1200" b="1" spc="-5" dirty="0">
                          <a:solidFill>
                            <a:srgbClr val="FFFFFF"/>
                          </a:solidFill>
                          <a:latin typeface="Calibri"/>
                          <a:cs typeface="Calibri"/>
                        </a:rPr>
                        <a:t>e</a:t>
                      </a:r>
                      <a:r>
                        <a:rPr sz="1200" b="1" spc="5" dirty="0">
                          <a:solidFill>
                            <a:srgbClr val="FFFFFF"/>
                          </a:solidFill>
                          <a:latin typeface="Calibri"/>
                          <a:cs typeface="Calibri"/>
                        </a:rPr>
                        <a:t>a</a:t>
                      </a:r>
                      <a:r>
                        <a:rPr sz="1200" b="1" spc="20" dirty="0">
                          <a:solidFill>
                            <a:srgbClr val="FFFFFF"/>
                          </a:solidFill>
                          <a:latin typeface="Calibri"/>
                          <a:cs typeface="Calibri"/>
                        </a:rPr>
                        <a:t>c</a:t>
                      </a:r>
                      <a:r>
                        <a:rPr sz="1200" b="1" spc="30" dirty="0">
                          <a:solidFill>
                            <a:srgbClr val="FFFFFF"/>
                          </a:solidFill>
                          <a:latin typeface="Calibri"/>
                          <a:cs typeface="Calibri"/>
                        </a:rPr>
                        <a:t>t</a:t>
                      </a:r>
                      <a:r>
                        <a:rPr sz="1200" b="1" spc="-25" dirty="0">
                          <a:solidFill>
                            <a:srgbClr val="FFFFFF"/>
                          </a:solidFill>
                          <a:latin typeface="Calibri"/>
                          <a:cs typeface="Calibri"/>
                        </a:rPr>
                        <a:t>.</a:t>
                      </a:r>
                      <a:r>
                        <a:rPr sz="1200" b="1" spc="-10" dirty="0">
                          <a:solidFill>
                            <a:srgbClr val="FFFFFF"/>
                          </a:solidFill>
                          <a:latin typeface="Calibri"/>
                          <a:cs typeface="Calibri"/>
                        </a:rPr>
                        <a:t>j</a:t>
                      </a:r>
                      <a:r>
                        <a:rPr sz="1200" b="1" spc="-30" dirty="0">
                          <a:solidFill>
                            <a:srgbClr val="FFFFFF"/>
                          </a:solidFill>
                          <a:latin typeface="Calibri"/>
                          <a:cs typeface="Calibri"/>
                        </a:rPr>
                        <a:t>s</a:t>
                      </a:r>
                      <a:r>
                        <a:rPr sz="1200" b="1" dirty="0">
                          <a:solidFill>
                            <a:srgbClr val="FFFFFF"/>
                          </a:solidFill>
                          <a:latin typeface="Calibri"/>
                          <a:cs typeface="Calibri"/>
                        </a:rPr>
                        <a:t>,</a:t>
                      </a:r>
                      <a:r>
                        <a:rPr sz="1200" b="1" spc="-60" dirty="0">
                          <a:solidFill>
                            <a:srgbClr val="FFFFFF"/>
                          </a:solidFill>
                          <a:latin typeface="Calibri"/>
                          <a:cs typeface="Calibri"/>
                        </a:rPr>
                        <a:t> </a:t>
                      </a:r>
                      <a:r>
                        <a:rPr sz="1200" b="1" spc="30" dirty="0">
                          <a:solidFill>
                            <a:srgbClr val="FFFFFF"/>
                          </a:solidFill>
                          <a:latin typeface="Calibri"/>
                          <a:cs typeface="Calibri"/>
                        </a:rPr>
                        <a:t>S</a:t>
                      </a:r>
                      <a:r>
                        <a:rPr sz="1200" b="1" spc="25" dirty="0">
                          <a:solidFill>
                            <a:srgbClr val="FFFFFF"/>
                          </a:solidFill>
                          <a:latin typeface="Calibri"/>
                          <a:cs typeface="Calibri"/>
                        </a:rPr>
                        <a:t>o</a:t>
                      </a:r>
                      <a:r>
                        <a:rPr sz="1200" b="1" dirty="0">
                          <a:solidFill>
                            <a:srgbClr val="FFFFFF"/>
                          </a:solidFill>
                          <a:latin typeface="Calibri"/>
                          <a:cs typeface="Calibri"/>
                        </a:rPr>
                        <a:t>li</a:t>
                      </a:r>
                      <a:r>
                        <a:rPr sz="1200" b="1" spc="30" dirty="0">
                          <a:solidFill>
                            <a:srgbClr val="FFFFFF"/>
                          </a:solidFill>
                          <a:latin typeface="Calibri"/>
                          <a:cs typeface="Calibri"/>
                        </a:rPr>
                        <a:t>d</a:t>
                      </a:r>
                      <a:r>
                        <a:rPr sz="1200" b="1" dirty="0">
                          <a:solidFill>
                            <a:srgbClr val="FFFFFF"/>
                          </a:solidFill>
                          <a:latin typeface="Calibri"/>
                          <a:cs typeface="Calibri"/>
                        </a:rPr>
                        <a:t>i</a:t>
                      </a:r>
                      <a:r>
                        <a:rPr sz="1200" b="1" spc="30" dirty="0">
                          <a:solidFill>
                            <a:srgbClr val="FFFFFF"/>
                          </a:solidFill>
                          <a:latin typeface="Calibri"/>
                          <a:cs typeface="Calibri"/>
                        </a:rPr>
                        <a:t>t</a:t>
                      </a:r>
                      <a:r>
                        <a:rPr sz="1200" b="1" dirty="0">
                          <a:solidFill>
                            <a:srgbClr val="FFFFFF"/>
                          </a:solidFill>
                          <a:latin typeface="Calibri"/>
                          <a:cs typeface="Calibri"/>
                        </a:rPr>
                        <a:t>y</a:t>
                      </a:r>
                      <a:r>
                        <a:rPr sz="1200" b="1" spc="-20" dirty="0">
                          <a:solidFill>
                            <a:srgbClr val="FFFFFF"/>
                          </a:solidFill>
                          <a:latin typeface="Calibri"/>
                          <a:cs typeface="Calibri"/>
                        </a:rPr>
                        <a:t> </a:t>
                      </a:r>
                      <a:r>
                        <a:rPr sz="1200" b="1" spc="30" dirty="0">
                          <a:solidFill>
                            <a:srgbClr val="FFFFFF"/>
                          </a:solidFill>
                          <a:latin typeface="Calibri"/>
                          <a:cs typeface="Calibri"/>
                        </a:rPr>
                        <a:t>P</a:t>
                      </a:r>
                      <a:r>
                        <a:rPr sz="1200" b="1" spc="20" dirty="0">
                          <a:solidFill>
                            <a:srgbClr val="FFFFFF"/>
                          </a:solidFill>
                          <a:latin typeface="Calibri"/>
                          <a:cs typeface="Calibri"/>
                        </a:rPr>
                        <a:t>r</a:t>
                      </a:r>
                      <a:r>
                        <a:rPr sz="1200" b="1" spc="5" dirty="0">
                          <a:solidFill>
                            <a:srgbClr val="FFFFFF"/>
                          </a:solidFill>
                          <a:latin typeface="Calibri"/>
                          <a:cs typeface="Calibri"/>
                        </a:rPr>
                        <a:t>a</a:t>
                      </a:r>
                      <a:r>
                        <a:rPr sz="1200" b="1" spc="25" dirty="0">
                          <a:solidFill>
                            <a:srgbClr val="FFFFFF"/>
                          </a:solidFill>
                          <a:latin typeface="Calibri"/>
                          <a:cs typeface="Calibri"/>
                        </a:rPr>
                        <a:t>g</a:t>
                      </a:r>
                      <a:r>
                        <a:rPr sz="1200" b="1" spc="-5" dirty="0">
                          <a:solidFill>
                            <a:srgbClr val="FFFFFF"/>
                          </a:solidFill>
                          <a:latin typeface="Calibri"/>
                          <a:cs typeface="Calibri"/>
                        </a:rPr>
                        <a:t>m</a:t>
                      </a:r>
                      <a:r>
                        <a:rPr sz="1200" b="1" dirty="0">
                          <a:solidFill>
                            <a:srgbClr val="FFFFFF"/>
                          </a:solidFill>
                          <a:latin typeface="Calibri"/>
                          <a:cs typeface="Calibri"/>
                        </a:rPr>
                        <a:t>a.</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2"/>
                  </a:ext>
                </a:extLst>
              </a:tr>
              <a:tr h="416801">
                <a:tc>
                  <a:txBody>
                    <a:bodyPr/>
                    <a:lstStyle/>
                    <a:p>
                      <a:pPr marL="182880">
                        <a:lnSpc>
                          <a:spcPts val="1425"/>
                        </a:lnSpc>
                      </a:pPr>
                      <a:r>
                        <a:rPr sz="1200" b="1" spc="10" dirty="0">
                          <a:solidFill>
                            <a:srgbClr val="FFFFFF"/>
                          </a:solidFill>
                          <a:latin typeface="Calibri"/>
                          <a:cs typeface="Calibri"/>
                        </a:rPr>
                        <a:t>Software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FD4EA"/>
                    </a:solidFill>
                  </a:tcPr>
                </a:tc>
                <a:tc>
                  <a:txBody>
                    <a:bodyPr/>
                    <a:lstStyle/>
                    <a:p>
                      <a:pPr marL="365760">
                        <a:lnSpc>
                          <a:spcPts val="1425"/>
                        </a:lnSpc>
                      </a:pPr>
                      <a:r>
                        <a:rPr sz="1200" b="1" spc="-5" dirty="0">
                          <a:solidFill>
                            <a:srgbClr val="FFFFFF"/>
                          </a:solidFill>
                          <a:latin typeface="Calibri"/>
                          <a:cs typeface="Calibri"/>
                        </a:rPr>
                        <a:t>Metamask</a:t>
                      </a:r>
                      <a:r>
                        <a:rPr sz="1200" b="1" spc="-20" dirty="0">
                          <a:solidFill>
                            <a:srgbClr val="FFFFFF"/>
                          </a:solidFill>
                          <a:latin typeface="Calibri"/>
                          <a:cs typeface="Calibri"/>
                        </a:rPr>
                        <a:t> </a:t>
                      </a:r>
                      <a:r>
                        <a:rPr sz="1200" b="1" spc="-5" dirty="0">
                          <a:solidFill>
                            <a:srgbClr val="FFFFFF"/>
                          </a:solidFill>
                          <a:latin typeface="Calibri"/>
                          <a:cs typeface="Calibri"/>
                        </a:rPr>
                        <a:t>Wallet,</a:t>
                      </a:r>
                      <a:r>
                        <a:rPr sz="1200" b="1" spc="-50" dirty="0">
                          <a:solidFill>
                            <a:srgbClr val="FFFFFF"/>
                          </a:solidFill>
                          <a:latin typeface="Calibri"/>
                          <a:cs typeface="Calibri"/>
                        </a:rPr>
                        <a:t> </a:t>
                      </a:r>
                      <a:r>
                        <a:rPr sz="1200" b="1" spc="-10" dirty="0">
                          <a:solidFill>
                            <a:srgbClr val="FFFFFF"/>
                          </a:solidFill>
                          <a:latin typeface="Calibri"/>
                          <a:cs typeface="Calibri"/>
                        </a:rPr>
                        <a:t>Testnet </a:t>
                      </a:r>
                      <a:r>
                        <a:rPr sz="1200" b="1" dirty="0">
                          <a:solidFill>
                            <a:srgbClr val="FFFFFF"/>
                          </a:solidFill>
                          <a:latin typeface="Calibri"/>
                          <a:cs typeface="Calibri"/>
                        </a:rPr>
                        <a:t>Faucet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3"/>
                  </a:ext>
                </a:extLst>
              </a:tr>
              <a:tr h="350240">
                <a:tc>
                  <a:txBody>
                    <a:bodyPr/>
                    <a:lstStyle/>
                    <a:p>
                      <a:pPr marL="182880">
                        <a:lnSpc>
                          <a:spcPts val="1430"/>
                        </a:lnSpc>
                      </a:pPr>
                      <a:r>
                        <a:rPr sz="1200" b="1" spc="10" dirty="0">
                          <a:solidFill>
                            <a:srgbClr val="FFFFFF"/>
                          </a:solidFill>
                          <a:latin typeface="Calibri"/>
                          <a:cs typeface="Calibri"/>
                        </a:rPr>
                        <a:t>Programming</a:t>
                      </a:r>
                      <a:r>
                        <a:rPr sz="1200" b="1" spc="-15" dirty="0">
                          <a:solidFill>
                            <a:srgbClr val="FFFFFF"/>
                          </a:solidFill>
                          <a:latin typeface="Calibri"/>
                          <a:cs typeface="Calibri"/>
                        </a:rPr>
                        <a:t> </a:t>
                      </a:r>
                      <a:r>
                        <a:rPr sz="1200" b="1" spc="-5" dirty="0">
                          <a:solidFill>
                            <a:srgbClr val="FFFFFF"/>
                          </a:solidFill>
                          <a:latin typeface="Calibri"/>
                          <a:cs typeface="Calibri"/>
                        </a:rPr>
                        <a:t>Language</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marL="365760">
                        <a:lnSpc>
                          <a:spcPts val="1430"/>
                        </a:lnSpc>
                      </a:pPr>
                      <a:r>
                        <a:rPr sz="1200" b="1" spc="30" dirty="0">
                          <a:solidFill>
                            <a:srgbClr val="FFFFFF"/>
                          </a:solidFill>
                          <a:latin typeface="Calibri"/>
                          <a:cs typeface="Calibri"/>
                        </a:rPr>
                        <a:t>Pyth</a:t>
                      </a:r>
                      <a:r>
                        <a:rPr sz="1200" b="1" spc="25" dirty="0">
                          <a:solidFill>
                            <a:srgbClr val="FFFFFF"/>
                          </a:solidFill>
                          <a:latin typeface="Calibri"/>
                          <a:cs typeface="Calibri"/>
                        </a:rPr>
                        <a:t>o</a:t>
                      </a:r>
                      <a:r>
                        <a:rPr sz="1200" b="1" spc="30" dirty="0">
                          <a:solidFill>
                            <a:srgbClr val="FFFFFF"/>
                          </a:solidFill>
                          <a:latin typeface="Calibri"/>
                          <a:cs typeface="Calibri"/>
                        </a:rPr>
                        <a:t>n</a:t>
                      </a:r>
                      <a:r>
                        <a:rPr sz="1200" b="1" dirty="0">
                          <a:solidFill>
                            <a:srgbClr val="FFFFFF"/>
                          </a:solidFill>
                          <a:latin typeface="Calibri"/>
                          <a:cs typeface="Calibri"/>
                        </a:rPr>
                        <a:t>,</a:t>
                      </a:r>
                      <a:r>
                        <a:rPr sz="1200" b="1" spc="-60" dirty="0">
                          <a:solidFill>
                            <a:srgbClr val="FFFFFF"/>
                          </a:solidFill>
                          <a:latin typeface="Calibri"/>
                          <a:cs typeface="Calibri"/>
                        </a:rPr>
                        <a:t> </a:t>
                      </a:r>
                      <a:r>
                        <a:rPr sz="1200" b="1" spc="-10" dirty="0">
                          <a:solidFill>
                            <a:srgbClr val="FFFFFF"/>
                          </a:solidFill>
                          <a:latin typeface="Calibri"/>
                          <a:cs typeface="Calibri"/>
                        </a:rPr>
                        <a:t>H</a:t>
                      </a:r>
                      <a:r>
                        <a:rPr sz="1200" b="1" spc="30" dirty="0">
                          <a:solidFill>
                            <a:srgbClr val="FFFFFF"/>
                          </a:solidFill>
                          <a:latin typeface="Calibri"/>
                          <a:cs typeface="Calibri"/>
                        </a:rPr>
                        <a:t>t</a:t>
                      </a:r>
                      <a:r>
                        <a:rPr sz="1200" b="1" spc="-5" dirty="0">
                          <a:solidFill>
                            <a:srgbClr val="FFFFFF"/>
                          </a:solidFill>
                          <a:latin typeface="Calibri"/>
                          <a:cs typeface="Calibri"/>
                        </a:rPr>
                        <a:t>m</a:t>
                      </a:r>
                      <a:r>
                        <a:rPr sz="1200" b="1" dirty="0">
                          <a:solidFill>
                            <a:srgbClr val="FFFFFF"/>
                          </a:solidFill>
                          <a:latin typeface="Calibri"/>
                          <a:cs typeface="Calibri"/>
                        </a:rPr>
                        <a:t>l,</a:t>
                      </a:r>
                      <a:r>
                        <a:rPr sz="1200" b="1" spc="-45" dirty="0">
                          <a:solidFill>
                            <a:srgbClr val="FFFFFF"/>
                          </a:solidFill>
                          <a:latin typeface="Calibri"/>
                          <a:cs typeface="Calibri"/>
                        </a:rPr>
                        <a:t> </a:t>
                      </a:r>
                      <a:r>
                        <a:rPr sz="1200" b="1" spc="-35" dirty="0">
                          <a:solidFill>
                            <a:srgbClr val="FFFFFF"/>
                          </a:solidFill>
                          <a:latin typeface="Calibri"/>
                          <a:cs typeface="Calibri"/>
                        </a:rPr>
                        <a:t>C</a:t>
                      </a:r>
                      <a:r>
                        <a:rPr sz="1200" b="1" spc="-30" dirty="0">
                          <a:solidFill>
                            <a:srgbClr val="FFFFFF"/>
                          </a:solidFill>
                          <a:latin typeface="Calibri"/>
                          <a:cs typeface="Calibri"/>
                        </a:rPr>
                        <a:t>s</a:t>
                      </a:r>
                      <a:r>
                        <a:rPr sz="1200" b="1" spc="-35" dirty="0">
                          <a:solidFill>
                            <a:srgbClr val="FFFFFF"/>
                          </a:solidFill>
                          <a:latin typeface="Calibri"/>
                          <a:cs typeface="Calibri"/>
                        </a:rPr>
                        <a:t>s</a:t>
                      </a:r>
                      <a:r>
                        <a:rPr sz="1200" b="1" dirty="0">
                          <a:solidFill>
                            <a:srgbClr val="FFFFFF"/>
                          </a:solidFill>
                          <a:latin typeface="Calibri"/>
                          <a:cs typeface="Calibri"/>
                        </a:rPr>
                        <a:t>,</a:t>
                      </a:r>
                      <a:r>
                        <a:rPr sz="1200" b="1" spc="15" dirty="0">
                          <a:solidFill>
                            <a:srgbClr val="FFFFFF"/>
                          </a:solidFill>
                          <a:latin typeface="Calibri"/>
                          <a:cs typeface="Calibri"/>
                        </a:rPr>
                        <a:t> </a:t>
                      </a:r>
                      <a:r>
                        <a:rPr sz="1200" b="1" spc="-25" dirty="0">
                          <a:solidFill>
                            <a:srgbClr val="FFFFFF"/>
                          </a:solidFill>
                          <a:latin typeface="Calibri"/>
                          <a:cs typeface="Calibri"/>
                        </a:rPr>
                        <a:t>J</a:t>
                      </a:r>
                      <a:r>
                        <a:rPr sz="1200" b="1" spc="5" dirty="0">
                          <a:solidFill>
                            <a:srgbClr val="FFFFFF"/>
                          </a:solidFill>
                          <a:latin typeface="Calibri"/>
                          <a:cs typeface="Calibri"/>
                        </a:rPr>
                        <a:t>a</a:t>
                      </a:r>
                      <a:r>
                        <a:rPr sz="1200" b="1" spc="30" dirty="0">
                          <a:solidFill>
                            <a:srgbClr val="FFFFFF"/>
                          </a:solidFill>
                          <a:latin typeface="Calibri"/>
                          <a:cs typeface="Calibri"/>
                        </a:rPr>
                        <a:t>v</a:t>
                      </a:r>
                      <a:r>
                        <a:rPr sz="1200" b="1" spc="5" dirty="0">
                          <a:solidFill>
                            <a:srgbClr val="FFFFFF"/>
                          </a:solidFill>
                          <a:latin typeface="Calibri"/>
                          <a:cs typeface="Calibri"/>
                        </a:rPr>
                        <a:t>a</a:t>
                      </a:r>
                      <a:r>
                        <a:rPr sz="1200" b="1" spc="-30" dirty="0">
                          <a:solidFill>
                            <a:srgbClr val="FFFFFF"/>
                          </a:solidFill>
                          <a:latin typeface="Calibri"/>
                          <a:cs typeface="Calibri"/>
                        </a:rPr>
                        <a:t>s</a:t>
                      </a:r>
                      <a:r>
                        <a:rPr sz="1200" b="1" spc="20" dirty="0">
                          <a:solidFill>
                            <a:srgbClr val="FFFFFF"/>
                          </a:solidFill>
                          <a:latin typeface="Calibri"/>
                          <a:cs typeface="Calibri"/>
                        </a:rPr>
                        <a:t>cr</a:t>
                      </a:r>
                      <a:r>
                        <a:rPr sz="1200" b="1" dirty="0">
                          <a:solidFill>
                            <a:srgbClr val="FFFFFF"/>
                          </a:solidFill>
                          <a:latin typeface="Calibri"/>
                          <a:cs typeface="Calibri"/>
                        </a:rPr>
                        <a:t>i</a:t>
                      </a:r>
                      <a:r>
                        <a:rPr sz="1200" b="1" spc="30" dirty="0">
                          <a:solidFill>
                            <a:srgbClr val="FFFFFF"/>
                          </a:solidFill>
                          <a:latin typeface="Calibri"/>
                          <a:cs typeface="Calibri"/>
                        </a:rPr>
                        <a:t>p</a:t>
                      </a:r>
                      <a:r>
                        <a:rPr sz="1200" b="1" dirty="0">
                          <a:solidFill>
                            <a:srgbClr val="FFFFFF"/>
                          </a:solidFill>
                          <a:latin typeface="Calibri"/>
                          <a:cs typeface="Calibri"/>
                        </a:rPr>
                        <a:t>t</a:t>
                      </a:r>
                      <a:endParaRPr sz="12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3" name="object 3"/>
          <p:cNvSpPr txBox="1"/>
          <p:nvPr/>
        </p:nvSpPr>
        <p:spPr>
          <a:xfrm>
            <a:off x="594677" y="711136"/>
            <a:ext cx="2470150" cy="346075"/>
          </a:xfrm>
          <a:prstGeom prst="rect">
            <a:avLst/>
          </a:prstGeom>
        </p:spPr>
        <p:txBody>
          <a:bodyPr vert="horz" wrap="square" lIns="0" tIns="12700" rIns="0" bIns="0" rtlCol="0">
            <a:spAutoFit/>
          </a:bodyPr>
          <a:lstStyle/>
          <a:p>
            <a:pPr marL="225425" indent="-213360">
              <a:lnSpc>
                <a:spcPct val="100000"/>
              </a:lnSpc>
              <a:spcBef>
                <a:spcPts val="100"/>
              </a:spcBef>
              <a:buSzPct val="95238"/>
              <a:buFont typeface="Wingdings"/>
              <a:buChar char=""/>
              <a:tabLst>
                <a:tab pos="226060" algn="l"/>
              </a:tabLst>
            </a:pPr>
            <a:r>
              <a:rPr sz="2100" b="1" spc="-5" dirty="0">
                <a:latin typeface="Times New Roman"/>
                <a:cs typeface="Times New Roman"/>
              </a:rPr>
              <a:t>System</a:t>
            </a:r>
            <a:r>
              <a:rPr sz="2100" b="1" spc="-105" dirty="0">
                <a:latin typeface="Times New Roman"/>
                <a:cs typeface="Times New Roman"/>
              </a:rPr>
              <a:t> </a:t>
            </a:r>
            <a:r>
              <a:rPr sz="2100" b="1" spc="-25" dirty="0">
                <a:latin typeface="Times New Roman"/>
                <a:cs typeface="Times New Roman"/>
              </a:rPr>
              <a:t>architecture</a:t>
            </a:r>
            <a:endParaRPr sz="210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pic>
        <p:nvPicPr>
          <p:cNvPr id="8" name="Picture 7">
            <a:extLst>
              <a:ext uri="{FF2B5EF4-FFF2-40B4-BE49-F238E27FC236}">
                <a16:creationId xmlns:a16="http://schemas.microsoft.com/office/drawing/2014/main" id="{FFAEFA72-F9E5-9710-D43F-453314DC4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04" y="819093"/>
            <a:ext cx="5544616" cy="55681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3" name="object 3"/>
          <p:cNvSpPr txBox="1"/>
          <p:nvPr/>
        </p:nvSpPr>
        <p:spPr>
          <a:xfrm>
            <a:off x="594677" y="711136"/>
            <a:ext cx="2470150" cy="346075"/>
          </a:xfrm>
          <a:prstGeom prst="rect">
            <a:avLst/>
          </a:prstGeom>
        </p:spPr>
        <p:txBody>
          <a:bodyPr vert="horz" wrap="square" lIns="0" tIns="12700" rIns="0" bIns="0" rtlCol="0">
            <a:spAutoFit/>
          </a:bodyPr>
          <a:lstStyle/>
          <a:p>
            <a:pPr marL="225425" indent="-213360">
              <a:lnSpc>
                <a:spcPct val="100000"/>
              </a:lnSpc>
              <a:spcBef>
                <a:spcPts val="100"/>
              </a:spcBef>
              <a:buSzPct val="95238"/>
              <a:buFont typeface="Wingdings"/>
              <a:buChar char=""/>
              <a:tabLst>
                <a:tab pos="226060" algn="l"/>
              </a:tabLst>
            </a:pPr>
            <a:r>
              <a:rPr sz="2100" b="1" spc="-5" dirty="0">
                <a:latin typeface="Times New Roman"/>
                <a:cs typeface="Times New Roman"/>
              </a:rPr>
              <a:t>S</a:t>
            </a:r>
            <a:r>
              <a:rPr lang="en-US" sz="2100" b="1" spc="-5" dirty="0">
                <a:latin typeface="Times New Roman"/>
                <a:cs typeface="Times New Roman"/>
              </a:rPr>
              <a:t>tacked LSTM</a:t>
            </a:r>
            <a:endParaRPr sz="2100" dirty="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pic>
        <p:nvPicPr>
          <p:cNvPr id="4" name="Picture 3">
            <a:extLst>
              <a:ext uri="{FF2B5EF4-FFF2-40B4-BE49-F238E27FC236}">
                <a16:creationId xmlns:a16="http://schemas.microsoft.com/office/drawing/2014/main" id="{2383E1DB-4182-FE75-5FF2-E3005B374973}"/>
              </a:ext>
            </a:extLst>
          </p:cNvPr>
          <p:cNvPicPr>
            <a:picLocks noChangeAspect="1"/>
          </p:cNvPicPr>
          <p:nvPr/>
        </p:nvPicPr>
        <p:blipFill rotWithShape="1">
          <a:blip r:embed="rId2">
            <a:extLst>
              <a:ext uri="{28A0092B-C50C-407E-A947-70E740481C1C}">
                <a14:useLocalDpi xmlns:a14="http://schemas.microsoft.com/office/drawing/2010/main" val="0"/>
              </a:ext>
            </a:extLst>
          </a:blip>
          <a:srcRect l="46064" t="30955" r="46033" b="23381"/>
          <a:stretch/>
        </p:blipFill>
        <p:spPr bwMode="auto">
          <a:xfrm>
            <a:off x="4750193" y="2133600"/>
            <a:ext cx="2690976" cy="36042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631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759" y="829881"/>
            <a:ext cx="2190750" cy="346075"/>
          </a:xfrm>
          <a:prstGeom prst="rect">
            <a:avLst/>
          </a:prstGeom>
        </p:spPr>
        <p:txBody>
          <a:bodyPr vert="horz" wrap="square" lIns="0" tIns="12700" rIns="0" bIns="0" rtlCol="0">
            <a:spAutoFit/>
          </a:bodyPr>
          <a:lstStyle/>
          <a:p>
            <a:pPr marL="241300" indent="-229235">
              <a:lnSpc>
                <a:spcPct val="100000"/>
              </a:lnSpc>
              <a:spcBef>
                <a:spcPts val="100"/>
              </a:spcBef>
              <a:buFont typeface="Wingdings"/>
              <a:buChar char=""/>
              <a:tabLst>
                <a:tab pos="241935" algn="l"/>
              </a:tabLst>
            </a:pPr>
            <a:r>
              <a:rPr sz="2100" b="1" spc="-65" dirty="0">
                <a:latin typeface="Times New Roman"/>
                <a:cs typeface="Times New Roman"/>
              </a:rPr>
              <a:t>Web</a:t>
            </a:r>
            <a:r>
              <a:rPr sz="2100" b="1" spc="-10" dirty="0">
                <a:latin typeface="Times New Roman"/>
                <a:cs typeface="Times New Roman"/>
              </a:rPr>
              <a:t> </a:t>
            </a:r>
            <a:r>
              <a:rPr sz="2100" b="1" spc="-30" dirty="0">
                <a:latin typeface="Times New Roman"/>
                <a:cs typeface="Times New Roman"/>
              </a:rPr>
              <a:t>architecture</a:t>
            </a:r>
            <a:endParaRPr sz="2100">
              <a:latin typeface="Times New Roman"/>
              <a:cs typeface="Times New Roman"/>
            </a:endParaRPr>
          </a:p>
        </p:txBody>
      </p:sp>
      <p:pic>
        <p:nvPicPr>
          <p:cNvPr id="3" name="object 3"/>
          <p:cNvPicPr/>
          <p:nvPr/>
        </p:nvPicPr>
        <p:blipFill>
          <a:blip r:embed="rId2" cstate="print"/>
          <a:stretch>
            <a:fillRect/>
          </a:stretch>
        </p:blipFill>
        <p:spPr>
          <a:xfrm>
            <a:off x="1428750" y="1247775"/>
            <a:ext cx="9315450" cy="4219575"/>
          </a:xfrm>
          <a:prstGeom prst="rect">
            <a:avLst/>
          </a:prstGeom>
        </p:spPr>
      </p:pic>
      <p:sp>
        <p:nvSpPr>
          <p:cNvPr id="4" name="object 4"/>
          <p:cNvSpPr txBox="1">
            <a:spLocks noGrp="1"/>
          </p:cNvSpPr>
          <p:nvPr>
            <p:ph type="title"/>
          </p:nvPr>
        </p:nvSpPr>
        <p:spPr>
          <a:xfrm>
            <a:off x="4817109" y="102869"/>
            <a:ext cx="2557780"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2E5496"/>
                </a:solidFill>
                <a:latin typeface="Times New Roman"/>
                <a:cs typeface="Times New Roman"/>
              </a:rPr>
              <a:t>System</a:t>
            </a:r>
            <a:r>
              <a:rPr sz="3200" b="1" spc="-180" dirty="0">
                <a:solidFill>
                  <a:srgbClr val="2E5496"/>
                </a:solidFill>
                <a:latin typeface="Times New Roman"/>
                <a:cs typeface="Times New Roman"/>
              </a:rPr>
              <a:t> </a:t>
            </a:r>
            <a:r>
              <a:rPr sz="3200" b="1" spc="15" dirty="0">
                <a:solidFill>
                  <a:srgbClr val="2E5496"/>
                </a:solidFill>
                <a:latin typeface="Times New Roman"/>
                <a:cs typeface="Times New Roman"/>
              </a:rPr>
              <a:t>Design</a:t>
            </a:r>
            <a:endParaRPr sz="3200">
              <a:latin typeface="Times New Roman"/>
              <a:cs typeface="Times New Roman"/>
            </a:endParaRPr>
          </a:p>
        </p:txBody>
      </p:sp>
      <p:sp>
        <p:nvSpPr>
          <p:cNvPr id="5" name="object 5"/>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6114" y="313055"/>
            <a:ext cx="5789930" cy="632460"/>
          </a:xfrm>
          <a:prstGeom prst="rect">
            <a:avLst/>
          </a:prstGeom>
        </p:spPr>
        <p:txBody>
          <a:bodyPr vert="horz" wrap="square" lIns="0" tIns="16510" rIns="0" bIns="0" rtlCol="0">
            <a:spAutoFit/>
          </a:bodyPr>
          <a:lstStyle/>
          <a:p>
            <a:pPr marL="12700">
              <a:lnSpc>
                <a:spcPct val="100000"/>
              </a:lnSpc>
              <a:spcBef>
                <a:spcPts val="130"/>
              </a:spcBef>
            </a:pPr>
            <a:r>
              <a:rPr b="1" spc="-45" dirty="0">
                <a:solidFill>
                  <a:srgbClr val="000066"/>
                </a:solidFill>
                <a:latin typeface="Calibri"/>
                <a:cs typeface="Calibri"/>
              </a:rPr>
              <a:t>RESULTS</a:t>
            </a:r>
            <a:r>
              <a:rPr b="1" spc="60" dirty="0">
                <a:solidFill>
                  <a:srgbClr val="000066"/>
                </a:solidFill>
                <a:latin typeface="Calibri"/>
                <a:cs typeface="Calibri"/>
              </a:rPr>
              <a:t> </a:t>
            </a:r>
            <a:r>
              <a:rPr b="1" spc="15" dirty="0">
                <a:solidFill>
                  <a:srgbClr val="000066"/>
                </a:solidFill>
                <a:latin typeface="Calibri"/>
                <a:cs typeface="Calibri"/>
              </a:rPr>
              <a:t>AND</a:t>
            </a:r>
            <a:r>
              <a:rPr b="1" spc="35" dirty="0">
                <a:solidFill>
                  <a:srgbClr val="000066"/>
                </a:solidFill>
                <a:latin typeface="Calibri"/>
                <a:cs typeface="Calibri"/>
              </a:rPr>
              <a:t> </a:t>
            </a:r>
            <a:r>
              <a:rPr b="1" spc="5" dirty="0">
                <a:solidFill>
                  <a:srgbClr val="000066"/>
                </a:solidFill>
                <a:latin typeface="Calibri"/>
                <a:cs typeface="Calibri"/>
              </a:rPr>
              <a:t>DISCUSSIONS</a:t>
            </a:r>
          </a:p>
        </p:txBody>
      </p:sp>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4351" y="136143"/>
            <a:ext cx="4727575" cy="632460"/>
          </a:xfrm>
          <a:prstGeom prst="rect">
            <a:avLst/>
          </a:prstGeom>
        </p:spPr>
        <p:txBody>
          <a:bodyPr vert="horz" wrap="square" lIns="0" tIns="16510" rIns="0" bIns="0" rtlCol="0">
            <a:spAutoFit/>
          </a:bodyPr>
          <a:lstStyle/>
          <a:p>
            <a:pPr marL="12700">
              <a:lnSpc>
                <a:spcPct val="100000"/>
              </a:lnSpc>
              <a:spcBef>
                <a:spcPts val="130"/>
              </a:spcBef>
            </a:pPr>
            <a:r>
              <a:rPr spc="-55" dirty="0"/>
              <a:t>P</a:t>
            </a:r>
            <a:r>
              <a:rPr spc="10" dirty="0"/>
              <a:t>a</a:t>
            </a:r>
            <a:r>
              <a:rPr spc="45" dirty="0"/>
              <a:t>p</a:t>
            </a:r>
            <a:r>
              <a:rPr spc="65" dirty="0"/>
              <a:t>e</a:t>
            </a:r>
            <a:r>
              <a:rPr spc="10" dirty="0"/>
              <a:t>r</a:t>
            </a:r>
            <a:r>
              <a:rPr spc="-240" dirty="0"/>
              <a:t> </a:t>
            </a:r>
            <a:r>
              <a:rPr spc="-55" dirty="0"/>
              <a:t>P</a:t>
            </a:r>
            <a:r>
              <a:rPr spc="40" dirty="0"/>
              <a:t>ub</a:t>
            </a:r>
            <a:r>
              <a:rPr spc="25" dirty="0"/>
              <a:t>li</a:t>
            </a:r>
            <a:r>
              <a:rPr spc="40" dirty="0"/>
              <a:t>s</a:t>
            </a:r>
            <a:r>
              <a:rPr spc="-30" dirty="0"/>
              <a:t>h</a:t>
            </a:r>
            <a:r>
              <a:rPr spc="-5" dirty="0"/>
              <a:t>e</a:t>
            </a:r>
            <a:r>
              <a:rPr spc="15" dirty="0"/>
              <a:t>d</a:t>
            </a:r>
            <a:r>
              <a:rPr spc="-260" dirty="0"/>
              <a:t> </a:t>
            </a:r>
            <a:r>
              <a:rPr spc="70" dirty="0"/>
              <a:t>De</a:t>
            </a:r>
            <a:r>
              <a:rPr spc="-30" dirty="0"/>
              <a:t>t</a:t>
            </a:r>
            <a:r>
              <a:rPr spc="-65" dirty="0"/>
              <a:t>a</a:t>
            </a:r>
            <a:r>
              <a:rPr spc="25" dirty="0"/>
              <a:t>i</a:t>
            </a:r>
            <a:r>
              <a:rPr spc="-50" dirty="0"/>
              <a:t>l</a:t>
            </a:r>
            <a:r>
              <a:rPr spc="10" dirty="0"/>
              <a:t>s</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p:nvPr/>
        </p:nvSpPr>
        <p:spPr>
          <a:xfrm>
            <a:off x="917575" y="1600200"/>
            <a:ext cx="9445625" cy="862416"/>
          </a:xfrm>
          <a:prstGeom prst="rect">
            <a:avLst/>
          </a:prstGeom>
        </p:spPr>
        <p:txBody>
          <a:bodyPr vert="horz" wrap="square" lIns="0" tIns="15875" rIns="0" bIns="0" rtlCol="0">
            <a:spAutoFit/>
          </a:bodyPr>
          <a:lstStyle/>
          <a:p>
            <a:pPr marL="12065">
              <a:lnSpc>
                <a:spcPct val="100000"/>
              </a:lnSpc>
              <a:spcBef>
                <a:spcPts val="125"/>
              </a:spcBef>
              <a:buClr>
                <a:srgbClr val="000000"/>
              </a:buClr>
              <a:tabLst>
                <a:tab pos="241935" algn="l"/>
              </a:tabLst>
            </a:pPr>
            <a:r>
              <a:rPr lang="en-IN" sz="2750" u="heavy" spc="-15" dirty="0">
                <a:solidFill>
                  <a:srgbClr val="0462C1"/>
                </a:solidFill>
                <a:uFill>
                  <a:solidFill>
                    <a:srgbClr val="0462C1"/>
                  </a:solidFill>
                </a:uFill>
                <a:latin typeface="Calibri"/>
                <a:cs typeface="Calibri"/>
                <a:hlinkClick r:id="rId2"/>
              </a:rPr>
              <a:t>https://drive.google.com/drive/u/2/folders/1rwF-y4xPGPpN3MHPyvVtHqwLNewb_LYG</a:t>
            </a:r>
            <a:endParaRPr sz="275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8270" y="10413"/>
            <a:ext cx="148526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rgbClr val="2E5496"/>
                </a:solidFill>
                <a:latin typeface="Calibri"/>
                <a:cs typeface="Calibri"/>
              </a:rPr>
              <a:t>AGENDA</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1279271" y="516657"/>
            <a:ext cx="6923405" cy="5452745"/>
          </a:xfrm>
          <a:prstGeom prst="rect">
            <a:avLst/>
          </a:prstGeom>
        </p:spPr>
        <p:txBody>
          <a:bodyPr vert="horz" wrap="square" lIns="0" tIns="44450" rIns="0" bIns="0" rtlCol="0">
            <a:spAutoFit/>
          </a:bodyPr>
          <a:lstStyle/>
          <a:p>
            <a:pPr marL="394970" indent="-382905">
              <a:lnSpc>
                <a:spcPct val="100000"/>
              </a:lnSpc>
              <a:spcBef>
                <a:spcPts val="350"/>
              </a:spcBef>
              <a:buSzPct val="97014"/>
              <a:buFont typeface="Wingdings"/>
              <a:buChar char=""/>
              <a:tabLst>
                <a:tab pos="395605" algn="l"/>
              </a:tabLst>
            </a:pPr>
            <a:r>
              <a:rPr sz="3350" spc="5" dirty="0">
                <a:latin typeface="Times New Roman"/>
                <a:cs typeface="Times New Roman"/>
              </a:rPr>
              <a:t>Abstract</a:t>
            </a:r>
            <a:endParaRPr sz="335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3350" spc="-15" dirty="0">
                <a:latin typeface="Times New Roman"/>
                <a:cs typeface="Times New Roman"/>
              </a:rPr>
              <a:t>Introduction</a:t>
            </a:r>
            <a:endParaRPr sz="335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3350" spc="-5" dirty="0">
                <a:latin typeface="Times New Roman"/>
                <a:cs typeface="Times New Roman"/>
              </a:rPr>
              <a:t>Literature</a:t>
            </a:r>
            <a:r>
              <a:rPr sz="3350" spc="170" dirty="0">
                <a:latin typeface="Times New Roman"/>
                <a:cs typeface="Times New Roman"/>
              </a:rPr>
              <a:t> </a:t>
            </a:r>
            <a:r>
              <a:rPr sz="3350" spc="-15" dirty="0">
                <a:latin typeface="Times New Roman"/>
                <a:cs typeface="Times New Roman"/>
              </a:rPr>
              <a:t>Review</a:t>
            </a:r>
            <a:endParaRPr sz="3350" dirty="0">
              <a:latin typeface="Times New Roman"/>
              <a:cs typeface="Times New Roman"/>
            </a:endParaRPr>
          </a:p>
          <a:p>
            <a:pPr marL="395605" indent="-383540">
              <a:lnSpc>
                <a:spcPct val="100000"/>
              </a:lnSpc>
              <a:spcBef>
                <a:spcPts val="185"/>
              </a:spcBef>
              <a:buSzPct val="97014"/>
              <a:buFont typeface="Wingdings"/>
              <a:buChar char=""/>
              <a:tabLst>
                <a:tab pos="396240" algn="l"/>
              </a:tabLst>
            </a:pPr>
            <a:r>
              <a:rPr sz="3350" spc="-20" dirty="0">
                <a:latin typeface="Times New Roman"/>
                <a:cs typeface="Times New Roman"/>
              </a:rPr>
              <a:t>Analysis</a:t>
            </a:r>
            <a:endParaRPr sz="335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3350" spc="-10" dirty="0">
                <a:latin typeface="Times New Roman"/>
                <a:cs typeface="Times New Roman"/>
              </a:rPr>
              <a:t>System</a:t>
            </a:r>
            <a:r>
              <a:rPr sz="3350" spc="175" dirty="0">
                <a:latin typeface="Times New Roman"/>
                <a:cs typeface="Times New Roman"/>
              </a:rPr>
              <a:t> </a:t>
            </a:r>
            <a:r>
              <a:rPr sz="3350" spc="-20" dirty="0">
                <a:latin typeface="Times New Roman"/>
                <a:cs typeface="Times New Roman"/>
              </a:rPr>
              <a:t>Design</a:t>
            </a:r>
            <a:endParaRPr sz="3350" dirty="0">
              <a:latin typeface="Times New Roman"/>
              <a:cs typeface="Times New Roman"/>
            </a:endParaRPr>
          </a:p>
          <a:p>
            <a:pPr marL="395605" indent="-383540">
              <a:lnSpc>
                <a:spcPct val="100000"/>
              </a:lnSpc>
              <a:spcBef>
                <a:spcPts val="265"/>
              </a:spcBef>
              <a:buSzPct val="97014"/>
              <a:buFont typeface="Wingdings"/>
              <a:buChar char=""/>
              <a:tabLst>
                <a:tab pos="396240" algn="l"/>
              </a:tabLst>
            </a:pPr>
            <a:r>
              <a:rPr sz="3350" spc="-10" dirty="0">
                <a:latin typeface="Times New Roman"/>
                <a:cs typeface="Times New Roman"/>
              </a:rPr>
              <a:t>Discussion</a:t>
            </a:r>
            <a:r>
              <a:rPr sz="3350" spc="215" dirty="0">
                <a:latin typeface="Times New Roman"/>
                <a:cs typeface="Times New Roman"/>
              </a:rPr>
              <a:t> </a:t>
            </a:r>
            <a:r>
              <a:rPr sz="3350" spc="-10" dirty="0">
                <a:latin typeface="Times New Roman"/>
                <a:cs typeface="Times New Roman"/>
              </a:rPr>
              <a:t>of</a:t>
            </a:r>
            <a:r>
              <a:rPr sz="3350" spc="110" dirty="0">
                <a:latin typeface="Times New Roman"/>
                <a:cs typeface="Times New Roman"/>
              </a:rPr>
              <a:t> </a:t>
            </a:r>
            <a:r>
              <a:rPr sz="3350" spc="-5" dirty="0">
                <a:latin typeface="Times New Roman"/>
                <a:cs typeface="Times New Roman"/>
              </a:rPr>
              <a:t>Results</a:t>
            </a:r>
            <a:endParaRPr sz="335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3350" spc="-10" dirty="0">
                <a:latin typeface="Times New Roman"/>
                <a:cs typeface="Times New Roman"/>
              </a:rPr>
              <a:t>National</a:t>
            </a:r>
            <a:r>
              <a:rPr sz="3350" spc="229" dirty="0">
                <a:latin typeface="Times New Roman"/>
                <a:cs typeface="Times New Roman"/>
              </a:rPr>
              <a:t> </a:t>
            </a:r>
            <a:r>
              <a:rPr sz="3350" spc="-10" dirty="0">
                <a:latin typeface="Times New Roman"/>
                <a:cs typeface="Times New Roman"/>
              </a:rPr>
              <a:t>Conference</a:t>
            </a:r>
            <a:r>
              <a:rPr sz="3350" spc="270" dirty="0">
                <a:latin typeface="Times New Roman"/>
                <a:cs typeface="Times New Roman"/>
              </a:rPr>
              <a:t> </a:t>
            </a:r>
            <a:r>
              <a:rPr sz="3350" dirty="0">
                <a:latin typeface="Times New Roman"/>
                <a:cs typeface="Times New Roman"/>
              </a:rPr>
              <a:t>Paper</a:t>
            </a:r>
          </a:p>
          <a:p>
            <a:pPr marL="395605" indent="-383540">
              <a:lnSpc>
                <a:spcPct val="100000"/>
              </a:lnSpc>
              <a:spcBef>
                <a:spcPts val="260"/>
              </a:spcBef>
              <a:buSzPct val="97014"/>
              <a:buFont typeface="Wingdings"/>
              <a:buChar char=""/>
              <a:tabLst>
                <a:tab pos="396240" algn="l"/>
              </a:tabLst>
            </a:pPr>
            <a:r>
              <a:rPr sz="3350" spc="-15" dirty="0">
                <a:latin typeface="Times New Roman"/>
                <a:cs typeface="Times New Roman"/>
              </a:rPr>
              <a:t>Conclusion</a:t>
            </a:r>
            <a:r>
              <a:rPr sz="3350" spc="315" dirty="0">
                <a:latin typeface="Times New Roman"/>
                <a:cs typeface="Times New Roman"/>
              </a:rPr>
              <a:t> </a:t>
            </a:r>
            <a:r>
              <a:rPr sz="3350" spc="-5" dirty="0">
                <a:latin typeface="Times New Roman"/>
                <a:cs typeface="Times New Roman"/>
              </a:rPr>
              <a:t>and</a:t>
            </a:r>
            <a:r>
              <a:rPr sz="3350" spc="90" dirty="0">
                <a:latin typeface="Times New Roman"/>
                <a:cs typeface="Times New Roman"/>
              </a:rPr>
              <a:t> </a:t>
            </a:r>
            <a:r>
              <a:rPr sz="3350" dirty="0">
                <a:latin typeface="Times New Roman"/>
                <a:cs typeface="Times New Roman"/>
              </a:rPr>
              <a:t>Future</a:t>
            </a:r>
            <a:r>
              <a:rPr sz="3350" spc="135" dirty="0">
                <a:latin typeface="Times New Roman"/>
                <a:cs typeface="Times New Roman"/>
              </a:rPr>
              <a:t> </a:t>
            </a:r>
            <a:r>
              <a:rPr sz="3350" spc="-10" dirty="0">
                <a:latin typeface="Times New Roman"/>
                <a:cs typeface="Times New Roman"/>
              </a:rPr>
              <a:t>Enhancements</a:t>
            </a:r>
            <a:endParaRPr sz="3350" dirty="0">
              <a:latin typeface="Times New Roman"/>
              <a:cs typeface="Times New Roman"/>
            </a:endParaRPr>
          </a:p>
          <a:p>
            <a:pPr marL="395605" indent="-383540">
              <a:lnSpc>
                <a:spcPct val="100000"/>
              </a:lnSpc>
              <a:spcBef>
                <a:spcPts val="260"/>
              </a:spcBef>
              <a:buSzPct val="97014"/>
              <a:buFont typeface="Wingdings"/>
              <a:buChar char=""/>
              <a:tabLst>
                <a:tab pos="396240" algn="l"/>
              </a:tabLst>
            </a:pPr>
            <a:r>
              <a:rPr sz="3350" spc="-20" dirty="0">
                <a:latin typeface="Times New Roman"/>
                <a:cs typeface="Times New Roman"/>
              </a:rPr>
              <a:t>References</a:t>
            </a:r>
            <a:endParaRPr sz="3350" dirty="0">
              <a:latin typeface="Times New Roman"/>
              <a:cs typeface="Times New Roman"/>
            </a:endParaRPr>
          </a:p>
          <a:p>
            <a:pPr marL="395605" indent="-383540">
              <a:lnSpc>
                <a:spcPct val="100000"/>
              </a:lnSpc>
              <a:spcBef>
                <a:spcPts val="265"/>
              </a:spcBef>
              <a:buSzPct val="97014"/>
              <a:buFont typeface="Wingdings"/>
              <a:buChar char=""/>
              <a:tabLst>
                <a:tab pos="396240" algn="l"/>
              </a:tabLst>
            </a:pPr>
            <a:r>
              <a:rPr sz="3350" spc="20" dirty="0">
                <a:latin typeface="Times New Roman"/>
                <a:cs typeface="Times New Roman"/>
              </a:rPr>
              <a:t>Q</a:t>
            </a:r>
            <a:r>
              <a:rPr sz="3350" spc="-15" dirty="0">
                <a:latin typeface="Times New Roman"/>
                <a:cs typeface="Times New Roman"/>
              </a:rPr>
              <a:t> </a:t>
            </a:r>
            <a:r>
              <a:rPr sz="3350" spc="20" dirty="0">
                <a:latin typeface="Times New Roman"/>
                <a:cs typeface="Times New Roman"/>
              </a:rPr>
              <a:t>&amp;</a:t>
            </a:r>
            <a:r>
              <a:rPr sz="3350" spc="-185" dirty="0">
                <a:latin typeface="Times New Roman"/>
                <a:cs typeface="Times New Roman"/>
              </a:rPr>
              <a:t> </a:t>
            </a:r>
            <a:r>
              <a:rPr sz="3350" spc="20" dirty="0">
                <a:latin typeface="Times New Roman"/>
                <a:cs typeface="Times New Roman"/>
              </a:rPr>
              <a:t>A</a:t>
            </a:r>
            <a:endParaRPr sz="335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5650" y="361949"/>
            <a:ext cx="246951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CONCLUSIONS</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3" name="object 3"/>
          <p:cNvSpPr txBox="1">
            <a:spLocks noGrp="1"/>
          </p:cNvSpPr>
          <p:nvPr>
            <p:ph type="body" idx="1"/>
          </p:nvPr>
        </p:nvSpPr>
        <p:spPr>
          <a:xfrm>
            <a:off x="629919" y="1331658"/>
            <a:ext cx="10932160" cy="3801169"/>
          </a:xfrm>
          <a:prstGeom prst="rect">
            <a:avLst/>
          </a:prstGeom>
        </p:spPr>
        <p:txBody>
          <a:bodyPr vert="horz" wrap="square" lIns="0" tIns="12700" rIns="0" bIns="0" rtlCol="0">
            <a:spAutoFit/>
          </a:bodyPr>
          <a:lstStyle/>
          <a:p>
            <a:pPr marL="241935" marR="62865" indent="-229235">
              <a:lnSpc>
                <a:spcPct val="153000"/>
              </a:lnSpc>
              <a:spcBef>
                <a:spcPts val="100"/>
              </a:spcBef>
              <a:buFont typeface="Wingdings"/>
              <a:buChar char=""/>
              <a:tabLst>
                <a:tab pos="242570" algn="l"/>
              </a:tabLst>
            </a:pPr>
            <a:r>
              <a:rPr lang="en-US" spc="-20" dirty="0"/>
              <a:t>This project aims to utilize the vast amounts of flexibility that Neural network models provide, to enhance the means used for detecting and classifying emotional expressions for helping young patients diagnosed with ASD.</a:t>
            </a:r>
          </a:p>
          <a:p>
            <a:pPr marL="241935" marR="62865" indent="-229235">
              <a:lnSpc>
                <a:spcPct val="153000"/>
              </a:lnSpc>
              <a:spcBef>
                <a:spcPts val="100"/>
              </a:spcBef>
              <a:buFont typeface="Wingdings"/>
              <a:buChar char=""/>
              <a:tabLst>
                <a:tab pos="242570" algn="l"/>
              </a:tabLst>
            </a:pPr>
            <a:r>
              <a:rPr lang="en-US" spc="-20" dirty="0"/>
              <a:t>The primary problem of being able to determine the baseline behavior of a child with ASD and interpret their emotions on a contextual basis is solved through the proposed system by personalizing the detection system on a case-by-case basis.</a:t>
            </a:r>
          </a:p>
          <a:p>
            <a:pPr marL="241935" marR="62865" indent="-229235">
              <a:lnSpc>
                <a:spcPct val="153000"/>
              </a:lnSpc>
              <a:spcBef>
                <a:spcPts val="100"/>
              </a:spcBef>
              <a:buFont typeface="Wingdings"/>
              <a:buChar char=""/>
              <a:tabLst>
                <a:tab pos="242570" algn="l"/>
              </a:tabLst>
            </a:pPr>
            <a:r>
              <a:rPr lang="en-US" spc="-20" dirty="0"/>
              <a:t>The usage of LSTM will allow the proposed system to learn long-term dependencies between detected expressions and the emotional state of people around the child.</a:t>
            </a:r>
          </a:p>
          <a:p>
            <a:pPr marL="241935" marR="62865" indent="-229235">
              <a:lnSpc>
                <a:spcPct val="153000"/>
              </a:lnSpc>
              <a:spcBef>
                <a:spcPts val="100"/>
              </a:spcBef>
              <a:buFont typeface="Wingdings"/>
              <a:buChar char=""/>
              <a:tabLst>
                <a:tab pos="242570" algn="l"/>
              </a:tabLst>
            </a:pPr>
            <a:r>
              <a:rPr lang="en-US" spc="-20" dirty="0"/>
              <a:t>The proposed system also aims to simplify the process of helping children with ASD in understanding the Emotional state of the people surrounding them by clearly showing the child what kind of emotion a person is exhibiting.</a:t>
            </a:r>
            <a:endParaRPr spc="-1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1565" y="434086"/>
            <a:ext cx="4347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FUTURE</a:t>
            </a:r>
            <a:r>
              <a:rPr sz="3200" b="1" spc="-110" dirty="0">
                <a:solidFill>
                  <a:srgbClr val="000066"/>
                </a:solidFill>
                <a:latin typeface="Calibri"/>
                <a:cs typeface="Calibri"/>
              </a:rPr>
              <a:t> </a:t>
            </a:r>
            <a:r>
              <a:rPr sz="3200" b="1" spc="10" dirty="0">
                <a:solidFill>
                  <a:srgbClr val="000066"/>
                </a:solidFill>
                <a:latin typeface="Calibri"/>
                <a:cs typeface="Calibri"/>
              </a:rPr>
              <a:t>ENHANCEMENTS</a:t>
            </a:r>
            <a:endParaRPr sz="3200">
              <a:latin typeface="Calibri"/>
              <a:cs typeface="Calibri"/>
            </a:endParaRPr>
          </a:p>
        </p:txBody>
      </p:sp>
      <p:sp>
        <p:nvSpPr>
          <p:cNvPr id="6" name="object 6"/>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txBox="1"/>
          <p:nvPr/>
        </p:nvSpPr>
        <p:spPr>
          <a:xfrm>
            <a:off x="516572" y="1388427"/>
            <a:ext cx="11675428" cy="3338350"/>
          </a:xfrm>
          <a:prstGeom prst="rect">
            <a:avLst/>
          </a:prstGeom>
        </p:spPr>
        <p:txBody>
          <a:bodyPr vert="horz" wrap="square" lIns="0" tIns="12700" rIns="0" bIns="0" rtlCol="0">
            <a:spAutoFit/>
          </a:bodyPr>
          <a:lstStyle/>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Optimizing the application to run on lower-powered systems to increase accessibility.</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Designing a system to monitor the environment over the long term to generate larger personal datasets aiding in generating a more accurate model which can account for growth and mental development.</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Establish a larger number of classifications for emotions other than the standard emotions in order to increase the sensitivity of the system to minute changes in detected facial expressions.</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Design and Develop a fully end-to-end software and hardware framework that can be easily used by Patients.</a:t>
            </a:r>
          </a:p>
          <a:p>
            <a:pPr marL="241300" indent="-228600">
              <a:lnSpc>
                <a:spcPct val="150000"/>
              </a:lnSpc>
              <a:spcBef>
                <a:spcPts val="100"/>
              </a:spcBef>
              <a:buFont typeface="Wingdings"/>
              <a:buChar char=""/>
              <a:tabLst>
                <a:tab pos="241300" algn="l"/>
                <a:tab pos="622300" algn="l"/>
                <a:tab pos="1337310" algn="l"/>
                <a:tab pos="2223770" algn="l"/>
                <a:tab pos="2862580" algn="l"/>
                <a:tab pos="4225290" algn="l"/>
                <a:tab pos="4606925" algn="l"/>
              </a:tabLst>
            </a:pPr>
            <a:r>
              <a:rPr lang="en-US" sz="1800" dirty="0">
                <a:latin typeface="Times New Roman"/>
                <a:cs typeface="Times New Roman"/>
              </a:rPr>
              <a:t>Explore the use of transfer learning to enhance the base - model and retrain for different use cases of classification that can be used for training children with ASD.</a:t>
            </a:r>
            <a:endParaRPr sz="18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35921" y="2251773"/>
            <a:ext cx="5147437" cy="475996"/>
          </a:xfrm>
          <a:prstGeom prst="rect">
            <a:avLst/>
          </a:prstGeom>
        </p:spPr>
      </p:pic>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5035" y="2600388"/>
            <a:ext cx="2828417" cy="409066"/>
          </a:xfrm>
          <a:prstGeom prst="rect">
            <a:avLst/>
          </a:prstGeom>
        </p:spPr>
      </p:pic>
      <p:sp>
        <p:nvSpPr>
          <p:cNvPr id="3" name="object 3"/>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9229" y="289813"/>
            <a:ext cx="1792605" cy="518159"/>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000066"/>
                </a:solidFill>
                <a:latin typeface="Calibri"/>
                <a:cs typeface="Calibri"/>
              </a:rPr>
              <a:t>A</a:t>
            </a:r>
            <a:r>
              <a:rPr sz="3200" b="1" dirty="0">
                <a:solidFill>
                  <a:srgbClr val="000066"/>
                </a:solidFill>
                <a:latin typeface="Calibri"/>
                <a:cs typeface="Calibri"/>
              </a:rPr>
              <a:t>B</a:t>
            </a:r>
            <a:r>
              <a:rPr sz="3200" b="1" spc="-15" dirty="0">
                <a:solidFill>
                  <a:srgbClr val="000066"/>
                </a:solidFill>
                <a:latin typeface="Calibri"/>
                <a:cs typeface="Calibri"/>
              </a:rPr>
              <a:t>ST</a:t>
            </a:r>
            <a:r>
              <a:rPr sz="3200" b="1" spc="-5" dirty="0">
                <a:solidFill>
                  <a:srgbClr val="000066"/>
                </a:solidFill>
                <a:latin typeface="Calibri"/>
                <a:cs typeface="Calibri"/>
              </a:rPr>
              <a:t>R</a:t>
            </a:r>
            <a:r>
              <a:rPr sz="3200" b="1" spc="15" dirty="0">
                <a:solidFill>
                  <a:srgbClr val="000066"/>
                </a:solidFill>
                <a:latin typeface="Calibri"/>
                <a:cs typeface="Calibri"/>
              </a:rPr>
              <a:t>A</a:t>
            </a:r>
            <a:r>
              <a:rPr sz="3200" b="1" spc="20" dirty="0">
                <a:solidFill>
                  <a:srgbClr val="000066"/>
                </a:solidFill>
                <a:latin typeface="Calibri"/>
                <a:cs typeface="Calibri"/>
              </a:rPr>
              <a:t>C</a:t>
            </a:r>
            <a:r>
              <a:rPr sz="3200" b="1" spc="10" dirty="0">
                <a:solidFill>
                  <a:srgbClr val="000066"/>
                </a:solidFill>
                <a:latin typeface="Calibri"/>
                <a:cs typeface="Calibri"/>
              </a:rPr>
              <a:t>T</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762001" y="990600"/>
            <a:ext cx="10718800" cy="4577343"/>
          </a:xfrm>
          <a:prstGeom prst="rect">
            <a:avLst/>
          </a:prstGeom>
        </p:spPr>
        <p:txBody>
          <a:bodyPr vert="horz" wrap="square" lIns="0" tIns="15875" rIns="0" bIns="0" rtlCol="0">
            <a:spAutoFit/>
          </a:bodyPr>
          <a:lstStyle/>
          <a:p>
            <a:pPr marL="365125" indent="-352425" algn="just">
              <a:lnSpc>
                <a:spcPct val="150000"/>
              </a:lnSpc>
              <a:spcBef>
                <a:spcPts val="125"/>
              </a:spcBef>
              <a:buFont typeface="Wingdings"/>
              <a:buChar char=""/>
              <a:tabLst>
                <a:tab pos="365125" algn="l"/>
              </a:tabLst>
            </a:pPr>
            <a:r>
              <a:rPr lang="en-IN" sz="2000" spc="15" dirty="0">
                <a:latin typeface="Times New Roman"/>
                <a:cs typeface="Times New Roman"/>
              </a:rPr>
              <a:t>Facial Emotion recognition is a challenging problem in the field of image analysis and computer vision. Deep learning, especially CNN supports the implementation of FR technology. </a:t>
            </a:r>
            <a:endParaRPr sz="2000" spc="15" dirty="0">
              <a:latin typeface="Times New Roman"/>
              <a:cs typeface="Times New Roman"/>
            </a:endParaRPr>
          </a:p>
          <a:p>
            <a:pPr marL="365125" indent="-352425" algn="just">
              <a:lnSpc>
                <a:spcPct val="150000"/>
              </a:lnSpc>
              <a:buFont typeface="Wingdings"/>
              <a:buChar char=""/>
              <a:tabLst>
                <a:tab pos="365125" algn="l"/>
              </a:tabLst>
            </a:pPr>
            <a:r>
              <a:rPr lang="en-IN" sz="2000" spc="15" dirty="0">
                <a:latin typeface="Times New Roman"/>
                <a:cs typeface="Times New Roman"/>
              </a:rPr>
              <a:t>ASD (</a:t>
            </a:r>
            <a:r>
              <a:rPr lang="en-US" sz="2000" spc="15" dirty="0">
                <a:latin typeface="Times New Roman"/>
                <a:cs typeface="Times New Roman"/>
              </a:rPr>
              <a:t>Autism Spectrum Disorder</a:t>
            </a:r>
            <a:r>
              <a:rPr lang="en-IN" sz="2000" spc="15" dirty="0">
                <a:latin typeface="Times New Roman"/>
                <a:cs typeface="Times New Roman"/>
              </a:rPr>
              <a:t>) is a neurodevelopmental disorder which presents itself with impairments in social interaction and communication. </a:t>
            </a:r>
          </a:p>
          <a:p>
            <a:pPr marL="365125" indent="-352425" algn="just">
              <a:lnSpc>
                <a:spcPct val="150000"/>
              </a:lnSpc>
              <a:buFont typeface="Wingdings"/>
              <a:buChar char=""/>
              <a:tabLst>
                <a:tab pos="365125" algn="l"/>
              </a:tabLst>
            </a:pPr>
            <a:r>
              <a:rPr lang="en-IN" sz="2000" spc="15" dirty="0">
                <a:latin typeface="Times New Roman"/>
                <a:cs typeface="Times New Roman"/>
              </a:rPr>
              <a:t>The existing system of ASD therapy, namely</a:t>
            </a:r>
            <a:r>
              <a:rPr lang="en-US" sz="2000" spc="15" dirty="0">
                <a:latin typeface="Times New Roman"/>
                <a:cs typeface="Times New Roman"/>
              </a:rPr>
              <a:t> occupational therapy, applied behavioral analysis and sensory integration therapy </a:t>
            </a:r>
            <a:r>
              <a:rPr lang="en-IN" sz="2000" spc="15" dirty="0">
                <a:latin typeface="Times New Roman"/>
                <a:cs typeface="Times New Roman"/>
              </a:rPr>
              <a:t>are manual processes and are not found to be truly effective methods. </a:t>
            </a:r>
          </a:p>
          <a:p>
            <a:pPr marL="365125" indent="-352425" algn="just">
              <a:lnSpc>
                <a:spcPct val="150000"/>
              </a:lnSpc>
              <a:buFont typeface="Wingdings"/>
              <a:buChar char=""/>
              <a:tabLst>
                <a:tab pos="365125" algn="l"/>
              </a:tabLst>
            </a:pPr>
            <a:r>
              <a:rPr lang="en-US" sz="2000" spc="15" dirty="0">
                <a:latin typeface="Times New Roman"/>
                <a:cs typeface="Times New Roman"/>
              </a:rPr>
              <a:t>Artificial intelligence techniques support the development of therapy and intervention tools and help in achieving significant improvement in an ASD-affected person’s social </a:t>
            </a:r>
            <a:r>
              <a:rPr lang="en-US" sz="2000" spc="15" dirty="0" err="1">
                <a:latin typeface="Times New Roman"/>
                <a:cs typeface="Times New Roman"/>
              </a:rPr>
              <a:t>behaviour</a:t>
            </a:r>
            <a:r>
              <a:rPr lang="en-US" sz="2000" spc="15" dirty="0">
                <a:latin typeface="Times New Roman"/>
                <a:cs typeface="Times New Roman"/>
              </a:rPr>
              <a:t>.</a:t>
            </a:r>
          </a:p>
          <a:p>
            <a:pPr marL="365125" indent="-352425" algn="just">
              <a:lnSpc>
                <a:spcPct val="150000"/>
              </a:lnSpc>
              <a:buFont typeface="Wingdings"/>
              <a:buChar char=""/>
              <a:tabLst>
                <a:tab pos="365125" algn="l"/>
              </a:tabLst>
            </a:pPr>
            <a:r>
              <a:rPr lang="en-US" sz="2000" spc="15" dirty="0">
                <a:latin typeface="Times New Roman"/>
                <a:cs typeface="Times New Roman"/>
              </a:rPr>
              <a:t>The proposed system for facial expression recognition provides a personalized interface to help children with autism identify and understand human emotions. </a:t>
            </a:r>
            <a:endParaRPr sz="2000" spc="15"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702627" y="913511"/>
            <a:ext cx="10744835" cy="5354479"/>
          </a:xfrm>
          <a:prstGeom prst="rect">
            <a:avLst/>
          </a:prstGeom>
        </p:spPr>
        <p:txBody>
          <a:bodyPr vert="horz" wrap="square" lIns="0" tIns="13335" rIns="0" bIns="0" rtlCol="0">
            <a:spAutoFit/>
          </a:bodyPr>
          <a:lstStyle/>
          <a:p>
            <a:pPr marL="260350" indent="-248285">
              <a:lnSpc>
                <a:spcPct val="100000"/>
              </a:lnSpc>
              <a:spcBef>
                <a:spcPts val="105"/>
              </a:spcBef>
              <a:buSzPct val="95833"/>
              <a:buFont typeface="Wingdings"/>
              <a:buChar char=""/>
              <a:tabLst>
                <a:tab pos="260985" algn="l"/>
              </a:tabLst>
            </a:pPr>
            <a:r>
              <a:rPr sz="2400" b="1" spc="-15" dirty="0">
                <a:latin typeface="Times New Roman"/>
                <a:cs typeface="Times New Roman"/>
              </a:rPr>
              <a:t>Background</a:t>
            </a:r>
            <a:endParaRPr sz="2400" dirty="0">
              <a:latin typeface="Times New Roman"/>
              <a:cs typeface="Times New Roman"/>
            </a:endParaRP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In overall communication, the involvement of non-verbal communication is significant, around 55% to 93%.</a:t>
            </a:r>
          </a:p>
          <a:p>
            <a:pPr marL="812800" marR="5080" lvl="1" indent="-343535">
              <a:lnSpc>
                <a:spcPct val="150200"/>
              </a:lnSpc>
              <a:spcBef>
                <a:spcPts val="819"/>
              </a:spcBef>
              <a:buFont typeface="Wingdings"/>
              <a:buChar char=""/>
              <a:tabLst>
                <a:tab pos="812800" algn="l"/>
                <a:tab pos="813435" algn="l"/>
              </a:tabLst>
            </a:pPr>
            <a:r>
              <a:rPr lang="en-IN" sz="2000" dirty="0">
                <a:effectLst/>
                <a:latin typeface="Times New Roman" panose="02020603050405020304" pitchFamily="18" charset="0"/>
                <a:ea typeface="Calibri" panose="020F0502020204030204" pitchFamily="34" charset="0"/>
              </a:rPr>
              <a:t>Facial recognition system should be able to instantly detect a face in an image or a video. This involves extracting its features and then recognising it, regardless of lighting, expression, illumination, ageing, transformations and pose.</a:t>
            </a: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Autism Spectrum Disorder (ASD), commonly referred to as autism, is characterized by persistent deficits in social communication and social interaction with these symptoms being shown in the early developmental period.</a:t>
            </a:r>
          </a:p>
          <a:p>
            <a:pPr marL="812800" marR="5080" lvl="1" indent="-343535">
              <a:lnSpc>
                <a:spcPct val="150200"/>
              </a:lnSpc>
              <a:spcBef>
                <a:spcPts val="819"/>
              </a:spcBef>
              <a:buFont typeface="Wingdings"/>
              <a:buChar char=""/>
              <a:tabLst>
                <a:tab pos="812800" algn="l"/>
                <a:tab pos="813435" algn="l"/>
              </a:tabLst>
            </a:pPr>
            <a:r>
              <a:rPr lang="en-US" sz="2000" dirty="0">
                <a:effectLst/>
                <a:latin typeface="Times New Roman" panose="02020603050405020304" pitchFamily="18" charset="0"/>
                <a:ea typeface="Calibri" panose="020F0502020204030204" pitchFamily="34" charset="0"/>
              </a:rPr>
              <a:t>Although autism is not a curable disorder, the treatments can help decrease the social deficits associated with ASD.</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702627" y="1095374"/>
            <a:ext cx="10609644" cy="4795993"/>
          </a:xfrm>
          <a:prstGeom prst="rect">
            <a:avLst/>
          </a:prstGeom>
        </p:spPr>
        <p:txBody>
          <a:bodyPr vert="horz" wrap="square" lIns="0" tIns="16510" rIns="0" bIns="0" rtlCol="0">
            <a:spAutoFit/>
          </a:bodyPr>
          <a:lstStyle/>
          <a:p>
            <a:pPr marL="298450" indent="-286385">
              <a:lnSpc>
                <a:spcPct val="100000"/>
              </a:lnSpc>
              <a:spcBef>
                <a:spcPts val="130"/>
              </a:spcBef>
              <a:buSzPct val="96363"/>
              <a:buFont typeface="Wingdings"/>
              <a:buChar char=""/>
              <a:tabLst>
                <a:tab pos="299085" algn="l"/>
              </a:tabLst>
            </a:pPr>
            <a:r>
              <a:rPr sz="2750" b="1" spc="-5" dirty="0">
                <a:latin typeface="Times New Roman"/>
                <a:cs typeface="Times New Roman"/>
              </a:rPr>
              <a:t>Existing</a:t>
            </a:r>
            <a:r>
              <a:rPr sz="2750" b="1" spc="150" dirty="0">
                <a:latin typeface="Times New Roman"/>
                <a:cs typeface="Times New Roman"/>
              </a:rPr>
              <a:t> </a:t>
            </a:r>
            <a:r>
              <a:rPr sz="2750" b="1" spc="-15" dirty="0">
                <a:latin typeface="Times New Roman"/>
                <a:cs typeface="Times New Roman"/>
              </a:rPr>
              <a:t>system</a:t>
            </a:r>
            <a:endParaRPr sz="2750" dirty="0">
              <a:latin typeface="Times New Roman"/>
              <a:cs typeface="Times New Roman"/>
            </a:endParaRPr>
          </a:p>
          <a:p>
            <a:pPr marL="698500" marR="5080" lvl="1" indent="-229235" algn="just">
              <a:lnSpc>
                <a:spcPct val="150000"/>
              </a:lnSpc>
              <a:spcBef>
                <a:spcPts val="450"/>
              </a:spcBef>
              <a:buSzPct val="55000"/>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Treatment includes occupational therapy, applied behavioral analysis, sensory integration therapy, etc. These therapies are manual processes, which use tangible products with fixed settings and which today represent a danger due to the possible transmission of diseases. </a:t>
            </a:r>
          </a:p>
          <a:p>
            <a:pPr marL="698500" marR="5080" lvl="1" indent="-229235" algn="just">
              <a:lnSpc>
                <a:spcPct val="150000"/>
              </a:lnSpc>
              <a:spcBef>
                <a:spcPts val="450"/>
              </a:spcBef>
              <a:buSzPct val="55000"/>
              <a:buFont typeface="Wingdings"/>
              <a:buChar char=""/>
              <a:tabLst>
                <a:tab pos="699135" algn="l"/>
              </a:tabLst>
            </a:pPr>
            <a:r>
              <a:rPr lang="en-US" sz="2000" dirty="0">
                <a:latin typeface="Times New Roman" panose="02020603050405020304" pitchFamily="18" charset="0"/>
              </a:rPr>
              <a:t>They sometimes do not generate motivation in patients, but it makes them feel intimidated. </a:t>
            </a:r>
          </a:p>
          <a:p>
            <a:pPr marL="698500" marR="5080" lvl="1" indent="-229235" algn="just">
              <a:lnSpc>
                <a:spcPct val="150000"/>
              </a:lnSpc>
              <a:spcBef>
                <a:spcPts val="450"/>
              </a:spcBef>
              <a:buSzPct val="55000"/>
              <a:buFont typeface="Wingdings"/>
              <a:buChar char=""/>
              <a:tabLst>
                <a:tab pos="699135" algn="l"/>
              </a:tabLst>
            </a:pPr>
            <a:r>
              <a:rPr lang="en-US" sz="2000" dirty="0">
                <a:latin typeface="Times New Roman" panose="02020603050405020304" pitchFamily="18" charset="0"/>
              </a:rPr>
              <a:t>The methods to </a:t>
            </a:r>
            <a:r>
              <a:rPr lang="en-US" sz="2000" dirty="0">
                <a:effectLst/>
                <a:latin typeface="Times New Roman" panose="02020603050405020304" pitchFamily="18" charset="0"/>
                <a:ea typeface="Calibri" panose="020F0502020204030204" pitchFamily="34" charset="0"/>
              </a:rPr>
              <a:t>assess Emotional Regulation in individuals with ASD are based on observations are affected by difficult-to-interpret emotions without defining the context of the child’s baseline behaviors and emotional expressions. </a:t>
            </a:r>
          </a:p>
          <a:p>
            <a:pPr marL="698500" marR="5080" lvl="1" indent="-229235" algn="just">
              <a:lnSpc>
                <a:spcPct val="150000"/>
              </a:lnSpc>
              <a:spcBef>
                <a:spcPts val="450"/>
              </a:spcBef>
              <a:buSzPct val="55000"/>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Artificial intelligence techniques have to be applied to improve the results obtained in these therapies.</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860514"/>
            <a:ext cx="11049000" cy="5258299"/>
          </a:xfrm>
          <a:prstGeom prst="rect">
            <a:avLst/>
          </a:prstGeom>
        </p:spPr>
        <p:txBody>
          <a:bodyPr vert="horz" wrap="square" lIns="0" tIns="233045" rIns="0" bIns="0" rtlCol="0">
            <a:spAutoFit/>
          </a:bodyPr>
          <a:lstStyle/>
          <a:p>
            <a:pPr marL="298450" indent="-286385">
              <a:lnSpc>
                <a:spcPct val="100000"/>
              </a:lnSpc>
              <a:spcBef>
                <a:spcPts val="1835"/>
              </a:spcBef>
              <a:buSzPct val="96363"/>
              <a:buFont typeface="Wingdings"/>
              <a:buChar char=""/>
              <a:tabLst>
                <a:tab pos="299085" algn="l"/>
              </a:tabLst>
            </a:pPr>
            <a:r>
              <a:rPr sz="2750" b="1" spc="-15" dirty="0">
                <a:latin typeface="Times New Roman"/>
                <a:cs typeface="Times New Roman"/>
              </a:rPr>
              <a:t>Proposed</a:t>
            </a:r>
            <a:r>
              <a:rPr sz="2750" b="1" spc="195" dirty="0">
                <a:latin typeface="Times New Roman"/>
                <a:cs typeface="Times New Roman"/>
              </a:rPr>
              <a:t> </a:t>
            </a:r>
            <a:r>
              <a:rPr sz="2750" b="1" spc="-5" dirty="0">
                <a:latin typeface="Times New Roman"/>
                <a:cs typeface="Times New Roman"/>
              </a:rPr>
              <a:t>System</a:t>
            </a:r>
            <a:endParaRPr sz="2750" dirty="0">
              <a:latin typeface="Times New Roman"/>
              <a:cs typeface="Times New Roman"/>
            </a:endParaRPr>
          </a:p>
          <a:p>
            <a:pPr marL="699135" marR="5080" lvl="1" indent="-229235">
              <a:lnSpc>
                <a:spcPct val="150200"/>
              </a:lnSpc>
              <a:spcBef>
                <a:spcPts val="75"/>
              </a:spcBef>
              <a:buFont typeface="Wingdings"/>
              <a:buChar char=""/>
              <a:tabLst>
                <a:tab pos="699135" algn="l"/>
              </a:tabLst>
            </a:pPr>
            <a:r>
              <a:rPr lang="en-US" sz="2000" spc="10" dirty="0">
                <a:effectLst/>
                <a:latin typeface="Times New Roman"/>
                <a:ea typeface="Calibri" panose="020F0502020204030204" pitchFamily="34" charset="0"/>
                <a:cs typeface="Times New Roman"/>
              </a:rPr>
              <a:t>D</a:t>
            </a:r>
            <a:r>
              <a:rPr lang="en-US" sz="2000" dirty="0">
                <a:effectLst/>
                <a:latin typeface="Times New Roman" panose="02020603050405020304" pitchFamily="18" charset="0"/>
                <a:ea typeface="Calibri" panose="020F0502020204030204" pitchFamily="34" charset="0"/>
              </a:rPr>
              <a:t>evelop non-invasive technological frameworks which can be applied to extract facial measurements in a non-invasive way.</a:t>
            </a: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This option does not seek to eliminate the specialists from the therapy, but to facilitate their activities to achieve concentration in other exercises that could be more critical. </a:t>
            </a:r>
            <a:endParaRPr lang="en-US" sz="2000" dirty="0">
              <a:latin typeface="Times New Roman" panose="02020603050405020304" pitchFamily="18" charset="0"/>
              <a:ea typeface="Calibri" panose="020F0502020204030204" pitchFamily="34" charset="0"/>
            </a:endParaRP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Proposed system for facial expression recognition provides a personalized interface to help children with autism identify and understand human emotions. Human emotions are basically represented in different classes of emotions, for example, happy, sad, natural, anger, surprise, hatred and fear.</a:t>
            </a:r>
          </a:p>
          <a:p>
            <a:pPr marL="699135" marR="5080" lvl="1" indent="-229235">
              <a:lnSpc>
                <a:spcPct val="150200"/>
              </a:lnSpc>
              <a:spcBef>
                <a:spcPts val="75"/>
              </a:spcBef>
              <a:buFont typeface="Wingdings"/>
              <a:buChar char=""/>
              <a:tabLst>
                <a:tab pos="699135" algn="l"/>
              </a:tabLst>
            </a:pPr>
            <a:r>
              <a:rPr lang="en-US" sz="2000" dirty="0">
                <a:effectLst/>
                <a:latin typeface="Times New Roman" panose="02020603050405020304" pitchFamily="18" charset="0"/>
                <a:ea typeface="Calibri" panose="020F0502020204030204" pitchFamily="34" charset="0"/>
              </a:rPr>
              <a:t> There are three stages in detecting emotions, selection of images, database training, and emotions classification. The classification of emotions is done using LSTM classifier and interfaced with an application.</a:t>
            </a:r>
            <a:endParaRPr sz="2000" dirty="0">
              <a:latin typeface="Times New Roman"/>
              <a:cs typeface="Times New Roman"/>
            </a:endParaRP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a:spLocks noGrp="1"/>
          </p:cNvSpPr>
          <p:nvPr>
            <p:ph type="title"/>
          </p:nvPr>
        </p:nvSpPr>
        <p:spPr>
          <a:xfrm>
            <a:off x="4750434" y="331469"/>
            <a:ext cx="2696845" cy="518159"/>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0066"/>
                </a:solidFill>
                <a:latin typeface="Calibri"/>
                <a:cs typeface="Calibri"/>
              </a:rPr>
              <a:t>INTRODUCTION</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31305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spc="-5" dirty="0"/>
              <a:t>2</a:t>
            </a:r>
            <a:r>
              <a:rPr lang="en-US" spc="-5" dirty="0"/>
              <a:t>6</a:t>
            </a:r>
            <a:r>
              <a:rPr spc="-20" dirty="0"/>
              <a:t> </a:t>
            </a:r>
            <a:r>
              <a:rPr dirty="0"/>
              <a:t>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3021208818"/>
              </p:ext>
            </p:extLst>
          </p:nvPr>
        </p:nvGraphicFramePr>
        <p:xfrm>
          <a:off x="713421" y="981044"/>
          <a:ext cx="10764519" cy="5669310"/>
        </p:xfrm>
        <a:graphic>
          <a:graphicData uri="http://schemas.openxmlformats.org/drawingml/2006/table">
            <a:tbl>
              <a:tblPr firstRow="1" bandRow="1">
                <a:tableStyleId>{2D5ABB26-0587-4C30-8999-92F81FD0307C}</a:tableStyleId>
              </a:tblPr>
              <a:tblGrid>
                <a:gridCol w="391795">
                  <a:extLst>
                    <a:ext uri="{9D8B030D-6E8A-4147-A177-3AD203B41FA5}">
                      <a16:colId xmlns:a16="http://schemas.microsoft.com/office/drawing/2014/main" val="20000"/>
                    </a:ext>
                  </a:extLst>
                </a:gridCol>
                <a:gridCol w="1484275">
                  <a:extLst>
                    <a:ext uri="{9D8B030D-6E8A-4147-A177-3AD203B41FA5}">
                      <a16:colId xmlns:a16="http://schemas.microsoft.com/office/drawing/2014/main" val="20001"/>
                    </a:ext>
                  </a:extLst>
                </a:gridCol>
                <a:gridCol w="731922">
                  <a:extLst>
                    <a:ext uri="{9D8B030D-6E8A-4147-A177-3AD203B41FA5}">
                      <a16:colId xmlns:a16="http://schemas.microsoft.com/office/drawing/2014/main" val="20002"/>
                    </a:ext>
                  </a:extLst>
                </a:gridCol>
                <a:gridCol w="1249278">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75031">
                  <a:extLst>
                    <a:ext uri="{9D8B030D-6E8A-4147-A177-3AD203B41FA5}">
                      <a16:colId xmlns:a16="http://schemas.microsoft.com/office/drawing/2014/main" val="20005"/>
                    </a:ext>
                  </a:extLst>
                </a:gridCol>
                <a:gridCol w="1463369">
                  <a:extLst>
                    <a:ext uri="{9D8B030D-6E8A-4147-A177-3AD203B41FA5}">
                      <a16:colId xmlns:a16="http://schemas.microsoft.com/office/drawing/2014/main" val="20006"/>
                    </a:ext>
                  </a:extLst>
                </a:gridCol>
                <a:gridCol w="3173449">
                  <a:extLst>
                    <a:ext uri="{9D8B030D-6E8A-4147-A177-3AD203B41FA5}">
                      <a16:colId xmlns:a16="http://schemas.microsoft.com/office/drawing/2014/main" val="20007"/>
                    </a:ext>
                  </a:extLst>
                </a:gridCol>
              </a:tblGrid>
              <a:tr h="396499">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4471C4"/>
                    </a:solidFill>
                  </a:tcPr>
                </a:tc>
                <a:tc>
                  <a:txBody>
                    <a:bodyPr/>
                    <a:lstStyle/>
                    <a:p>
                      <a:r>
                        <a:rPr lang="en-US" sz="1200" dirty="0"/>
                        <a:t>FaceNet2ExpNet: Regularizing a Deep Face Recognition Net for Expression Recognition</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September 2016</a:t>
                      </a:r>
                      <a:endParaRPr lang="en-IN" sz="1200" dirty="0"/>
                    </a:p>
                  </a:txBody>
                  <a:tcPr>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FaceNet2ExpNet algorithm in CNN</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CK+, Oulu-CASIA, TFD, and SFEW</a:t>
                      </a:r>
                      <a:endParaRPr lang="en-IN" sz="1200" dirty="0"/>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IN" sz="1200" dirty="0"/>
                        <a:t>Accuracy</a:t>
                      </a:r>
                    </a:p>
                  </a:txBody>
                  <a:tcPr>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IN" sz="1200" dirty="0"/>
                        <a:t>96.8%</a:t>
                      </a:r>
                    </a:p>
                  </a:txBody>
                  <a:tcPr>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r>
                        <a:rPr lang="en-US" sz="1200" dirty="0"/>
                        <a:t>Apply this training method to other domains with small datasets.</a:t>
                      </a:r>
                      <a:endParaRPr lang="en-IN" sz="1200" dirty="0"/>
                    </a:p>
                  </a:txBody>
                  <a:tcPr>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4471C4"/>
                    </a:solidFill>
                  </a:tcPr>
                </a:tc>
                <a:tc>
                  <a:txBody>
                    <a:bodyPr/>
                    <a:lstStyle/>
                    <a:p>
                      <a:r>
                        <a:rPr lang="en-US" sz="1200" dirty="0"/>
                        <a:t>Facial emotion recognition-based learner engagement detection system in online learning</a:t>
                      </a:r>
                      <a:endParaRPr lang="en-IN" sz="1200" dirty="0"/>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a:t>May 2022</a:t>
                      </a:r>
                    </a:p>
                  </a:txBody>
                  <a:tcPr>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r>
                        <a:rPr lang="en-IN" sz="1200" dirty="0"/>
                        <a:t>Deep learning models</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a:t>JAFFE data set, CK + data set, BU3DF database</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US" sz="1200" dirty="0"/>
                        <a:t>Accuracy</a:t>
                      </a:r>
                      <a:endParaRPr lang="en-IN" sz="1200" dirty="0"/>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IN" sz="1200" dirty="0" err="1"/>
                        <a:t>DCBiLSTM</a:t>
                      </a:r>
                      <a:r>
                        <a:rPr lang="en-IN" sz="1200" dirty="0"/>
                        <a:t> - 99.6%,</a:t>
                      </a:r>
                    </a:p>
                    <a:p>
                      <a:r>
                        <a:rPr lang="en-IN" sz="1200" dirty="0" err="1"/>
                        <a:t>Dist</a:t>
                      </a:r>
                      <a:r>
                        <a:rPr lang="en-IN" sz="1200" dirty="0"/>
                        <a:t>-based – 98%,</a:t>
                      </a:r>
                    </a:p>
                    <a:p>
                      <a:r>
                        <a:rPr lang="en-IN" sz="1200" dirty="0"/>
                        <a:t>CNN - 97.01%, </a:t>
                      </a:r>
                    </a:p>
                    <a:p>
                      <a:r>
                        <a:rPr lang="en-IN" sz="1200" dirty="0"/>
                        <a:t>SBN-CNN - 96.8%,</a:t>
                      </a:r>
                    </a:p>
                    <a:p>
                      <a:r>
                        <a:rPr lang="en-IN" sz="1200" dirty="0"/>
                        <a:t>Rule-based – 95%</a:t>
                      </a:r>
                    </a:p>
                  </a:txBody>
                  <a:tcPr>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r>
                        <a:rPr lang="en-US" sz="1200" dirty="0"/>
                        <a:t>Expand the database and develop powerful deep learning architectures capable of recognizing all basic and secondary emotions.</a:t>
                      </a:r>
                    </a:p>
                  </a:txBody>
                  <a:tcP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564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Adaptively Learning Facial Expression Representation via C-F Labels and Distillation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January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adaptive supervised</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objective named AdaReg loss</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RAF-DB</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AffectNet, FER2013, FERPlus</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81.83%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with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KTN</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80.23%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with </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sym typeface="+mn-ea"/>
                        </a:rPr>
                        <a:t> STSN </a:t>
                      </a:r>
                      <a:endParaRPr lang="en-US" alt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Improving accuracy of KTN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150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Learning to Amend Facial Expression Representation via De-albino and Affinity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October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Amending Representation Module (ARM).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AffectNet</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RAF-DB, SFEW</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90.42% with RAF-DB</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65.2% with AffectNet</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58.71% with SFEW</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Improving accuracy of model with different datasets</a:t>
                      </a:r>
                    </a:p>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Improve generalization</a:t>
                      </a:r>
                    </a:p>
                    <a:p>
                      <a:pPr algn="l">
                        <a:lnSpc>
                          <a:spcPct val="107000"/>
                        </a:lnSpc>
                        <a:spcAft>
                          <a:spcPts val="800"/>
                        </a:spcAft>
                      </a:pPr>
                      <a:endParaRPr lang="en-US" alt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Emo-mirror: a proposal to support emotion recognition in children with autism spectrum disorders</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September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CNN (ResNet 50)</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FER2013, CK+</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In ResNet 50:</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89.9% with CK+</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72.3% with FER2013</a:t>
                      </a:r>
                    </a:p>
                    <a:p>
                      <a:pPr algn="l">
                        <a:lnSpc>
                          <a:spcPct val="100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W93.3% with CK+</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Persforming  case and control study of utility of prototype among childern with ASD and children without</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5"/>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Facial Expression Recognition with CNN-LSTM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January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CNN-LSTM</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 JAFFE</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86.42% with JAFFE</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Training </a:t>
                      </a:r>
                      <a:r>
                        <a:rPr lang="en-IN" sz="1050" dirty="0">
                          <a:effectLst/>
                          <a:latin typeface="Calibri" panose="020F0502020204030204" pitchFamily="34" charset="0"/>
                          <a:ea typeface="Calibri" panose="020F0502020204030204" pitchFamily="34" charset="0"/>
                          <a:cs typeface="Times New Roman" panose="02020603050405020304" pitchFamily="18" charset="0"/>
                        </a:rPr>
                        <a:t>network with more data, more filters, and more depth to improve the accuracy in</a:t>
                      </a:r>
                      <a:r>
                        <a:rPr lang="en-US" alt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facial expression recognition.</a:t>
                      </a: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31305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spc="-5" dirty="0"/>
              <a:t>2</a:t>
            </a:r>
            <a:r>
              <a:rPr lang="en-US" spc="-5" dirty="0"/>
              <a:t>6</a:t>
            </a:r>
            <a:r>
              <a:rPr spc="-20" dirty="0"/>
              <a:t> </a:t>
            </a:r>
            <a:r>
              <a:rPr dirty="0"/>
              <a:t>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961744011"/>
              </p:ext>
            </p:extLst>
          </p:nvPr>
        </p:nvGraphicFramePr>
        <p:xfrm>
          <a:off x="790930" y="1358519"/>
          <a:ext cx="10764519" cy="4960603"/>
        </p:xfrm>
        <a:graphic>
          <a:graphicData uri="http://schemas.openxmlformats.org/drawingml/2006/table">
            <a:tbl>
              <a:tblPr firstRow="1" bandRow="1">
                <a:tableStyleId>{2D5ABB26-0587-4C30-8999-92F81FD0307C}</a:tableStyleId>
              </a:tblPr>
              <a:tblGrid>
                <a:gridCol w="391963">
                  <a:extLst>
                    <a:ext uri="{9D8B030D-6E8A-4147-A177-3AD203B41FA5}">
                      <a16:colId xmlns:a16="http://schemas.microsoft.com/office/drawing/2014/main" val="20000"/>
                    </a:ext>
                  </a:extLst>
                </a:gridCol>
                <a:gridCol w="1484107">
                  <a:extLst>
                    <a:ext uri="{9D8B030D-6E8A-4147-A177-3AD203B41FA5}">
                      <a16:colId xmlns:a16="http://schemas.microsoft.com/office/drawing/2014/main" val="20001"/>
                    </a:ext>
                  </a:extLst>
                </a:gridCol>
                <a:gridCol w="731922">
                  <a:extLst>
                    <a:ext uri="{9D8B030D-6E8A-4147-A177-3AD203B41FA5}">
                      <a16:colId xmlns:a16="http://schemas.microsoft.com/office/drawing/2014/main" val="1785360560"/>
                    </a:ext>
                  </a:extLst>
                </a:gridCol>
                <a:gridCol w="124927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75031">
                  <a:extLst>
                    <a:ext uri="{9D8B030D-6E8A-4147-A177-3AD203B41FA5}">
                      <a16:colId xmlns:a16="http://schemas.microsoft.com/office/drawing/2014/main" val="20004"/>
                    </a:ext>
                  </a:extLst>
                </a:gridCol>
                <a:gridCol w="1463369">
                  <a:extLst>
                    <a:ext uri="{9D8B030D-6E8A-4147-A177-3AD203B41FA5}">
                      <a16:colId xmlns:a16="http://schemas.microsoft.com/office/drawing/2014/main" val="20005"/>
                    </a:ext>
                  </a:extLst>
                </a:gridCol>
                <a:gridCol w="3173449">
                  <a:extLst>
                    <a:ext uri="{9D8B030D-6E8A-4147-A177-3AD203B41FA5}">
                      <a16:colId xmlns:a16="http://schemas.microsoft.com/office/drawing/2014/main" val="325663834"/>
                    </a:ext>
                  </a:extLst>
                </a:gridCol>
              </a:tblGrid>
              <a:tr h="396499">
                <a:tc>
                  <a:txBody>
                    <a:bodyPr/>
                    <a:lstStyle/>
                    <a:p>
                      <a:pPr indent="428625" algn="l">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itle Of the Paper</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 Of Publishing</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tc>
                  <a:txBody>
                    <a:bodyPr/>
                    <a:lstStyle/>
                    <a:p>
                      <a:pPr algn="l">
                        <a:lnSpc>
                          <a:spcPct val="107000"/>
                        </a:lnSpc>
                        <a:spcAft>
                          <a:spcPts val="800"/>
                        </a:spcAft>
                      </a:pPr>
                      <a:r>
                        <a:rPr lang="en-IN" sz="1200" dirty="0">
                          <a:solidFill>
                            <a:schemeClr val="bg1"/>
                          </a:solidFill>
                          <a:effectLst/>
                        </a:rPr>
                        <a:t>Model</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Datasets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Performance measure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IN" sz="1200" dirty="0">
                          <a:solidFill>
                            <a:schemeClr val="bg1"/>
                          </a:solidFill>
                          <a:effectLst/>
                        </a:rPr>
                        <a:t>Values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4471C4"/>
                    </a:solidFill>
                  </a:tcPr>
                </a:tc>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Enhancements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471C4"/>
                    </a:solidFill>
                  </a:tcPr>
                </a:tc>
                <a:extLst>
                  <a:ext uri="{0D108BD9-81ED-4DB2-BD59-A6C34878D82A}">
                    <a16:rowId xmlns:a16="http://schemas.microsoft.com/office/drawing/2014/main" val="10000"/>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Learning vision transformer with squeeze and excitation for facial expression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Jul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rPr>
                        <a:t>Vision Transformer with a Squeeze and Excitation (SE) block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rPr>
                        <a:t>CK+, JAFFE,RAF-DB and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99.80% with CK+ , 54.29% with SFEW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Address the temporal aspect for a more competitive task like micro-expressions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Learn From All: Erasing Attention Consistency for Noisy Label  Facial Expression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Sep 2022</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US" sz="1050" dirty="0">
                          <a:effectLst/>
                        </a:rPr>
                        <a:t>Erasing Attention Consistency (EAC) method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RAF-DB ,FERPlus , AffectNet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a:effectLst/>
                        </a:rPr>
                        <a:t>Accuracy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rPr>
                        <a:t>89.99% with RAF-DB , 65.32% with AffectNet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Improvise the model to gain more accuracy than KTN</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905645">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Optimal Facial Feature Based Emotional Recognition Using Deep Learning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latin typeface="Calibri" panose="020F0502020204030204" pitchFamily="34" charset="0"/>
                          <a:ea typeface="Calibri" panose="020F0502020204030204" pitchFamily="34" charset="0"/>
                          <a:cs typeface="Times New Roman" panose="02020603050405020304" pitchFamily="18" charset="0"/>
                        </a:rPr>
                        <a:t>Sep 2022</a:t>
                      </a: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ECNN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FER2013</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rPr>
                        <a:t>97%</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Adding more features, identifying ten different types of facial emotions, and researching automatic facial emotion identification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3"/>
                  </a:ext>
                </a:extLst>
              </a:tr>
              <a:tr h="60150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Facial Emotion Detection And Recognition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May 2022</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a:lnSpc>
                          <a:spcPct val="107000"/>
                        </a:lnSpc>
                        <a:spcAft>
                          <a:spcPts val="800"/>
                        </a:spcAft>
                      </a:pPr>
                      <a:r>
                        <a:rPr lang="en-IN" sz="1050" dirty="0">
                          <a:effectLst/>
                        </a:rPr>
                        <a:t>CNN &amp; Haar classifier</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KDEF,JAFFE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 97.98%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Include emotion recognition from speech or body motions in order to address emerging industrial applications.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753577">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Facial Emotion Recognition Using Transfer Learning in the Deep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Apr 2021</a:t>
                      </a: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tc>
                  <a:txBody>
                    <a:bodyPr/>
                    <a:lstStyle/>
                    <a:p>
                      <a:pPr algn="l">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DenseNet-161</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0" marR="0" lvl="0" indent="0" algn="l" defTabSz="914400" eaLnBrk="1" fontAlgn="auto" latinLnBrk="0" hangingPunct="1">
                        <a:lnSpc>
                          <a:spcPct val="107000"/>
                        </a:lnSpc>
                        <a:spcBef>
                          <a:spcPts val="0"/>
                        </a:spcBef>
                        <a:spcAft>
                          <a:spcPts val="800"/>
                        </a:spcAft>
                        <a:buClrTx/>
                        <a:buSzTx/>
                        <a:buFontTx/>
                        <a:buNone/>
                        <a:tabLst/>
                        <a:defRPr/>
                      </a:pPr>
                      <a:r>
                        <a:rPr lang="en-IN" sz="1050" dirty="0">
                          <a:effectLst/>
                        </a:rPr>
                        <a:t>KDEF,JAFFE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96.51% with KDEF , 99.52% with JAFFE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FD4EA"/>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The idea of facial emotion recognition may be extended to emotion recognition from speech or body movements to cover emerging industrial applications.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5"/>
                  </a:ext>
                </a:extLst>
              </a:tr>
              <a:tr h="701438">
                <a:tc>
                  <a:txBody>
                    <a:bodyPr/>
                    <a:lstStyle/>
                    <a:p>
                      <a:pPr algn="l">
                        <a:lnSpc>
                          <a:spcPct val="107000"/>
                        </a:lnSpc>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471C4"/>
                    </a:solidFill>
                  </a:tcPr>
                </a:tc>
                <a:tc>
                  <a:txBody>
                    <a:bodyPr/>
                    <a:lstStyle/>
                    <a:p>
                      <a:pPr algn="l">
                        <a:lnSpc>
                          <a:spcPct val="107000"/>
                        </a:lnSpc>
                        <a:spcAft>
                          <a:spcPts val="800"/>
                        </a:spcAft>
                      </a:pPr>
                      <a:r>
                        <a:rPr lang="en-US" sz="1050" dirty="0">
                          <a:effectLst/>
                        </a:rPr>
                        <a:t>Emotion Recognition Based on Facial Expressions Using Convolutional Neural Network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May 2021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err="1">
                          <a:effectLst/>
                        </a:rPr>
                        <a:t>iCV</a:t>
                      </a:r>
                      <a:r>
                        <a:rPr lang="en-IN" sz="1050" dirty="0">
                          <a:effectLst/>
                        </a:rPr>
                        <a:t> MEFED(Multi-Emotion Facial Expression Dataset)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IN" sz="1050" dirty="0">
                          <a:effectLst/>
                        </a:rPr>
                        <a:t>85%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l">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Different approach by taking into consideration “Action Units”  to detect as features the movement of the muscles of the face and then to feed the CNN.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5135" marR="35135"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165" y="116205"/>
            <a:ext cx="4145279" cy="632460"/>
          </a:xfrm>
          <a:prstGeom prst="rect">
            <a:avLst/>
          </a:prstGeom>
        </p:spPr>
        <p:txBody>
          <a:bodyPr vert="horz" wrap="square" lIns="0" tIns="16510" rIns="0" bIns="0" rtlCol="0">
            <a:spAutoFit/>
          </a:bodyPr>
          <a:lstStyle/>
          <a:p>
            <a:pPr marL="12700">
              <a:lnSpc>
                <a:spcPct val="100000"/>
              </a:lnSpc>
              <a:spcBef>
                <a:spcPts val="130"/>
              </a:spcBef>
            </a:pPr>
            <a:r>
              <a:rPr spc="60" dirty="0"/>
              <a:t>L</a:t>
            </a:r>
            <a:r>
              <a:rPr spc="80" dirty="0"/>
              <a:t>I</a:t>
            </a:r>
            <a:r>
              <a:rPr spc="30" dirty="0"/>
              <a:t>T</a:t>
            </a:r>
            <a:r>
              <a:rPr spc="-65" dirty="0"/>
              <a:t>E</a:t>
            </a:r>
            <a:r>
              <a:rPr spc="-5" dirty="0"/>
              <a:t>R</a:t>
            </a:r>
            <a:r>
              <a:rPr spc="-280" dirty="0"/>
              <a:t>A</a:t>
            </a:r>
            <a:r>
              <a:rPr spc="-40" dirty="0"/>
              <a:t>TU</a:t>
            </a:r>
            <a:r>
              <a:rPr spc="-5" dirty="0"/>
              <a:t>R</a:t>
            </a:r>
            <a:r>
              <a:rPr spc="10" dirty="0"/>
              <a:t>E</a:t>
            </a:r>
            <a:r>
              <a:rPr spc="-215" dirty="0"/>
              <a:t> </a:t>
            </a:r>
            <a:r>
              <a:rPr spc="65" dirty="0"/>
              <a:t>R</a:t>
            </a:r>
            <a:r>
              <a:rPr spc="10" dirty="0"/>
              <a:t>E</a:t>
            </a:r>
            <a:r>
              <a:rPr spc="55" dirty="0"/>
              <a:t>V</a:t>
            </a:r>
            <a:r>
              <a:rPr dirty="0"/>
              <a:t>I</a:t>
            </a:r>
            <a:r>
              <a:rPr spc="-60" dirty="0"/>
              <a:t>E</a:t>
            </a:r>
            <a:r>
              <a:rPr spc="25" dirty="0"/>
              <a:t>W</a:t>
            </a:r>
          </a:p>
        </p:txBody>
      </p:sp>
      <p:sp>
        <p:nvSpPr>
          <p:cNvPr id="4" name="object 4"/>
          <p:cNvSpPr txBox="1">
            <a:spLocks noGrp="1"/>
          </p:cNvSpPr>
          <p:nvPr>
            <p:ph type="ftr" sz="quarter" idx="5"/>
          </p:nvPr>
        </p:nvSpPr>
        <p:spPr>
          <a:xfrm>
            <a:off x="917575" y="6472554"/>
            <a:ext cx="1207770" cy="156068"/>
          </a:xfrm>
          <a:prstGeom prst="rect">
            <a:avLst/>
          </a:prstGeom>
        </p:spPr>
        <p:txBody>
          <a:bodyPr vert="horz" wrap="square" lIns="0" tIns="0" rIns="0" bIns="0" rtlCol="0">
            <a:spAutoFit/>
          </a:bodyPr>
          <a:lstStyle/>
          <a:p>
            <a:pPr marL="12700">
              <a:lnSpc>
                <a:spcPts val="1240"/>
              </a:lnSpc>
            </a:pPr>
            <a:r>
              <a:rPr lang="en-IN" spc="-5" dirty="0"/>
              <a:t>26 December</a:t>
            </a:r>
            <a:r>
              <a:rPr spc="-50" dirty="0"/>
              <a:t> </a:t>
            </a:r>
            <a:r>
              <a:rPr spc="-10" dirty="0"/>
              <a:t>2022</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40" dirty="0"/>
              <a:t>V</a:t>
            </a:r>
            <a:r>
              <a:rPr spc="-20" dirty="0"/>
              <a:t>I</a:t>
            </a:r>
            <a:r>
              <a:rPr dirty="0"/>
              <a:t>I</a:t>
            </a:r>
            <a:r>
              <a:rPr spc="80" dirty="0"/>
              <a:t> </a:t>
            </a:r>
            <a:r>
              <a:rPr spc="30" dirty="0"/>
              <a:t>S</a:t>
            </a:r>
            <a:r>
              <a:rPr spc="-5" dirty="0"/>
              <a:t>eme</a:t>
            </a:r>
            <a:r>
              <a:rPr spc="-30" dirty="0"/>
              <a:t>s</a:t>
            </a:r>
            <a:r>
              <a:rPr spc="30" dirty="0"/>
              <a:t>t</a:t>
            </a:r>
            <a:r>
              <a:rPr spc="-5" dirty="0"/>
              <a:t>e</a:t>
            </a:r>
            <a:r>
              <a:rPr spc="-55" dirty="0"/>
              <a:t>r</a:t>
            </a:r>
            <a:r>
              <a:rPr dirty="0"/>
              <a:t>,</a:t>
            </a:r>
            <a:r>
              <a:rPr spc="-60" dirty="0"/>
              <a:t> </a:t>
            </a:r>
            <a:r>
              <a:rPr spc="-10" dirty="0"/>
              <a:t>D</a:t>
            </a:r>
            <a:r>
              <a:rPr spc="-5" dirty="0"/>
              <a:t>e</a:t>
            </a:r>
            <a:r>
              <a:rPr spc="30" dirty="0"/>
              <a:t>p</a:t>
            </a:r>
            <a:r>
              <a:rPr spc="5" dirty="0"/>
              <a:t>a</a:t>
            </a:r>
            <a:r>
              <a:rPr spc="20" dirty="0"/>
              <a:t>r</a:t>
            </a:r>
            <a:r>
              <a:rPr spc="30" dirty="0"/>
              <a:t>t</a:t>
            </a:r>
            <a:r>
              <a:rPr spc="-5" dirty="0"/>
              <a:t>me</a:t>
            </a:r>
            <a:r>
              <a:rPr spc="30" dirty="0"/>
              <a:t>n</a:t>
            </a:r>
            <a:r>
              <a:rPr dirty="0"/>
              <a:t>t</a:t>
            </a:r>
            <a:r>
              <a:rPr spc="-15" dirty="0"/>
              <a:t> </a:t>
            </a:r>
            <a:r>
              <a:rPr spc="10" dirty="0"/>
              <a:t>O</a:t>
            </a:r>
            <a:r>
              <a:rPr dirty="0"/>
              <a:t>f</a:t>
            </a:r>
            <a:r>
              <a:rPr spc="-55" dirty="0"/>
              <a:t> </a:t>
            </a:r>
            <a:r>
              <a:rPr spc="-20" dirty="0"/>
              <a:t>I</a:t>
            </a:r>
            <a:r>
              <a:rPr spc="30" dirty="0"/>
              <a:t>S</a:t>
            </a:r>
            <a:r>
              <a:rPr spc="10" dirty="0"/>
              <a:t>E</a:t>
            </a:r>
            <a:r>
              <a:rPr spc="-10" dirty="0"/>
              <a:t>,</a:t>
            </a:r>
            <a:r>
              <a:rPr dirty="0"/>
              <a:t>R</a:t>
            </a:r>
            <a:r>
              <a:rPr spc="30" dirty="0"/>
              <a:t>NS</a:t>
            </a:r>
            <a:r>
              <a:rPr spc="-20" dirty="0"/>
              <a:t>I</a:t>
            </a:r>
            <a:r>
              <a:rPr dirty="0"/>
              <a:t>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graphicFrame>
        <p:nvGraphicFramePr>
          <p:cNvPr id="7" name="Table 3">
            <a:extLst>
              <a:ext uri="{FF2B5EF4-FFF2-40B4-BE49-F238E27FC236}">
                <a16:creationId xmlns:a16="http://schemas.microsoft.com/office/drawing/2014/main" id="{95C5A661-519A-3544-71B1-908191F686A6}"/>
              </a:ext>
            </a:extLst>
          </p:cNvPr>
          <p:cNvGraphicFramePr>
            <a:graphicFrameLocks noGrp="1"/>
          </p:cNvGraphicFramePr>
          <p:nvPr>
            <p:extLst>
              <p:ext uri="{D42A27DB-BD31-4B8C-83A1-F6EECF244321}">
                <p14:modId xmlns:p14="http://schemas.microsoft.com/office/powerpoint/2010/main" val="2962489027"/>
              </p:ext>
            </p:extLst>
          </p:nvPr>
        </p:nvGraphicFramePr>
        <p:xfrm>
          <a:off x="533400" y="949497"/>
          <a:ext cx="11372881" cy="4826926"/>
        </p:xfrm>
        <a:graphic>
          <a:graphicData uri="http://schemas.openxmlformats.org/drawingml/2006/table">
            <a:tbl>
              <a:tblPr firstRow="1" firstCol="1" bandRow="1">
                <a:tableStyleId>{5C22544A-7EE6-4342-B048-85BDC9FD1C3A}</a:tableStyleId>
              </a:tblPr>
              <a:tblGrid>
                <a:gridCol w="538363">
                  <a:extLst>
                    <a:ext uri="{9D8B030D-6E8A-4147-A177-3AD203B41FA5}">
                      <a16:colId xmlns:a16="http://schemas.microsoft.com/office/drawing/2014/main" val="591966367"/>
                    </a:ext>
                  </a:extLst>
                </a:gridCol>
                <a:gridCol w="2761935">
                  <a:extLst>
                    <a:ext uri="{9D8B030D-6E8A-4147-A177-3AD203B41FA5}">
                      <a16:colId xmlns:a16="http://schemas.microsoft.com/office/drawing/2014/main" val="4291299980"/>
                    </a:ext>
                  </a:extLst>
                </a:gridCol>
                <a:gridCol w="886691">
                  <a:extLst>
                    <a:ext uri="{9D8B030D-6E8A-4147-A177-3AD203B41FA5}">
                      <a16:colId xmlns:a16="http://schemas.microsoft.com/office/drawing/2014/main" val="3910452671"/>
                    </a:ext>
                  </a:extLst>
                </a:gridCol>
                <a:gridCol w="689811">
                  <a:extLst>
                    <a:ext uri="{9D8B030D-6E8A-4147-A177-3AD203B41FA5}">
                      <a16:colId xmlns:a16="http://schemas.microsoft.com/office/drawing/2014/main" val="3274944807"/>
                    </a:ext>
                  </a:extLst>
                </a:gridCol>
                <a:gridCol w="1219200">
                  <a:extLst>
                    <a:ext uri="{9D8B030D-6E8A-4147-A177-3AD203B41FA5}">
                      <a16:colId xmlns:a16="http://schemas.microsoft.com/office/drawing/2014/main" val="2261948108"/>
                    </a:ext>
                  </a:extLst>
                </a:gridCol>
                <a:gridCol w="1066800">
                  <a:extLst>
                    <a:ext uri="{9D8B030D-6E8A-4147-A177-3AD203B41FA5}">
                      <a16:colId xmlns:a16="http://schemas.microsoft.com/office/drawing/2014/main" val="2565092986"/>
                    </a:ext>
                  </a:extLst>
                </a:gridCol>
                <a:gridCol w="1524000">
                  <a:extLst>
                    <a:ext uri="{9D8B030D-6E8A-4147-A177-3AD203B41FA5}">
                      <a16:colId xmlns:a16="http://schemas.microsoft.com/office/drawing/2014/main" val="3067318788"/>
                    </a:ext>
                  </a:extLst>
                </a:gridCol>
                <a:gridCol w="2686081">
                  <a:extLst>
                    <a:ext uri="{9D8B030D-6E8A-4147-A177-3AD203B41FA5}">
                      <a16:colId xmlns:a16="http://schemas.microsoft.com/office/drawing/2014/main" val="2457434827"/>
                    </a:ext>
                  </a:extLst>
                </a:gridCol>
              </a:tblGrid>
              <a:tr h="508001">
                <a:tc>
                  <a:txBody>
                    <a:bodyPr/>
                    <a:lstStyle/>
                    <a:p>
                      <a:pPr algn="ctr"/>
                      <a:r>
                        <a:rPr lang="en-US" sz="1200" dirty="0"/>
                        <a:t>Sl. No</a:t>
                      </a:r>
                      <a:endParaRPr lang="en-IN" sz="1200" dirty="0"/>
                    </a:p>
                  </a:txBody>
                  <a:tcPr/>
                </a:tc>
                <a:tc>
                  <a:txBody>
                    <a:bodyPr/>
                    <a:lstStyle/>
                    <a:p>
                      <a:pPr algn="ctr"/>
                      <a:r>
                        <a:rPr lang="en-US" sz="1200" dirty="0"/>
                        <a:t>Title</a:t>
                      </a:r>
                      <a:endParaRPr lang="en-IN" sz="1200" dirty="0"/>
                    </a:p>
                  </a:txBody>
                  <a:tcPr/>
                </a:tc>
                <a:tc>
                  <a:txBody>
                    <a:bodyPr/>
                    <a:lstStyle/>
                    <a:p>
                      <a:pPr algn="ctr"/>
                      <a:r>
                        <a:rPr lang="en-US" sz="1200" dirty="0"/>
                        <a:t>Year</a:t>
                      </a:r>
                      <a:endParaRPr lang="en-IN" sz="1200" dirty="0"/>
                    </a:p>
                  </a:txBody>
                  <a:tcPr/>
                </a:tc>
                <a:tc>
                  <a:txBody>
                    <a:bodyPr/>
                    <a:lstStyle/>
                    <a:p>
                      <a:pPr algn="ctr"/>
                      <a:r>
                        <a:rPr lang="en-US" sz="1200" dirty="0"/>
                        <a:t>Model</a:t>
                      </a:r>
                      <a:endParaRPr lang="en-IN" sz="1200" dirty="0"/>
                    </a:p>
                  </a:txBody>
                  <a:tcPr/>
                </a:tc>
                <a:tc>
                  <a:txBody>
                    <a:bodyPr/>
                    <a:lstStyle/>
                    <a:p>
                      <a:pPr algn="ctr"/>
                      <a:r>
                        <a:rPr lang="en-US" sz="1200" dirty="0"/>
                        <a:t>Dataset</a:t>
                      </a:r>
                      <a:endParaRPr lang="en-IN" sz="1200" dirty="0"/>
                    </a:p>
                  </a:txBody>
                  <a:tcPr/>
                </a:tc>
                <a:tc>
                  <a:txBody>
                    <a:bodyPr/>
                    <a:lstStyle/>
                    <a:p>
                      <a:pPr algn="ctr"/>
                      <a:r>
                        <a:rPr lang="en-US" sz="1200" dirty="0"/>
                        <a:t>Performance Measure</a:t>
                      </a:r>
                      <a:endParaRPr lang="en-IN" sz="1200" dirty="0"/>
                    </a:p>
                  </a:txBody>
                  <a:tcPr/>
                </a:tc>
                <a:tc>
                  <a:txBody>
                    <a:bodyPr/>
                    <a:lstStyle/>
                    <a:p>
                      <a:pPr algn="ctr"/>
                      <a:r>
                        <a:rPr lang="en-US" sz="1200" dirty="0"/>
                        <a:t>Values</a:t>
                      </a:r>
                      <a:endParaRPr lang="en-IN" sz="1200" dirty="0"/>
                    </a:p>
                  </a:txBody>
                  <a:tcPr/>
                </a:tc>
                <a:tc>
                  <a:txBody>
                    <a:bodyPr/>
                    <a:lstStyle/>
                    <a:p>
                      <a:pPr algn="ctr"/>
                      <a:r>
                        <a:rPr lang="en-US" sz="1200" dirty="0"/>
                        <a:t>Future Enhancements</a:t>
                      </a:r>
                      <a:endParaRPr lang="en-IN" sz="1200" dirty="0"/>
                    </a:p>
                  </a:txBody>
                  <a:tcPr/>
                </a:tc>
                <a:extLst>
                  <a:ext uri="{0D108BD9-81ED-4DB2-BD59-A6C34878D82A}">
                    <a16:rowId xmlns:a16="http://schemas.microsoft.com/office/drawing/2014/main" val="2786307364"/>
                  </a:ext>
                </a:extLst>
              </a:tr>
              <a:tr h="493685">
                <a:tc>
                  <a:txBody>
                    <a:bodyPr/>
                    <a:lstStyle/>
                    <a:p>
                      <a:r>
                        <a:rPr lang="en-US" sz="1200" b="1" dirty="0">
                          <a:solidFill>
                            <a:schemeClr val="lt1"/>
                          </a:solidFill>
                        </a:rPr>
                        <a:t>13</a:t>
                      </a:r>
                      <a:endParaRPr lang="en-IN" sz="1200" b="1" dirty="0">
                        <a:solidFill>
                          <a:schemeClr val="lt1"/>
                        </a:solidFill>
                        <a:latin typeface="+mn-lt"/>
                        <a:ea typeface="+mn-ea"/>
                        <a:cs typeface="+mn-cs"/>
                      </a:endParaRPr>
                    </a:p>
                  </a:txBody>
                  <a:tcPr/>
                </a:tc>
                <a:tc>
                  <a:txBody>
                    <a:bodyPr/>
                    <a:lstStyle/>
                    <a:p>
                      <a:r>
                        <a:rPr lang="en-US" sz="950" dirty="0"/>
                        <a:t>Facial Emotion Recognition Using a Novel Fusion of Convolutional Neural Network and Local Binary Pattern in Crime Investigation</a:t>
                      </a:r>
                      <a:endParaRPr lang="en-IN" sz="950" dirty="0"/>
                    </a:p>
                  </a:txBody>
                  <a:tcPr/>
                </a:tc>
                <a:tc>
                  <a:txBody>
                    <a:bodyPr/>
                    <a:lstStyle/>
                    <a:p>
                      <a:r>
                        <a:rPr lang="en-US" sz="950" dirty="0"/>
                        <a:t>September 2022</a:t>
                      </a:r>
                      <a:endParaRPr lang="en-IN" sz="950" dirty="0"/>
                    </a:p>
                  </a:txBody>
                  <a:tcPr/>
                </a:tc>
                <a:tc>
                  <a:txBody>
                    <a:bodyPr/>
                    <a:lstStyle/>
                    <a:p>
                      <a:r>
                        <a:rPr lang="en-US" sz="950" dirty="0"/>
                        <a:t>CNN</a:t>
                      </a:r>
                      <a:endParaRPr lang="en-IN" sz="950" dirty="0"/>
                    </a:p>
                  </a:txBody>
                  <a:tcPr/>
                </a:tc>
                <a:tc>
                  <a:txBody>
                    <a:bodyPr/>
                    <a:lstStyle/>
                    <a:p>
                      <a:r>
                        <a:rPr lang="en-IN" sz="950" dirty="0"/>
                        <a:t>JAFFE data set, CK + data set</a:t>
                      </a:r>
                    </a:p>
                  </a:txBody>
                  <a:tcPr/>
                </a:tc>
                <a:tc>
                  <a:txBody>
                    <a:bodyPr/>
                    <a:lstStyle/>
                    <a:p>
                      <a:r>
                        <a:rPr lang="en-IN" sz="950" dirty="0"/>
                        <a:t>Accuracy</a:t>
                      </a:r>
                    </a:p>
                  </a:txBody>
                  <a:tcPr/>
                </a:tc>
                <a:tc>
                  <a:txBody>
                    <a:bodyPr/>
                    <a:lstStyle/>
                    <a:p>
                      <a:r>
                        <a:rPr lang="en-IN" sz="950" dirty="0"/>
                        <a:t>96.8%</a:t>
                      </a:r>
                    </a:p>
                  </a:txBody>
                  <a:tcPr/>
                </a:tc>
                <a:tc>
                  <a:txBody>
                    <a:bodyPr/>
                    <a:lstStyle/>
                    <a:p>
                      <a:r>
                        <a:rPr lang="en-US" sz="950" dirty="0"/>
                        <a:t>Investigate particular psychological characteristics.</a:t>
                      </a:r>
                      <a:endParaRPr lang="en-IN" sz="950" dirty="0"/>
                    </a:p>
                  </a:txBody>
                  <a:tcPr/>
                </a:tc>
                <a:extLst>
                  <a:ext uri="{0D108BD9-81ED-4DB2-BD59-A6C34878D82A}">
                    <a16:rowId xmlns:a16="http://schemas.microsoft.com/office/drawing/2014/main" val="4155791244"/>
                  </a:ext>
                </a:extLst>
              </a:tr>
              <a:tr h="806105">
                <a:tc>
                  <a:txBody>
                    <a:bodyPr/>
                    <a:lstStyle/>
                    <a:p>
                      <a:r>
                        <a:rPr lang="en-US" sz="1200" b="1" dirty="0">
                          <a:solidFill>
                            <a:schemeClr val="lt1"/>
                          </a:solidFill>
                        </a:rPr>
                        <a:t>14</a:t>
                      </a:r>
                      <a:endParaRPr lang="en-IN" sz="1200" b="1" dirty="0">
                        <a:solidFill>
                          <a:schemeClr val="lt1"/>
                        </a:solidFill>
                        <a:latin typeface="+mn-lt"/>
                        <a:ea typeface="+mn-ea"/>
                        <a:cs typeface="+mn-cs"/>
                      </a:endParaRPr>
                    </a:p>
                  </a:txBody>
                  <a:tcPr/>
                </a:tc>
                <a:tc>
                  <a:txBody>
                    <a:bodyPr/>
                    <a:lstStyle/>
                    <a:p>
                      <a:r>
                        <a:rPr lang="en-US" sz="950" dirty="0"/>
                        <a:t>Methods for Facial Expression Recognition with Applications in Challenging Situations</a:t>
                      </a:r>
                      <a:endParaRPr lang="en-IN" sz="950" dirty="0"/>
                    </a:p>
                  </a:txBody>
                  <a:tcPr/>
                </a:tc>
                <a:tc>
                  <a:txBody>
                    <a:bodyPr/>
                    <a:lstStyle/>
                    <a:p>
                      <a:r>
                        <a:rPr lang="en-IN" sz="950" dirty="0"/>
                        <a:t>May 2022</a:t>
                      </a:r>
                    </a:p>
                  </a:txBody>
                  <a:tcPr/>
                </a:tc>
                <a:tc>
                  <a:txBody>
                    <a:bodyPr/>
                    <a:lstStyle/>
                    <a:p>
                      <a:r>
                        <a:rPr lang="en-IN" sz="950" dirty="0"/>
                        <a:t>Deep learning models</a:t>
                      </a:r>
                    </a:p>
                  </a:txBody>
                  <a:tcPr/>
                </a:tc>
                <a:tc>
                  <a:txBody>
                    <a:bodyPr/>
                    <a:lstStyle/>
                    <a:p>
                      <a:r>
                        <a:rPr lang="en-IN" sz="950" dirty="0"/>
                        <a:t>JAFFE data set, CK + data set, BU3DF database</a:t>
                      </a:r>
                    </a:p>
                  </a:txBody>
                  <a:tcPr/>
                </a:tc>
                <a:tc>
                  <a:txBody>
                    <a:bodyPr/>
                    <a:lstStyle/>
                    <a:p>
                      <a:r>
                        <a:rPr lang="en-US" sz="950" dirty="0"/>
                        <a:t>Accuracy</a:t>
                      </a:r>
                      <a:endParaRPr lang="en-IN" sz="950" dirty="0"/>
                    </a:p>
                  </a:txBody>
                  <a:tcPr/>
                </a:tc>
                <a:tc>
                  <a:txBody>
                    <a:bodyPr/>
                    <a:lstStyle/>
                    <a:p>
                      <a:r>
                        <a:rPr lang="en-IN" sz="950" dirty="0" err="1"/>
                        <a:t>DCBiLSTM</a:t>
                      </a:r>
                      <a:r>
                        <a:rPr lang="en-IN" sz="950" dirty="0"/>
                        <a:t> - 99.6%,</a:t>
                      </a:r>
                    </a:p>
                    <a:p>
                      <a:r>
                        <a:rPr lang="en-IN" sz="950" dirty="0" err="1"/>
                        <a:t>Dist</a:t>
                      </a:r>
                      <a:r>
                        <a:rPr lang="en-IN" sz="950" dirty="0"/>
                        <a:t>-based – 98%,</a:t>
                      </a:r>
                    </a:p>
                    <a:p>
                      <a:r>
                        <a:rPr lang="en-IN" sz="950" dirty="0"/>
                        <a:t>CNN - 97.01%, </a:t>
                      </a:r>
                    </a:p>
                    <a:p>
                      <a:r>
                        <a:rPr lang="en-IN" sz="950" dirty="0"/>
                        <a:t>SBN-CNN - 96.8%,</a:t>
                      </a:r>
                    </a:p>
                    <a:p>
                      <a:r>
                        <a:rPr lang="en-IN" sz="950" dirty="0"/>
                        <a:t>Rule-based – 95%</a:t>
                      </a:r>
                    </a:p>
                  </a:txBody>
                  <a:tcPr/>
                </a:tc>
                <a:tc>
                  <a:txBody>
                    <a:bodyPr/>
                    <a:lstStyle/>
                    <a:p>
                      <a:r>
                        <a:rPr lang="en-US" sz="950" dirty="0"/>
                        <a:t>Expand the database and develop powerful deep learning architectures capable of recognizing all basic and secondary emotions.</a:t>
                      </a:r>
                    </a:p>
                  </a:txBody>
                  <a:tcPr/>
                </a:tc>
                <a:extLst>
                  <a:ext uri="{0D108BD9-81ED-4DB2-BD59-A6C34878D82A}">
                    <a16:rowId xmlns:a16="http://schemas.microsoft.com/office/drawing/2014/main" val="2645315215"/>
                  </a:ext>
                </a:extLst>
              </a:tr>
              <a:tr h="676565">
                <a:tc>
                  <a:txBody>
                    <a:bodyPr/>
                    <a:lstStyle/>
                    <a:p>
                      <a:r>
                        <a:rPr lang="en-US" sz="1200" b="1" dirty="0">
                          <a:solidFill>
                            <a:schemeClr val="lt1"/>
                          </a:solidFill>
                        </a:rPr>
                        <a:t>15</a:t>
                      </a:r>
                      <a:endParaRPr lang="en-IN" sz="1200" b="1" dirty="0">
                        <a:solidFill>
                          <a:schemeClr val="lt1"/>
                        </a:solidFill>
                        <a:latin typeface="+mn-lt"/>
                        <a:ea typeface="+mn-ea"/>
                        <a:cs typeface="+mn-cs"/>
                      </a:endParaRPr>
                    </a:p>
                  </a:txBody>
                  <a:tcPr/>
                </a:tc>
                <a:tc>
                  <a:txBody>
                    <a:bodyPr/>
                    <a:lstStyle/>
                    <a:p>
                      <a:r>
                        <a:rPr lang="en-US" sz="950" dirty="0"/>
                        <a:t>Face Recognition and Identification using Deep Learning Approach</a:t>
                      </a:r>
                      <a:endParaRPr lang="en-IN" sz="950" dirty="0"/>
                    </a:p>
                  </a:txBody>
                  <a:tcPr/>
                </a:tc>
                <a:tc>
                  <a:txBody>
                    <a:bodyPr/>
                    <a:lstStyle/>
                    <a:p>
                      <a:r>
                        <a:rPr lang="en-US" sz="950" dirty="0"/>
                        <a:t>2020</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50" dirty="0"/>
                        <a:t>Deep learning models</a:t>
                      </a:r>
                    </a:p>
                    <a:p>
                      <a:endParaRPr lang="en-IN" sz="950" dirty="0"/>
                    </a:p>
                  </a:txBody>
                  <a:tcPr/>
                </a:tc>
                <a:tc>
                  <a:txBody>
                    <a:bodyPr/>
                    <a:lstStyle/>
                    <a:p>
                      <a:r>
                        <a:rPr lang="en-IN" sz="950" dirty="0"/>
                        <a:t>CK + data 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r>
                        <a:rPr lang="en-US" sz="950" dirty="0"/>
                        <a:t>Recognizing image - 91.7%, </a:t>
                      </a:r>
                    </a:p>
                    <a:p>
                      <a:r>
                        <a:rPr lang="en-US" sz="950" dirty="0"/>
                        <a:t>Recognizing real-time video - 86.7% </a:t>
                      </a:r>
                      <a:endParaRPr lang="en-IN" sz="950" dirty="0"/>
                    </a:p>
                  </a:txBody>
                  <a:tcPr/>
                </a:tc>
                <a:tc>
                  <a:txBody>
                    <a:bodyPr/>
                    <a:lstStyle/>
                    <a:p>
                      <a:r>
                        <a:rPr lang="en-US" sz="950" dirty="0"/>
                        <a:t>Adding more training images</a:t>
                      </a:r>
                    </a:p>
                    <a:p>
                      <a:r>
                        <a:rPr lang="en-US" sz="950" dirty="0"/>
                        <a:t>which are captured in low light intensity to generate the face classifier.</a:t>
                      </a:r>
                      <a:endParaRPr lang="en-IN" sz="950" dirty="0"/>
                    </a:p>
                  </a:txBody>
                  <a:tcPr/>
                </a:tc>
                <a:extLst>
                  <a:ext uri="{0D108BD9-81ED-4DB2-BD59-A6C34878D82A}">
                    <a16:rowId xmlns:a16="http://schemas.microsoft.com/office/drawing/2014/main" val="3448184588"/>
                  </a:ext>
                </a:extLst>
              </a:tr>
              <a:tr h="665838">
                <a:tc>
                  <a:txBody>
                    <a:bodyPr/>
                    <a:lstStyle/>
                    <a:p>
                      <a:r>
                        <a:rPr lang="en-US" sz="1200" b="1" dirty="0">
                          <a:solidFill>
                            <a:schemeClr val="lt1"/>
                          </a:solidFill>
                        </a:rPr>
                        <a:t>16</a:t>
                      </a:r>
                      <a:endParaRPr lang="en-IN" sz="1200" b="1" dirty="0">
                        <a:solidFill>
                          <a:schemeClr val="lt1"/>
                        </a:solidFill>
                        <a:latin typeface="+mn-lt"/>
                        <a:ea typeface="+mn-ea"/>
                        <a:cs typeface="+mn-cs"/>
                      </a:endParaRPr>
                    </a:p>
                  </a:txBody>
                  <a:tcPr/>
                </a:tc>
                <a:tc>
                  <a:txBody>
                    <a:bodyPr/>
                    <a:lstStyle/>
                    <a:p>
                      <a:r>
                        <a:rPr lang="en-US" sz="950" dirty="0"/>
                        <a:t>FECTS: A Facial Emotion Cognition and Training System for Chinese Children with Autism Spectrum Disorder</a:t>
                      </a:r>
                      <a:endParaRPr lang="en-IN" sz="950" dirty="0"/>
                    </a:p>
                  </a:txBody>
                  <a:tcPr/>
                </a:tc>
                <a:tc>
                  <a:txBody>
                    <a:bodyPr/>
                    <a:lstStyle/>
                    <a:p>
                      <a:r>
                        <a:rPr lang="en-IN" sz="950" dirty="0"/>
                        <a:t>January 2022</a:t>
                      </a:r>
                    </a:p>
                  </a:txBody>
                  <a:tcPr/>
                </a:tc>
                <a:tc>
                  <a:txBody>
                    <a:bodyPr/>
                    <a:lstStyle/>
                    <a:p>
                      <a:r>
                        <a:rPr lang="en-US" sz="950" dirty="0"/>
                        <a:t>CNN</a:t>
                      </a:r>
                      <a:endParaRPr lang="en-IN" sz="950" dirty="0"/>
                    </a:p>
                  </a:txBody>
                  <a:tcPr/>
                </a:tc>
                <a:tc>
                  <a:txBody>
                    <a:bodyPr/>
                    <a:lstStyle/>
                    <a:p>
                      <a:r>
                        <a:rPr lang="en-US" sz="950" dirty="0"/>
                        <a:t>CARS Assessment</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r>
                        <a:rPr lang="en-IN" sz="950" dirty="0"/>
                        <a:t>74.78</a:t>
                      </a:r>
                    </a:p>
                  </a:txBody>
                  <a:tcPr/>
                </a:tc>
                <a:tc>
                  <a:txBody>
                    <a:bodyPr/>
                    <a:lstStyle/>
                    <a:p>
                      <a:r>
                        <a:rPr lang="en-US" sz="950" dirty="0"/>
                        <a:t>Improve the recognition rate of fear expressions using the </a:t>
                      </a:r>
                      <a:r>
                        <a:rPr lang="en-US" sz="950" dirty="0" err="1"/>
                        <a:t>DeepLook</a:t>
                      </a:r>
                      <a:r>
                        <a:rPr lang="en-US" sz="950" dirty="0"/>
                        <a:t> algorithm. Cooperate with more autism rehabilitation institutions and recruit more autistic children from different cultural contexts for clinical tests. </a:t>
                      </a:r>
                      <a:endParaRPr lang="en-IN" sz="950" dirty="0"/>
                    </a:p>
                  </a:txBody>
                  <a:tcPr/>
                </a:tc>
                <a:extLst>
                  <a:ext uri="{0D108BD9-81ED-4DB2-BD59-A6C34878D82A}">
                    <a16:rowId xmlns:a16="http://schemas.microsoft.com/office/drawing/2014/main" val="1560461581"/>
                  </a:ext>
                </a:extLst>
              </a:tr>
              <a:tr h="0">
                <a:tc>
                  <a:txBody>
                    <a:bodyPr/>
                    <a:lstStyle/>
                    <a:p>
                      <a:r>
                        <a:rPr lang="en-US" sz="1200" b="1" dirty="0">
                          <a:solidFill>
                            <a:schemeClr val="lt1"/>
                          </a:solidFill>
                        </a:rPr>
                        <a:t>17</a:t>
                      </a:r>
                      <a:endParaRPr lang="en-IN" sz="1200" b="1" dirty="0">
                        <a:solidFill>
                          <a:schemeClr val="lt1"/>
                        </a:solidFill>
                        <a:latin typeface="+mn-lt"/>
                        <a:ea typeface="+mn-ea"/>
                        <a:cs typeface="+mn-cs"/>
                      </a:endParaRPr>
                    </a:p>
                  </a:txBody>
                  <a:tcPr/>
                </a:tc>
                <a:tc>
                  <a:txBody>
                    <a:bodyPr/>
                    <a:lstStyle/>
                    <a:p>
                      <a:r>
                        <a:rPr lang="en-US" sz="950" dirty="0"/>
                        <a:t>Facial Emotion Recognition for Autism Children</a:t>
                      </a:r>
                      <a:endParaRPr lang="en-IN" sz="950" dirty="0"/>
                    </a:p>
                  </a:txBody>
                  <a:tcPr/>
                </a:tc>
                <a:tc>
                  <a:txBody>
                    <a:bodyPr/>
                    <a:lstStyle/>
                    <a:p>
                      <a:r>
                        <a:rPr lang="en-IN" sz="950" dirty="0"/>
                        <a:t>May 2020</a:t>
                      </a:r>
                    </a:p>
                  </a:txBody>
                  <a:tcPr/>
                </a:tc>
                <a:tc>
                  <a:txBody>
                    <a:bodyPr/>
                    <a:lstStyle/>
                    <a:p>
                      <a:r>
                        <a:rPr lang="en-US" sz="950" dirty="0"/>
                        <a:t>C</a:t>
                      </a:r>
                      <a:r>
                        <a:rPr lang="en-IN" sz="950" dirty="0"/>
                        <a:t>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50" dirty="0"/>
                        <a:t>A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containing samples of facial images</a:t>
                      </a:r>
                      <a:endParaRPr lang="en-IN" sz="950" dirty="0"/>
                    </a:p>
                    <a:p>
                      <a:endParaRPr lang="en-IN" sz="950" dirty="0"/>
                    </a:p>
                  </a:txBody>
                  <a:tcPr/>
                </a:tc>
                <a:tc>
                  <a:txBody>
                    <a:bodyPr/>
                    <a:lstStyle/>
                    <a:p>
                      <a:r>
                        <a:rPr lang="en-US" sz="950" dirty="0"/>
                        <a:t>Predict age, gender and emotion,</a:t>
                      </a:r>
                      <a:endParaRPr lang="en-IN" sz="950" dirty="0"/>
                    </a:p>
                  </a:txBody>
                  <a:tcPr/>
                </a:tc>
                <a:tc>
                  <a:txBody>
                    <a:bodyPr/>
                    <a:lstStyle/>
                    <a:p>
                      <a:r>
                        <a:rPr lang="en-US" sz="950" dirty="0"/>
                        <a:t>Male – predicted value &lt;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Female – predicted value &gt;  0.5</a:t>
                      </a:r>
                      <a:endParaRPr lang="en-IN" sz="950" dirty="0"/>
                    </a:p>
                    <a:p>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Expand the database by adding more training images.</a:t>
                      </a:r>
                    </a:p>
                    <a:p>
                      <a:endParaRPr lang="en-IN" sz="950" dirty="0"/>
                    </a:p>
                  </a:txBody>
                  <a:tcPr/>
                </a:tc>
                <a:extLst>
                  <a:ext uri="{0D108BD9-81ED-4DB2-BD59-A6C34878D82A}">
                    <a16:rowId xmlns:a16="http://schemas.microsoft.com/office/drawing/2014/main" val="1929501716"/>
                  </a:ext>
                </a:extLst>
              </a:tr>
              <a:tr h="665838">
                <a:tc>
                  <a:txBody>
                    <a:bodyPr/>
                    <a:lstStyle/>
                    <a:p>
                      <a:r>
                        <a:rPr lang="en-US" sz="1200" b="1" dirty="0">
                          <a:solidFill>
                            <a:schemeClr val="lt1"/>
                          </a:solidFill>
                        </a:rPr>
                        <a:t>18</a:t>
                      </a:r>
                      <a:endParaRPr lang="en-IN" sz="1200" b="1" dirty="0">
                        <a:solidFill>
                          <a:schemeClr val="lt1"/>
                        </a:solidFill>
                        <a:latin typeface="+mn-lt"/>
                        <a:ea typeface="+mn-ea"/>
                        <a:cs typeface="+mn-cs"/>
                      </a:endParaRPr>
                    </a:p>
                  </a:txBody>
                  <a:tcPr/>
                </a:tc>
                <a:tc>
                  <a:txBody>
                    <a:bodyPr/>
                    <a:lstStyle/>
                    <a:p>
                      <a:r>
                        <a:rPr lang="en-US" sz="950" dirty="0"/>
                        <a:t>Emotion Detection of Autistic Children Using Image Processing</a:t>
                      </a:r>
                      <a:endParaRPr lang="en-IN" sz="950" dirty="0"/>
                    </a:p>
                  </a:txBody>
                  <a:tcPr/>
                </a:tc>
                <a:tc>
                  <a:txBody>
                    <a:bodyPr/>
                    <a:lstStyle/>
                    <a:p>
                      <a:r>
                        <a:rPr lang="en-US" sz="950" dirty="0"/>
                        <a:t>2019</a:t>
                      </a:r>
                      <a:endParaRPr lang="en-IN" sz="950" dirty="0"/>
                    </a:p>
                  </a:txBody>
                  <a:tcPr/>
                </a:tc>
                <a:tc>
                  <a:txBody>
                    <a:bodyPr/>
                    <a:lstStyle/>
                    <a:p>
                      <a:r>
                        <a:rPr lang="en-US" sz="950" dirty="0"/>
                        <a:t>SVM, ANN</a:t>
                      </a:r>
                      <a:endParaRPr lang="en-IN" sz="950" dirty="0"/>
                    </a:p>
                  </a:txBody>
                  <a:tcPr/>
                </a:tc>
                <a:tc>
                  <a:txBody>
                    <a:bodyPr/>
                    <a:lstStyle/>
                    <a:p>
                      <a:r>
                        <a:rPr lang="en-US" sz="950" dirty="0"/>
                        <a:t>A dataset containing images of autistic</a:t>
                      </a:r>
                    </a:p>
                    <a:p>
                      <a:r>
                        <a:rPr lang="en-US" sz="950" dirty="0"/>
                        <a:t>children</a:t>
                      </a:r>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Accuracy</a:t>
                      </a:r>
                      <a:endParaRPr lang="en-IN" sz="950" dirty="0"/>
                    </a:p>
                    <a:p>
                      <a:endParaRPr lang="en-IN" sz="9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SVM – 90%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dirty="0"/>
                        <a:t>ANN – 70%</a:t>
                      </a:r>
                      <a:endParaRPr lang="en-IN" sz="950" dirty="0"/>
                    </a:p>
                    <a:p>
                      <a:endParaRPr lang="en-IN" sz="950" dirty="0"/>
                    </a:p>
                  </a:txBody>
                  <a:tcPr/>
                </a:tc>
                <a:tc>
                  <a:txBody>
                    <a:bodyPr/>
                    <a:lstStyle/>
                    <a:p>
                      <a:r>
                        <a:rPr lang="en-US" sz="950" dirty="0"/>
                        <a:t>Use other feature extraction techniques.</a:t>
                      </a:r>
                    </a:p>
                    <a:p>
                      <a:r>
                        <a:rPr lang="en-US" sz="950" dirty="0"/>
                        <a:t>Implement the prediction of age and gender from facial expressions.</a:t>
                      </a:r>
                    </a:p>
                    <a:p>
                      <a:r>
                        <a:rPr lang="en-US" sz="950" dirty="0"/>
                        <a:t>Develop model for ethnic prediction.</a:t>
                      </a:r>
                      <a:endParaRPr lang="en-IN" sz="950" dirty="0"/>
                    </a:p>
                  </a:txBody>
                  <a:tcPr/>
                </a:tc>
                <a:extLst>
                  <a:ext uri="{0D108BD9-81ED-4DB2-BD59-A6C34878D82A}">
                    <a16:rowId xmlns:a16="http://schemas.microsoft.com/office/drawing/2014/main" val="302947975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2553</Words>
  <Application>Microsoft Office PowerPoint</Application>
  <PresentationFormat>Widescreen</PresentationFormat>
  <Paragraphs>410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Times New Roman</vt:lpstr>
      <vt:lpstr>Wingdings</vt:lpstr>
      <vt:lpstr>Office Theme</vt:lpstr>
      <vt:lpstr>RNS INSTITUTE OF TECHNOLOGY</vt:lpstr>
      <vt:lpstr>AGENDA</vt:lpstr>
      <vt:lpstr>ABSTRACT</vt:lpstr>
      <vt:lpstr>INTRODUCTION</vt:lpstr>
      <vt:lpstr>INTRODUCTION</vt:lpstr>
      <vt:lpstr>INTRODUCTION</vt:lpstr>
      <vt:lpstr>LITERATURE REVIEW</vt:lpstr>
      <vt:lpstr>LITERATURE REVIEW</vt:lpstr>
      <vt:lpstr>LITERATURE REVIEW</vt:lpstr>
      <vt:lpstr>LITERATURE REVIEW</vt:lpstr>
      <vt:lpstr>ANALYSIS</vt:lpstr>
      <vt:lpstr>ANALYSIS</vt:lpstr>
      <vt:lpstr>ANALYSIS</vt:lpstr>
      <vt:lpstr>ANALYSIS</vt:lpstr>
      <vt:lpstr>System Design</vt:lpstr>
      <vt:lpstr>System Design</vt:lpstr>
      <vt:lpstr>System Design</vt:lpstr>
      <vt:lpstr>RESULTS AND DISCUSSIONS</vt:lpstr>
      <vt:lpstr>Paper Published Details</vt:lpstr>
      <vt:lpstr>CONCLUSIONS</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RNS INSTITUTE OF TECHNOLOGY</dc:title>
  <dc:creator>Athira Rajeev</dc:creator>
  <cp:lastModifiedBy>Rakshitha Srinivas</cp:lastModifiedBy>
  <cp:revision>30</cp:revision>
  <dcterms:created xsi:type="dcterms:W3CDTF">2022-12-24T09:48:09Z</dcterms:created>
  <dcterms:modified xsi:type="dcterms:W3CDTF">2022-12-26T04:59:15Z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2022-12-21T00:00:00Z</vt:filetime>
  </property>
  <property fmtid="{D5CDD505-2E9C-101B-9397-08002B2CF9AE}" pid="3" name="LastSaved">
    <vt:filetime>2022-12-24T00:00:00Z</vt:filetime>
  </property>
</Properties>
</file>