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6.jpg" ContentType="image/jpeg"/>
  <Override PartName="/ppt/media/image7.jpg" ContentType="image/jpeg"/>
  <Override PartName="/ppt/media/image8.jpg" ContentType="image/jpeg"/>
  <Override PartName="/ppt/media/image9.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86" r:id="rId8"/>
    <p:sldId id="263" r:id="rId9"/>
    <p:sldId id="264" r:id="rId10"/>
    <p:sldId id="279" r:id="rId11"/>
    <p:sldId id="266" r:id="rId12"/>
    <p:sldId id="267" r:id="rId13"/>
    <p:sldId id="268" r:id="rId14"/>
    <p:sldId id="269" r:id="rId15"/>
    <p:sldId id="270" r:id="rId16"/>
    <p:sldId id="278" r:id="rId17"/>
    <p:sldId id="271" r:id="rId18"/>
    <p:sldId id="289" r:id="rId19"/>
    <p:sldId id="296" r:id="rId20"/>
    <p:sldId id="290" r:id="rId21"/>
    <p:sldId id="292" r:id="rId22"/>
    <p:sldId id="293" r:id="rId23"/>
    <p:sldId id="295" r:id="rId24"/>
    <p:sldId id="272" r:id="rId25"/>
    <p:sldId id="287" r:id="rId26"/>
    <p:sldId id="288" r:id="rId27"/>
    <p:sldId id="273" r:id="rId28"/>
    <p:sldId id="274" r:id="rId29"/>
    <p:sldId id="280" r:id="rId30"/>
    <p:sldId id="276" r:id="rId31"/>
    <p:sldId id="277" r:id="rId3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106" d="100"/>
          <a:sy n="106" d="100"/>
        </p:scale>
        <p:origin x="708" y="10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1" i="0">
                <a:solidFill>
                  <a:srgbClr val="2B5FF3"/>
                </a:solidFill>
                <a:latin typeface="Calibri"/>
                <a:cs typeface="Calibri"/>
              </a:defRPr>
            </a:lvl1pPr>
          </a:lstStyle>
          <a:p>
            <a:pPr marL="12700">
              <a:lnSpc>
                <a:spcPts val="1240"/>
              </a:lnSpc>
            </a:pPr>
            <a:r>
              <a:rPr lang="en-IN" spc="-5" dirty="0"/>
              <a:t>26 December</a:t>
            </a:r>
            <a:r>
              <a:rPr lang="en-US" spc="-50" dirty="0"/>
              <a:t> </a:t>
            </a:r>
            <a:r>
              <a:rPr lang="en-US" spc="-10" dirty="0"/>
              <a:t>2022</a:t>
            </a:r>
            <a:endParaRPr spc="-10" dirty="0"/>
          </a:p>
        </p:txBody>
      </p:sp>
      <p:sp>
        <p:nvSpPr>
          <p:cNvPr id="5" name="Holder 5"/>
          <p:cNvSpPr>
            <a:spLocks noGrp="1"/>
          </p:cNvSpPr>
          <p:nvPr>
            <p:ph type="dt" sz="half" idx="6"/>
          </p:nvPr>
        </p:nvSpPr>
        <p:spPr/>
        <p:txBody>
          <a:bodyPr lIns="0" tIns="0" rIns="0" bIns="0"/>
          <a:lstStyle>
            <a:lvl1pPr>
              <a:defRPr sz="1200" b="1" i="0">
                <a:solidFill>
                  <a:srgbClr val="2B5FF3"/>
                </a:solidFill>
                <a:latin typeface="Calibri"/>
                <a:cs typeface="Calibri"/>
              </a:defRPr>
            </a:lvl1pPr>
          </a:lstStyle>
          <a:p>
            <a:pPr marL="12700">
              <a:lnSpc>
                <a:spcPts val="1240"/>
              </a:lnSpc>
            </a:pPr>
            <a:r>
              <a:rPr spc="-40" dirty="0"/>
              <a:t>V</a:t>
            </a:r>
            <a:r>
              <a:rPr spc="-20" dirty="0"/>
              <a:t>I</a:t>
            </a:r>
            <a:r>
              <a:rPr dirty="0"/>
              <a:t>I</a:t>
            </a:r>
            <a:r>
              <a:rPr spc="80" dirty="0"/>
              <a:t> </a:t>
            </a:r>
            <a:r>
              <a:rPr spc="30" dirty="0"/>
              <a:t>S</a:t>
            </a:r>
            <a:r>
              <a:rPr spc="-5" dirty="0"/>
              <a:t>eme</a:t>
            </a:r>
            <a:r>
              <a:rPr spc="-30" dirty="0"/>
              <a:t>s</a:t>
            </a:r>
            <a:r>
              <a:rPr spc="30" dirty="0"/>
              <a:t>t</a:t>
            </a:r>
            <a:r>
              <a:rPr spc="-5" dirty="0"/>
              <a:t>e</a:t>
            </a:r>
            <a:r>
              <a:rPr spc="-55" dirty="0"/>
              <a:t>r</a:t>
            </a:r>
            <a:r>
              <a:rPr dirty="0"/>
              <a:t>,</a:t>
            </a:r>
            <a:r>
              <a:rPr spc="-60" dirty="0"/>
              <a:t> </a:t>
            </a:r>
            <a:r>
              <a:rPr spc="-10" dirty="0"/>
              <a:t>D</a:t>
            </a:r>
            <a:r>
              <a:rPr spc="-5" dirty="0"/>
              <a:t>e</a:t>
            </a:r>
            <a:r>
              <a:rPr spc="30" dirty="0"/>
              <a:t>p</a:t>
            </a:r>
            <a:r>
              <a:rPr spc="5" dirty="0"/>
              <a:t>a</a:t>
            </a:r>
            <a:r>
              <a:rPr spc="20" dirty="0"/>
              <a:t>r</a:t>
            </a:r>
            <a:r>
              <a:rPr spc="30" dirty="0"/>
              <a:t>t</a:t>
            </a:r>
            <a:r>
              <a:rPr spc="-5" dirty="0"/>
              <a:t>me</a:t>
            </a:r>
            <a:r>
              <a:rPr spc="30" dirty="0"/>
              <a:t>n</a:t>
            </a:r>
            <a:r>
              <a:rPr dirty="0"/>
              <a:t>t</a:t>
            </a:r>
            <a:r>
              <a:rPr spc="-15" dirty="0"/>
              <a:t> </a:t>
            </a:r>
            <a:r>
              <a:rPr spc="10" dirty="0"/>
              <a:t>O</a:t>
            </a:r>
            <a:r>
              <a:rPr dirty="0"/>
              <a:t>f</a:t>
            </a:r>
            <a:r>
              <a:rPr spc="-55" dirty="0"/>
              <a:t> </a:t>
            </a:r>
            <a:r>
              <a:rPr spc="-20" dirty="0"/>
              <a:t>I</a:t>
            </a:r>
            <a:r>
              <a:rPr spc="30" dirty="0"/>
              <a:t>S</a:t>
            </a:r>
            <a:r>
              <a:rPr spc="10" dirty="0"/>
              <a:t>E</a:t>
            </a:r>
            <a:r>
              <a:rPr spc="-10" dirty="0"/>
              <a:t>,</a:t>
            </a:r>
            <a:r>
              <a:rPr dirty="0"/>
              <a:t>R</a:t>
            </a:r>
            <a:r>
              <a:rPr spc="30" dirty="0"/>
              <a:t>NS</a:t>
            </a:r>
            <a:r>
              <a:rPr spc="-20" dirty="0"/>
              <a:t>I</a:t>
            </a:r>
            <a:r>
              <a:rPr dirty="0"/>
              <a:t>T</a:t>
            </a:r>
          </a:p>
        </p:txBody>
      </p:sp>
      <p:sp>
        <p:nvSpPr>
          <p:cNvPr id="6" name="Holder 6"/>
          <p:cNvSpPr>
            <a:spLocks noGrp="1"/>
          </p:cNvSpPr>
          <p:nvPr>
            <p:ph type="sldNum" sz="quarter" idx="7"/>
          </p:nvPr>
        </p:nvSpPr>
        <p:spPr/>
        <p:txBody>
          <a:bodyPr lIns="0" tIns="0" rIns="0" bIns="0"/>
          <a:lstStyle>
            <a:lvl1pPr>
              <a:defRPr sz="1200" b="1" i="0">
                <a:solidFill>
                  <a:srgbClr val="2B5FF3"/>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0" i="0">
                <a:solidFill>
                  <a:srgbClr val="001F5F"/>
                </a:solidFill>
                <a:latin typeface="Calibri Light"/>
                <a:cs typeface="Calibri Light"/>
              </a:defRPr>
            </a:lvl1pPr>
          </a:lstStyle>
          <a:p>
            <a:endParaRPr/>
          </a:p>
        </p:txBody>
      </p:sp>
      <p:sp>
        <p:nvSpPr>
          <p:cNvPr id="3" name="Holder 3"/>
          <p:cNvSpPr>
            <a:spLocks noGrp="1"/>
          </p:cNvSpPr>
          <p:nvPr>
            <p:ph type="body" idx="1"/>
          </p:nvPr>
        </p:nvSpPr>
        <p:spPr/>
        <p:txBody>
          <a:bodyPr lIns="0" tIns="0" rIns="0" bIns="0"/>
          <a:lstStyle>
            <a:lvl1pPr>
              <a:defRPr sz="18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defRPr sz="1200" b="1" i="0">
                <a:solidFill>
                  <a:srgbClr val="2B5FF3"/>
                </a:solidFill>
                <a:latin typeface="Calibri"/>
                <a:cs typeface="Calibri"/>
              </a:defRPr>
            </a:lvl1pPr>
          </a:lstStyle>
          <a:p>
            <a:pPr marL="12700">
              <a:lnSpc>
                <a:spcPts val="1240"/>
              </a:lnSpc>
            </a:pPr>
            <a:r>
              <a:rPr lang="en-IN" spc="-5" dirty="0"/>
              <a:t>26 December</a:t>
            </a:r>
            <a:r>
              <a:rPr spc="-50" dirty="0"/>
              <a:t> </a:t>
            </a:r>
            <a:r>
              <a:rPr spc="-10" dirty="0"/>
              <a:t>2022</a:t>
            </a:r>
          </a:p>
        </p:txBody>
      </p:sp>
      <p:sp>
        <p:nvSpPr>
          <p:cNvPr id="5" name="Holder 5"/>
          <p:cNvSpPr>
            <a:spLocks noGrp="1"/>
          </p:cNvSpPr>
          <p:nvPr>
            <p:ph type="dt" sz="half" idx="6"/>
          </p:nvPr>
        </p:nvSpPr>
        <p:spPr/>
        <p:txBody>
          <a:bodyPr lIns="0" tIns="0" rIns="0" bIns="0"/>
          <a:lstStyle>
            <a:lvl1pPr>
              <a:defRPr sz="1200" b="1" i="0">
                <a:solidFill>
                  <a:srgbClr val="2B5FF3"/>
                </a:solidFill>
                <a:latin typeface="Calibri"/>
                <a:cs typeface="Calibri"/>
              </a:defRPr>
            </a:lvl1pPr>
          </a:lstStyle>
          <a:p>
            <a:pPr marL="12700">
              <a:lnSpc>
                <a:spcPts val="1240"/>
              </a:lnSpc>
            </a:pPr>
            <a:r>
              <a:rPr spc="-40" dirty="0"/>
              <a:t>V</a:t>
            </a:r>
            <a:r>
              <a:rPr spc="-20" dirty="0"/>
              <a:t>I</a:t>
            </a:r>
            <a:r>
              <a:rPr dirty="0"/>
              <a:t>I</a:t>
            </a:r>
            <a:r>
              <a:rPr spc="80" dirty="0"/>
              <a:t> </a:t>
            </a:r>
            <a:r>
              <a:rPr spc="30" dirty="0"/>
              <a:t>S</a:t>
            </a:r>
            <a:r>
              <a:rPr spc="-5" dirty="0"/>
              <a:t>eme</a:t>
            </a:r>
            <a:r>
              <a:rPr spc="-30" dirty="0"/>
              <a:t>s</a:t>
            </a:r>
            <a:r>
              <a:rPr spc="30" dirty="0"/>
              <a:t>t</a:t>
            </a:r>
            <a:r>
              <a:rPr spc="-5" dirty="0"/>
              <a:t>e</a:t>
            </a:r>
            <a:r>
              <a:rPr spc="-55" dirty="0"/>
              <a:t>r</a:t>
            </a:r>
            <a:r>
              <a:rPr dirty="0"/>
              <a:t>,</a:t>
            </a:r>
            <a:r>
              <a:rPr spc="-60" dirty="0"/>
              <a:t> </a:t>
            </a:r>
            <a:r>
              <a:rPr spc="-10" dirty="0"/>
              <a:t>D</a:t>
            </a:r>
            <a:r>
              <a:rPr spc="-5" dirty="0"/>
              <a:t>e</a:t>
            </a:r>
            <a:r>
              <a:rPr spc="30" dirty="0"/>
              <a:t>p</a:t>
            </a:r>
            <a:r>
              <a:rPr spc="5" dirty="0"/>
              <a:t>a</a:t>
            </a:r>
            <a:r>
              <a:rPr spc="20" dirty="0"/>
              <a:t>r</a:t>
            </a:r>
            <a:r>
              <a:rPr spc="30" dirty="0"/>
              <a:t>t</a:t>
            </a:r>
            <a:r>
              <a:rPr spc="-5" dirty="0"/>
              <a:t>me</a:t>
            </a:r>
            <a:r>
              <a:rPr spc="30" dirty="0"/>
              <a:t>n</a:t>
            </a:r>
            <a:r>
              <a:rPr dirty="0"/>
              <a:t>t</a:t>
            </a:r>
            <a:r>
              <a:rPr spc="-15" dirty="0"/>
              <a:t> </a:t>
            </a:r>
            <a:r>
              <a:rPr spc="10" dirty="0"/>
              <a:t>O</a:t>
            </a:r>
            <a:r>
              <a:rPr dirty="0"/>
              <a:t>f</a:t>
            </a:r>
            <a:r>
              <a:rPr spc="-55" dirty="0"/>
              <a:t> </a:t>
            </a:r>
            <a:r>
              <a:rPr spc="-20" dirty="0"/>
              <a:t>I</a:t>
            </a:r>
            <a:r>
              <a:rPr spc="30" dirty="0"/>
              <a:t>S</a:t>
            </a:r>
            <a:r>
              <a:rPr spc="10" dirty="0"/>
              <a:t>E</a:t>
            </a:r>
            <a:r>
              <a:rPr spc="-10" dirty="0"/>
              <a:t>,</a:t>
            </a:r>
            <a:r>
              <a:rPr dirty="0"/>
              <a:t>R</a:t>
            </a:r>
            <a:r>
              <a:rPr spc="30" dirty="0"/>
              <a:t>NS</a:t>
            </a:r>
            <a:r>
              <a:rPr spc="-20" dirty="0"/>
              <a:t>I</a:t>
            </a:r>
            <a:r>
              <a:rPr dirty="0"/>
              <a:t>T</a:t>
            </a:r>
          </a:p>
        </p:txBody>
      </p:sp>
      <p:sp>
        <p:nvSpPr>
          <p:cNvPr id="6" name="Holder 6"/>
          <p:cNvSpPr>
            <a:spLocks noGrp="1"/>
          </p:cNvSpPr>
          <p:nvPr>
            <p:ph type="sldNum" sz="quarter" idx="7"/>
          </p:nvPr>
        </p:nvSpPr>
        <p:spPr/>
        <p:txBody>
          <a:bodyPr lIns="0" tIns="0" rIns="0" bIns="0"/>
          <a:lstStyle>
            <a:lvl1pPr>
              <a:defRPr sz="1200" b="1" i="0">
                <a:solidFill>
                  <a:srgbClr val="2B5FF3"/>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0" i="0">
                <a:solidFill>
                  <a:srgbClr val="001F5F"/>
                </a:solidFill>
                <a:latin typeface="Calibri Light"/>
                <a:cs typeface="Calibri Light"/>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1" i="0">
                <a:solidFill>
                  <a:srgbClr val="2B5FF3"/>
                </a:solidFill>
                <a:latin typeface="Calibri"/>
                <a:cs typeface="Calibri"/>
              </a:defRPr>
            </a:lvl1pPr>
          </a:lstStyle>
          <a:p>
            <a:pPr marL="12700">
              <a:lnSpc>
                <a:spcPts val="1240"/>
              </a:lnSpc>
            </a:pPr>
            <a:r>
              <a:rPr lang="en-IN" spc="-5" dirty="0"/>
              <a:t>26 December</a:t>
            </a:r>
            <a:r>
              <a:rPr spc="-50" dirty="0"/>
              <a:t> </a:t>
            </a:r>
            <a:r>
              <a:rPr spc="-10" dirty="0"/>
              <a:t>2022</a:t>
            </a:r>
          </a:p>
        </p:txBody>
      </p:sp>
      <p:sp>
        <p:nvSpPr>
          <p:cNvPr id="6" name="Holder 6"/>
          <p:cNvSpPr>
            <a:spLocks noGrp="1"/>
          </p:cNvSpPr>
          <p:nvPr>
            <p:ph type="dt" sz="half" idx="6"/>
          </p:nvPr>
        </p:nvSpPr>
        <p:spPr/>
        <p:txBody>
          <a:bodyPr lIns="0" tIns="0" rIns="0" bIns="0"/>
          <a:lstStyle>
            <a:lvl1pPr>
              <a:defRPr sz="1200" b="1" i="0">
                <a:solidFill>
                  <a:srgbClr val="2B5FF3"/>
                </a:solidFill>
                <a:latin typeface="Calibri"/>
                <a:cs typeface="Calibri"/>
              </a:defRPr>
            </a:lvl1pPr>
          </a:lstStyle>
          <a:p>
            <a:pPr marL="12700">
              <a:lnSpc>
                <a:spcPts val="1240"/>
              </a:lnSpc>
            </a:pPr>
            <a:r>
              <a:rPr spc="-40" dirty="0"/>
              <a:t>V</a:t>
            </a:r>
            <a:r>
              <a:rPr spc="-20" dirty="0"/>
              <a:t>I</a:t>
            </a:r>
            <a:r>
              <a:rPr dirty="0"/>
              <a:t>I</a:t>
            </a:r>
            <a:r>
              <a:rPr spc="80" dirty="0"/>
              <a:t> </a:t>
            </a:r>
            <a:r>
              <a:rPr spc="30" dirty="0"/>
              <a:t>S</a:t>
            </a:r>
            <a:r>
              <a:rPr spc="-5" dirty="0"/>
              <a:t>eme</a:t>
            </a:r>
            <a:r>
              <a:rPr spc="-30" dirty="0"/>
              <a:t>s</a:t>
            </a:r>
            <a:r>
              <a:rPr spc="30" dirty="0"/>
              <a:t>t</a:t>
            </a:r>
            <a:r>
              <a:rPr spc="-5" dirty="0"/>
              <a:t>e</a:t>
            </a:r>
            <a:r>
              <a:rPr spc="-55" dirty="0"/>
              <a:t>r</a:t>
            </a:r>
            <a:r>
              <a:rPr dirty="0"/>
              <a:t>,</a:t>
            </a:r>
            <a:r>
              <a:rPr spc="-60" dirty="0"/>
              <a:t> </a:t>
            </a:r>
            <a:r>
              <a:rPr spc="-10" dirty="0"/>
              <a:t>D</a:t>
            </a:r>
            <a:r>
              <a:rPr spc="-5" dirty="0"/>
              <a:t>e</a:t>
            </a:r>
            <a:r>
              <a:rPr spc="30" dirty="0"/>
              <a:t>p</a:t>
            </a:r>
            <a:r>
              <a:rPr spc="5" dirty="0"/>
              <a:t>a</a:t>
            </a:r>
            <a:r>
              <a:rPr spc="20" dirty="0"/>
              <a:t>r</a:t>
            </a:r>
            <a:r>
              <a:rPr spc="30" dirty="0"/>
              <a:t>t</a:t>
            </a:r>
            <a:r>
              <a:rPr spc="-5" dirty="0"/>
              <a:t>me</a:t>
            </a:r>
            <a:r>
              <a:rPr spc="30" dirty="0"/>
              <a:t>n</a:t>
            </a:r>
            <a:r>
              <a:rPr dirty="0"/>
              <a:t>t</a:t>
            </a:r>
            <a:r>
              <a:rPr spc="-15" dirty="0"/>
              <a:t> </a:t>
            </a:r>
            <a:r>
              <a:rPr spc="10" dirty="0"/>
              <a:t>O</a:t>
            </a:r>
            <a:r>
              <a:rPr dirty="0"/>
              <a:t>f</a:t>
            </a:r>
            <a:r>
              <a:rPr spc="-55" dirty="0"/>
              <a:t> </a:t>
            </a:r>
            <a:r>
              <a:rPr spc="-20" dirty="0"/>
              <a:t>I</a:t>
            </a:r>
            <a:r>
              <a:rPr spc="30" dirty="0"/>
              <a:t>S</a:t>
            </a:r>
            <a:r>
              <a:rPr spc="10" dirty="0"/>
              <a:t>E</a:t>
            </a:r>
            <a:r>
              <a:rPr spc="-10" dirty="0"/>
              <a:t>,</a:t>
            </a:r>
            <a:r>
              <a:rPr dirty="0"/>
              <a:t>R</a:t>
            </a:r>
            <a:r>
              <a:rPr spc="30" dirty="0"/>
              <a:t>NS</a:t>
            </a:r>
            <a:r>
              <a:rPr spc="-20" dirty="0"/>
              <a:t>I</a:t>
            </a:r>
            <a:r>
              <a:rPr dirty="0"/>
              <a:t>T</a:t>
            </a:r>
          </a:p>
        </p:txBody>
      </p:sp>
      <p:sp>
        <p:nvSpPr>
          <p:cNvPr id="7" name="Holder 7"/>
          <p:cNvSpPr>
            <a:spLocks noGrp="1"/>
          </p:cNvSpPr>
          <p:nvPr>
            <p:ph type="sldNum" sz="quarter" idx="7"/>
          </p:nvPr>
        </p:nvSpPr>
        <p:spPr/>
        <p:txBody>
          <a:bodyPr lIns="0" tIns="0" rIns="0" bIns="0"/>
          <a:lstStyle>
            <a:lvl1pPr>
              <a:defRPr sz="1200" b="1" i="0">
                <a:solidFill>
                  <a:srgbClr val="2B5FF3"/>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0" i="0">
                <a:solidFill>
                  <a:srgbClr val="001F5F"/>
                </a:solidFill>
                <a:latin typeface="Calibri Light"/>
                <a:cs typeface="Calibri Light"/>
              </a:defRPr>
            </a:lvl1pPr>
          </a:lstStyle>
          <a:p>
            <a:endParaRPr/>
          </a:p>
        </p:txBody>
      </p:sp>
      <p:sp>
        <p:nvSpPr>
          <p:cNvPr id="3" name="Holder 3"/>
          <p:cNvSpPr>
            <a:spLocks noGrp="1"/>
          </p:cNvSpPr>
          <p:nvPr>
            <p:ph type="ftr" sz="quarter" idx="5"/>
          </p:nvPr>
        </p:nvSpPr>
        <p:spPr/>
        <p:txBody>
          <a:bodyPr lIns="0" tIns="0" rIns="0" bIns="0"/>
          <a:lstStyle>
            <a:lvl1pPr>
              <a:defRPr sz="1200" b="1" i="0">
                <a:solidFill>
                  <a:srgbClr val="2B5FF3"/>
                </a:solidFill>
                <a:latin typeface="Calibri"/>
                <a:cs typeface="Calibri"/>
              </a:defRPr>
            </a:lvl1pPr>
          </a:lstStyle>
          <a:p>
            <a:pPr marL="12700">
              <a:lnSpc>
                <a:spcPts val="1240"/>
              </a:lnSpc>
            </a:pPr>
            <a:r>
              <a:rPr lang="en-IN" spc="-5" dirty="0"/>
              <a:t>26 December</a:t>
            </a:r>
            <a:r>
              <a:rPr spc="-50" dirty="0"/>
              <a:t> </a:t>
            </a:r>
            <a:r>
              <a:rPr spc="-10" dirty="0"/>
              <a:t>2022</a:t>
            </a:r>
          </a:p>
        </p:txBody>
      </p:sp>
      <p:sp>
        <p:nvSpPr>
          <p:cNvPr id="4" name="Holder 4"/>
          <p:cNvSpPr>
            <a:spLocks noGrp="1"/>
          </p:cNvSpPr>
          <p:nvPr>
            <p:ph type="dt" sz="half" idx="6"/>
          </p:nvPr>
        </p:nvSpPr>
        <p:spPr/>
        <p:txBody>
          <a:bodyPr lIns="0" tIns="0" rIns="0" bIns="0"/>
          <a:lstStyle>
            <a:lvl1pPr>
              <a:defRPr sz="1200" b="1" i="0">
                <a:solidFill>
                  <a:srgbClr val="2B5FF3"/>
                </a:solidFill>
                <a:latin typeface="Calibri"/>
                <a:cs typeface="Calibri"/>
              </a:defRPr>
            </a:lvl1pPr>
          </a:lstStyle>
          <a:p>
            <a:pPr marL="12700">
              <a:lnSpc>
                <a:spcPts val="1240"/>
              </a:lnSpc>
            </a:pPr>
            <a:r>
              <a:rPr spc="-40" dirty="0"/>
              <a:t>V</a:t>
            </a:r>
            <a:r>
              <a:rPr spc="-20" dirty="0"/>
              <a:t>I</a:t>
            </a:r>
            <a:r>
              <a:rPr dirty="0"/>
              <a:t>I</a:t>
            </a:r>
            <a:r>
              <a:rPr spc="80" dirty="0"/>
              <a:t> </a:t>
            </a:r>
            <a:r>
              <a:rPr spc="30" dirty="0"/>
              <a:t>S</a:t>
            </a:r>
            <a:r>
              <a:rPr spc="-5" dirty="0"/>
              <a:t>eme</a:t>
            </a:r>
            <a:r>
              <a:rPr spc="-30" dirty="0"/>
              <a:t>s</a:t>
            </a:r>
            <a:r>
              <a:rPr spc="30" dirty="0"/>
              <a:t>t</a:t>
            </a:r>
            <a:r>
              <a:rPr spc="-5" dirty="0"/>
              <a:t>e</a:t>
            </a:r>
            <a:r>
              <a:rPr spc="-55" dirty="0"/>
              <a:t>r</a:t>
            </a:r>
            <a:r>
              <a:rPr dirty="0"/>
              <a:t>,</a:t>
            </a:r>
            <a:r>
              <a:rPr spc="-60" dirty="0"/>
              <a:t> </a:t>
            </a:r>
            <a:r>
              <a:rPr spc="-10" dirty="0"/>
              <a:t>D</a:t>
            </a:r>
            <a:r>
              <a:rPr spc="-5" dirty="0"/>
              <a:t>e</a:t>
            </a:r>
            <a:r>
              <a:rPr spc="30" dirty="0"/>
              <a:t>p</a:t>
            </a:r>
            <a:r>
              <a:rPr spc="5" dirty="0"/>
              <a:t>a</a:t>
            </a:r>
            <a:r>
              <a:rPr spc="20" dirty="0"/>
              <a:t>r</a:t>
            </a:r>
            <a:r>
              <a:rPr spc="30" dirty="0"/>
              <a:t>t</a:t>
            </a:r>
            <a:r>
              <a:rPr spc="-5" dirty="0"/>
              <a:t>me</a:t>
            </a:r>
            <a:r>
              <a:rPr spc="30" dirty="0"/>
              <a:t>n</a:t>
            </a:r>
            <a:r>
              <a:rPr dirty="0"/>
              <a:t>t</a:t>
            </a:r>
            <a:r>
              <a:rPr spc="-15" dirty="0"/>
              <a:t> </a:t>
            </a:r>
            <a:r>
              <a:rPr spc="10" dirty="0"/>
              <a:t>O</a:t>
            </a:r>
            <a:r>
              <a:rPr dirty="0"/>
              <a:t>f</a:t>
            </a:r>
            <a:r>
              <a:rPr spc="-55" dirty="0"/>
              <a:t> </a:t>
            </a:r>
            <a:r>
              <a:rPr spc="-20" dirty="0"/>
              <a:t>I</a:t>
            </a:r>
            <a:r>
              <a:rPr spc="30" dirty="0"/>
              <a:t>S</a:t>
            </a:r>
            <a:r>
              <a:rPr spc="10" dirty="0"/>
              <a:t>E</a:t>
            </a:r>
            <a:r>
              <a:rPr spc="-10" dirty="0"/>
              <a:t>,</a:t>
            </a:r>
            <a:r>
              <a:rPr dirty="0"/>
              <a:t>R</a:t>
            </a:r>
            <a:r>
              <a:rPr spc="30" dirty="0"/>
              <a:t>NS</a:t>
            </a:r>
            <a:r>
              <a:rPr spc="-20" dirty="0"/>
              <a:t>I</a:t>
            </a:r>
            <a:r>
              <a:rPr dirty="0"/>
              <a:t>T</a:t>
            </a:r>
          </a:p>
        </p:txBody>
      </p:sp>
      <p:sp>
        <p:nvSpPr>
          <p:cNvPr id="5" name="Holder 5"/>
          <p:cNvSpPr>
            <a:spLocks noGrp="1"/>
          </p:cNvSpPr>
          <p:nvPr>
            <p:ph type="sldNum" sz="quarter" idx="7"/>
          </p:nvPr>
        </p:nvSpPr>
        <p:spPr/>
        <p:txBody>
          <a:bodyPr lIns="0" tIns="0" rIns="0" bIns="0"/>
          <a:lstStyle>
            <a:lvl1pPr>
              <a:defRPr sz="1200" b="1" i="0">
                <a:solidFill>
                  <a:srgbClr val="2B5FF3"/>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1" i="0">
                <a:solidFill>
                  <a:srgbClr val="2B5FF3"/>
                </a:solidFill>
                <a:latin typeface="Calibri"/>
                <a:cs typeface="Calibri"/>
              </a:defRPr>
            </a:lvl1pPr>
          </a:lstStyle>
          <a:p>
            <a:pPr marL="12700">
              <a:lnSpc>
                <a:spcPts val="1240"/>
              </a:lnSpc>
            </a:pPr>
            <a:r>
              <a:rPr lang="en-IN" spc="-5" dirty="0"/>
              <a:t>26 December</a:t>
            </a:r>
            <a:r>
              <a:rPr spc="-50" dirty="0"/>
              <a:t> </a:t>
            </a:r>
            <a:r>
              <a:rPr spc="-10" dirty="0"/>
              <a:t>2022</a:t>
            </a:r>
          </a:p>
        </p:txBody>
      </p:sp>
      <p:sp>
        <p:nvSpPr>
          <p:cNvPr id="3" name="Holder 3"/>
          <p:cNvSpPr>
            <a:spLocks noGrp="1"/>
          </p:cNvSpPr>
          <p:nvPr>
            <p:ph type="dt" sz="half" idx="6"/>
          </p:nvPr>
        </p:nvSpPr>
        <p:spPr/>
        <p:txBody>
          <a:bodyPr lIns="0" tIns="0" rIns="0" bIns="0"/>
          <a:lstStyle>
            <a:lvl1pPr>
              <a:defRPr sz="1200" b="1" i="0">
                <a:solidFill>
                  <a:srgbClr val="2B5FF3"/>
                </a:solidFill>
                <a:latin typeface="Calibri"/>
                <a:cs typeface="Calibri"/>
              </a:defRPr>
            </a:lvl1pPr>
          </a:lstStyle>
          <a:p>
            <a:pPr marL="12700">
              <a:lnSpc>
                <a:spcPts val="1240"/>
              </a:lnSpc>
            </a:pPr>
            <a:r>
              <a:rPr spc="-40" dirty="0"/>
              <a:t>V</a:t>
            </a:r>
            <a:r>
              <a:rPr spc="-20" dirty="0"/>
              <a:t>I</a:t>
            </a:r>
            <a:r>
              <a:rPr dirty="0"/>
              <a:t>I</a:t>
            </a:r>
            <a:r>
              <a:rPr spc="80" dirty="0"/>
              <a:t> </a:t>
            </a:r>
            <a:r>
              <a:rPr spc="30" dirty="0"/>
              <a:t>S</a:t>
            </a:r>
            <a:r>
              <a:rPr spc="-5" dirty="0"/>
              <a:t>eme</a:t>
            </a:r>
            <a:r>
              <a:rPr spc="-30" dirty="0"/>
              <a:t>s</a:t>
            </a:r>
            <a:r>
              <a:rPr spc="30" dirty="0"/>
              <a:t>t</a:t>
            </a:r>
            <a:r>
              <a:rPr spc="-5" dirty="0"/>
              <a:t>e</a:t>
            </a:r>
            <a:r>
              <a:rPr spc="-55" dirty="0"/>
              <a:t>r</a:t>
            </a:r>
            <a:r>
              <a:rPr dirty="0"/>
              <a:t>,</a:t>
            </a:r>
            <a:r>
              <a:rPr spc="-60" dirty="0"/>
              <a:t> </a:t>
            </a:r>
            <a:r>
              <a:rPr spc="-10" dirty="0"/>
              <a:t>D</a:t>
            </a:r>
            <a:r>
              <a:rPr spc="-5" dirty="0"/>
              <a:t>e</a:t>
            </a:r>
            <a:r>
              <a:rPr spc="30" dirty="0"/>
              <a:t>p</a:t>
            </a:r>
            <a:r>
              <a:rPr spc="5" dirty="0"/>
              <a:t>a</a:t>
            </a:r>
            <a:r>
              <a:rPr spc="20" dirty="0"/>
              <a:t>r</a:t>
            </a:r>
            <a:r>
              <a:rPr spc="30" dirty="0"/>
              <a:t>t</a:t>
            </a:r>
            <a:r>
              <a:rPr spc="-5" dirty="0"/>
              <a:t>me</a:t>
            </a:r>
            <a:r>
              <a:rPr spc="30" dirty="0"/>
              <a:t>n</a:t>
            </a:r>
            <a:r>
              <a:rPr dirty="0"/>
              <a:t>t</a:t>
            </a:r>
            <a:r>
              <a:rPr spc="-15" dirty="0"/>
              <a:t> </a:t>
            </a:r>
            <a:r>
              <a:rPr spc="10" dirty="0"/>
              <a:t>O</a:t>
            </a:r>
            <a:r>
              <a:rPr dirty="0"/>
              <a:t>f</a:t>
            </a:r>
            <a:r>
              <a:rPr spc="-55" dirty="0"/>
              <a:t> </a:t>
            </a:r>
            <a:r>
              <a:rPr spc="-20" dirty="0"/>
              <a:t>I</a:t>
            </a:r>
            <a:r>
              <a:rPr spc="30" dirty="0"/>
              <a:t>S</a:t>
            </a:r>
            <a:r>
              <a:rPr spc="10" dirty="0"/>
              <a:t>E</a:t>
            </a:r>
            <a:r>
              <a:rPr spc="-10" dirty="0"/>
              <a:t>,</a:t>
            </a:r>
            <a:r>
              <a:rPr dirty="0"/>
              <a:t>R</a:t>
            </a:r>
            <a:r>
              <a:rPr spc="30" dirty="0"/>
              <a:t>NS</a:t>
            </a:r>
            <a:r>
              <a:rPr spc="-20" dirty="0"/>
              <a:t>I</a:t>
            </a:r>
            <a:r>
              <a:rPr dirty="0"/>
              <a:t>T</a:t>
            </a:r>
          </a:p>
        </p:txBody>
      </p:sp>
      <p:sp>
        <p:nvSpPr>
          <p:cNvPr id="4" name="Holder 4"/>
          <p:cNvSpPr>
            <a:spLocks noGrp="1"/>
          </p:cNvSpPr>
          <p:nvPr>
            <p:ph type="sldNum" sz="quarter" idx="7"/>
          </p:nvPr>
        </p:nvSpPr>
        <p:spPr/>
        <p:txBody>
          <a:bodyPr lIns="0" tIns="0" rIns="0" bIns="0"/>
          <a:lstStyle>
            <a:lvl1pPr>
              <a:defRPr sz="1200" b="1" i="0">
                <a:solidFill>
                  <a:srgbClr val="2B5FF3"/>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838199" cy="552450"/>
          </a:xfrm>
          <a:prstGeom prst="rect">
            <a:avLst/>
          </a:prstGeom>
        </p:spPr>
      </p:pic>
      <p:pic>
        <p:nvPicPr>
          <p:cNvPr id="17" name="bg object 17"/>
          <p:cNvPicPr/>
          <p:nvPr/>
        </p:nvPicPr>
        <p:blipFill>
          <a:blip r:embed="rId8" cstate="print"/>
          <a:stretch>
            <a:fillRect/>
          </a:stretch>
        </p:blipFill>
        <p:spPr>
          <a:xfrm>
            <a:off x="11494279" y="23213"/>
            <a:ext cx="662016" cy="686997"/>
          </a:xfrm>
          <a:prstGeom prst="rect">
            <a:avLst/>
          </a:prstGeom>
        </p:spPr>
      </p:pic>
      <p:sp>
        <p:nvSpPr>
          <p:cNvPr id="2" name="Holder 2"/>
          <p:cNvSpPr>
            <a:spLocks noGrp="1"/>
          </p:cNvSpPr>
          <p:nvPr>
            <p:ph type="title"/>
          </p:nvPr>
        </p:nvSpPr>
        <p:spPr>
          <a:xfrm>
            <a:off x="5138420" y="313055"/>
            <a:ext cx="1915159" cy="632460"/>
          </a:xfrm>
          <a:prstGeom prst="rect">
            <a:avLst/>
          </a:prstGeom>
        </p:spPr>
        <p:txBody>
          <a:bodyPr wrap="square" lIns="0" tIns="0" rIns="0" bIns="0">
            <a:spAutoFit/>
          </a:bodyPr>
          <a:lstStyle>
            <a:lvl1pPr>
              <a:defRPr sz="3950" b="0" i="0">
                <a:solidFill>
                  <a:srgbClr val="001F5F"/>
                </a:solidFill>
                <a:latin typeface="Calibri Light"/>
                <a:cs typeface="Calibri Light"/>
              </a:defRPr>
            </a:lvl1pPr>
          </a:lstStyle>
          <a:p>
            <a:endParaRPr/>
          </a:p>
        </p:txBody>
      </p:sp>
      <p:sp>
        <p:nvSpPr>
          <p:cNvPr id="3" name="Holder 3"/>
          <p:cNvSpPr>
            <a:spLocks noGrp="1"/>
          </p:cNvSpPr>
          <p:nvPr>
            <p:ph type="body" idx="1"/>
          </p:nvPr>
        </p:nvSpPr>
        <p:spPr>
          <a:xfrm>
            <a:off x="629919" y="1331658"/>
            <a:ext cx="10932160" cy="3306445"/>
          </a:xfrm>
          <a:prstGeom prst="rect">
            <a:avLst/>
          </a:prstGeom>
        </p:spPr>
        <p:txBody>
          <a:bodyPr wrap="square" lIns="0" tIns="0" rIns="0" bIns="0">
            <a:spAutoFit/>
          </a:bodyPr>
          <a:lstStyle>
            <a:lvl1pPr>
              <a:defRPr sz="18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917575" y="6472554"/>
            <a:ext cx="1207770" cy="156068"/>
          </a:xfrm>
          <a:prstGeom prst="rect">
            <a:avLst/>
          </a:prstGeom>
        </p:spPr>
        <p:txBody>
          <a:bodyPr wrap="square" lIns="0" tIns="0" rIns="0" bIns="0">
            <a:spAutoFit/>
          </a:bodyPr>
          <a:lstStyle>
            <a:lvl1pPr>
              <a:defRPr sz="1200" b="1" i="0">
                <a:solidFill>
                  <a:srgbClr val="2B5FF3"/>
                </a:solidFill>
                <a:latin typeface="Calibri"/>
                <a:cs typeface="Calibri"/>
              </a:defRPr>
            </a:lvl1pPr>
          </a:lstStyle>
          <a:p>
            <a:pPr marL="12700">
              <a:lnSpc>
                <a:spcPts val="1240"/>
              </a:lnSpc>
            </a:pPr>
            <a:r>
              <a:rPr lang="en-IN" spc="-5" dirty="0"/>
              <a:t>26 December</a:t>
            </a:r>
            <a:r>
              <a:rPr spc="-50" dirty="0"/>
              <a:t> </a:t>
            </a:r>
            <a:r>
              <a:rPr spc="-10" dirty="0"/>
              <a:t>2022</a:t>
            </a:r>
          </a:p>
        </p:txBody>
      </p:sp>
      <p:sp>
        <p:nvSpPr>
          <p:cNvPr id="5" name="Holder 5"/>
          <p:cNvSpPr>
            <a:spLocks noGrp="1"/>
          </p:cNvSpPr>
          <p:nvPr>
            <p:ph type="dt" sz="half" idx="6"/>
          </p:nvPr>
        </p:nvSpPr>
        <p:spPr>
          <a:xfrm>
            <a:off x="4845684" y="6472554"/>
            <a:ext cx="2499995" cy="177800"/>
          </a:xfrm>
          <a:prstGeom prst="rect">
            <a:avLst/>
          </a:prstGeom>
        </p:spPr>
        <p:txBody>
          <a:bodyPr wrap="square" lIns="0" tIns="0" rIns="0" bIns="0">
            <a:spAutoFit/>
          </a:bodyPr>
          <a:lstStyle>
            <a:lvl1pPr>
              <a:defRPr sz="1200" b="1" i="0">
                <a:solidFill>
                  <a:srgbClr val="2B5FF3"/>
                </a:solidFill>
                <a:latin typeface="Calibri"/>
                <a:cs typeface="Calibri"/>
              </a:defRPr>
            </a:lvl1pPr>
          </a:lstStyle>
          <a:p>
            <a:pPr marL="12700">
              <a:lnSpc>
                <a:spcPts val="1240"/>
              </a:lnSpc>
            </a:pPr>
            <a:r>
              <a:rPr spc="-40" dirty="0"/>
              <a:t>V</a:t>
            </a:r>
            <a:r>
              <a:rPr spc="-20" dirty="0"/>
              <a:t>I</a:t>
            </a:r>
            <a:r>
              <a:rPr dirty="0"/>
              <a:t>I</a:t>
            </a:r>
            <a:r>
              <a:rPr spc="80" dirty="0"/>
              <a:t> </a:t>
            </a:r>
            <a:r>
              <a:rPr spc="30" dirty="0"/>
              <a:t>S</a:t>
            </a:r>
            <a:r>
              <a:rPr spc="-5" dirty="0"/>
              <a:t>eme</a:t>
            </a:r>
            <a:r>
              <a:rPr spc="-30" dirty="0"/>
              <a:t>s</a:t>
            </a:r>
            <a:r>
              <a:rPr spc="30" dirty="0"/>
              <a:t>t</a:t>
            </a:r>
            <a:r>
              <a:rPr spc="-5" dirty="0"/>
              <a:t>e</a:t>
            </a:r>
            <a:r>
              <a:rPr spc="-55" dirty="0"/>
              <a:t>r</a:t>
            </a:r>
            <a:r>
              <a:rPr dirty="0"/>
              <a:t>,</a:t>
            </a:r>
            <a:r>
              <a:rPr spc="-60" dirty="0"/>
              <a:t> </a:t>
            </a:r>
            <a:r>
              <a:rPr spc="-10" dirty="0"/>
              <a:t>D</a:t>
            </a:r>
            <a:r>
              <a:rPr spc="-5" dirty="0"/>
              <a:t>e</a:t>
            </a:r>
            <a:r>
              <a:rPr spc="30" dirty="0"/>
              <a:t>p</a:t>
            </a:r>
            <a:r>
              <a:rPr spc="5" dirty="0"/>
              <a:t>a</a:t>
            </a:r>
            <a:r>
              <a:rPr spc="20" dirty="0"/>
              <a:t>r</a:t>
            </a:r>
            <a:r>
              <a:rPr spc="30" dirty="0"/>
              <a:t>t</a:t>
            </a:r>
            <a:r>
              <a:rPr spc="-5" dirty="0"/>
              <a:t>me</a:t>
            </a:r>
            <a:r>
              <a:rPr spc="30" dirty="0"/>
              <a:t>n</a:t>
            </a:r>
            <a:r>
              <a:rPr dirty="0"/>
              <a:t>t</a:t>
            </a:r>
            <a:r>
              <a:rPr spc="-15" dirty="0"/>
              <a:t> </a:t>
            </a:r>
            <a:r>
              <a:rPr spc="10" dirty="0"/>
              <a:t>O</a:t>
            </a:r>
            <a:r>
              <a:rPr dirty="0"/>
              <a:t>f</a:t>
            </a:r>
            <a:r>
              <a:rPr spc="-55" dirty="0"/>
              <a:t> </a:t>
            </a:r>
            <a:r>
              <a:rPr spc="-20" dirty="0"/>
              <a:t>I</a:t>
            </a:r>
            <a:r>
              <a:rPr spc="30" dirty="0"/>
              <a:t>S</a:t>
            </a:r>
            <a:r>
              <a:rPr spc="10" dirty="0"/>
              <a:t>E</a:t>
            </a:r>
            <a:r>
              <a:rPr spc="-10" dirty="0"/>
              <a:t>,</a:t>
            </a:r>
            <a:r>
              <a:rPr dirty="0"/>
              <a:t>R</a:t>
            </a:r>
            <a:r>
              <a:rPr spc="30" dirty="0"/>
              <a:t>NS</a:t>
            </a:r>
            <a:r>
              <a:rPr spc="-20" dirty="0"/>
              <a:t>I</a:t>
            </a:r>
            <a:r>
              <a:rPr dirty="0"/>
              <a:t>T</a:t>
            </a:r>
          </a:p>
        </p:txBody>
      </p:sp>
      <p:sp>
        <p:nvSpPr>
          <p:cNvPr id="6" name="Holder 6"/>
          <p:cNvSpPr>
            <a:spLocks noGrp="1"/>
          </p:cNvSpPr>
          <p:nvPr>
            <p:ph type="sldNum" sz="quarter" idx="7"/>
          </p:nvPr>
        </p:nvSpPr>
        <p:spPr>
          <a:xfrm>
            <a:off x="11082401" y="6472554"/>
            <a:ext cx="229870" cy="177800"/>
          </a:xfrm>
          <a:prstGeom prst="rect">
            <a:avLst/>
          </a:prstGeom>
        </p:spPr>
        <p:txBody>
          <a:bodyPr wrap="square" lIns="0" tIns="0" rIns="0" bIns="0">
            <a:spAutoFit/>
          </a:bodyPr>
          <a:lstStyle>
            <a:lvl1pPr>
              <a:defRPr sz="1200" b="1" i="0">
                <a:solidFill>
                  <a:srgbClr val="2B5FF3"/>
                </a:solidFill>
                <a:latin typeface="Calibri"/>
                <a:cs typeface="Calibri"/>
              </a:defRPr>
            </a:lvl1pPr>
          </a:lstStyle>
          <a:p>
            <a:pPr marL="38100">
              <a:lnSpc>
                <a:spcPts val="124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4.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hyperlink" Target="https://drive.google.com/file/d/1k7KqVdL7uEpG7_TvjE_YF-OvPMPgrppY/view?usp=share_link"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43454" y="0"/>
            <a:ext cx="7696200" cy="575310"/>
          </a:xfrm>
          <a:prstGeom prst="rect">
            <a:avLst/>
          </a:prstGeom>
        </p:spPr>
        <p:txBody>
          <a:bodyPr vert="horz" wrap="square" lIns="0" tIns="13335" rIns="0" bIns="0" rtlCol="0">
            <a:spAutoFit/>
          </a:bodyPr>
          <a:lstStyle/>
          <a:p>
            <a:pPr marL="12700">
              <a:lnSpc>
                <a:spcPct val="100000"/>
              </a:lnSpc>
              <a:spcBef>
                <a:spcPts val="105"/>
              </a:spcBef>
            </a:pPr>
            <a:r>
              <a:rPr sz="3600" b="1" spc="10" dirty="0">
                <a:solidFill>
                  <a:srgbClr val="000066"/>
                </a:solidFill>
                <a:latin typeface="Times New Roman"/>
                <a:cs typeface="Times New Roman"/>
              </a:rPr>
              <a:t>RNS</a:t>
            </a:r>
            <a:r>
              <a:rPr sz="3600" b="1" spc="-65" dirty="0">
                <a:solidFill>
                  <a:srgbClr val="000066"/>
                </a:solidFill>
                <a:latin typeface="Times New Roman"/>
                <a:cs typeface="Times New Roman"/>
              </a:rPr>
              <a:t> </a:t>
            </a:r>
            <a:r>
              <a:rPr sz="3600" b="1" spc="5" dirty="0">
                <a:solidFill>
                  <a:srgbClr val="000066"/>
                </a:solidFill>
                <a:latin typeface="Times New Roman"/>
                <a:cs typeface="Times New Roman"/>
              </a:rPr>
              <a:t>INSTITUTE</a:t>
            </a:r>
            <a:r>
              <a:rPr sz="3600" b="1" spc="-165" dirty="0">
                <a:solidFill>
                  <a:srgbClr val="000066"/>
                </a:solidFill>
                <a:latin typeface="Times New Roman"/>
                <a:cs typeface="Times New Roman"/>
              </a:rPr>
              <a:t> </a:t>
            </a:r>
            <a:r>
              <a:rPr sz="3600" b="1" spc="-15" dirty="0">
                <a:solidFill>
                  <a:srgbClr val="000066"/>
                </a:solidFill>
                <a:latin typeface="Times New Roman"/>
                <a:cs typeface="Times New Roman"/>
              </a:rPr>
              <a:t>OF</a:t>
            </a:r>
            <a:r>
              <a:rPr sz="3600" b="1" spc="-185" dirty="0">
                <a:solidFill>
                  <a:srgbClr val="000066"/>
                </a:solidFill>
                <a:latin typeface="Times New Roman"/>
                <a:cs typeface="Times New Roman"/>
              </a:rPr>
              <a:t> </a:t>
            </a:r>
            <a:r>
              <a:rPr sz="3600" b="1" spc="-10" dirty="0">
                <a:solidFill>
                  <a:srgbClr val="000066"/>
                </a:solidFill>
                <a:latin typeface="Times New Roman"/>
                <a:cs typeface="Times New Roman"/>
              </a:rPr>
              <a:t>TECHNOLOGY</a:t>
            </a:r>
            <a:endParaRPr sz="3600">
              <a:latin typeface="Times New Roman"/>
              <a:cs typeface="Times New Roman"/>
            </a:endParaRPr>
          </a:p>
        </p:txBody>
      </p:sp>
      <p:sp>
        <p:nvSpPr>
          <p:cNvPr id="3" name="object 3"/>
          <p:cNvSpPr txBox="1"/>
          <p:nvPr/>
        </p:nvSpPr>
        <p:spPr>
          <a:xfrm>
            <a:off x="72389" y="482319"/>
            <a:ext cx="12038330" cy="4918654"/>
          </a:xfrm>
          <a:prstGeom prst="rect">
            <a:avLst/>
          </a:prstGeom>
        </p:spPr>
        <p:txBody>
          <a:bodyPr vert="horz" wrap="square" lIns="0" tIns="73025" rIns="0" bIns="0" rtlCol="0">
            <a:spAutoFit/>
          </a:bodyPr>
          <a:lstStyle/>
          <a:p>
            <a:pPr marL="7620" algn="ctr">
              <a:lnSpc>
                <a:spcPct val="100000"/>
              </a:lnSpc>
              <a:spcBef>
                <a:spcPts val="575"/>
              </a:spcBef>
            </a:pPr>
            <a:r>
              <a:rPr sz="2400" b="1" spc="-15" dirty="0">
                <a:solidFill>
                  <a:srgbClr val="000066"/>
                </a:solidFill>
                <a:latin typeface="Times New Roman"/>
                <a:cs typeface="Times New Roman"/>
              </a:rPr>
              <a:t>BENGALURU</a:t>
            </a:r>
            <a:r>
              <a:rPr sz="2400" b="1" spc="120" dirty="0">
                <a:solidFill>
                  <a:srgbClr val="000066"/>
                </a:solidFill>
                <a:latin typeface="Times New Roman"/>
                <a:cs typeface="Times New Roman"/>
              </a:rPr>
              <a:t> </a:t>
            </a:r>
            <a:r>
              <a:rPr sz="2400" b="1" dirty="0">
                <a:solidFill>
                  <a:srgbClr val="000066"/>
                </a:solidFill>
                <a:latin typeface="Times New Roman"/>
                <a:cs typeface="Times New Roman"/>
              </a:rPr>
              <a:t>-</a:t>
            </a:r>
            <a:r>
              <a:rPr sz="2400" b="1" spc="-65" dirty="0">
                <a:solidFill>
                  <a:srgbClr val="000066"/>
                </a:solidFill>
                <a:latin typeface="Times New Roman"/>
                <a:cs typeface="Times New Roman"/>
              </a:rPr>
              <a:t> </a:t>
            </a:r>
            <a:r>
              <a:rPr sz="2400" b="1" dirty="0">
                <a:solidFill>
                  <a:srgbClr val="000066"/>
                </a:solidFill>
                <a:latin typeface="Times New Roman"/>
                <a:cs typeface="Times New Roman"/>
              </a:rPr>
              <a:t>98</a:t>
            </a:r>
            <a:endParaRPr sz="2400" dirty="0">
              <a:latin typeface="Times New Roman"/>
              <a:cs typeface="Times New Roman"/>
            </a:endParaRPr>
          </a:p>
          <a:p>
            <a:pPr algn="ctr">
              <a:lnSpc>
                <a:spcPct val="100000"/>
              </a:lnSpc>
              <a:spcBef>
                <a:spcPts val="670"/>
              </a:spcBef>
            </a:pPr>
            <a:r>
              <a:rPr sz="3200" b="1" spc="-15" dirty="0">
                <a:solidFill>
                  <a:srgbClr val="C00000"/>
                </a:solidFill>
                <a:latin typeface="Times New Roman"/>
                <a:cs typeface="Times New Roman"/>
              </a:rPr>
              <a:t>DEPARTMENT</a:t>
            </a:r>
            <a:r>
              <a:rPr sz="3200" b="1" spc="-254" dirty="0">
                <a:solidFill>
                  <a:srgbClr val="C00000"/>
                </a:solidFill>
                <a:latin typeface="Times New Roman"/>
                <a:cs typeface="Times New Roman"/>
              </a:rPr>
              <a:t> </a:t>
            </a:r>
            <a:r>
              <a:rPr sz="3200" b="1" dirty="0">
                <a:solidFill>
                  <a:srgbClr val="C00000"/>
                </a:solidFill>
                <a:latin typeface="Times New Roman"/>
                <a:cs typeface="Times New Roman"/>
              </a:rPr>
              <a:t>OF</a:t>
            </a:r>
            <a:r>
              <a:rPr sz="3200" b="1" spc="-150" dirty="0">
                <a:solidFill>
                  <a:srgbClr val="C00000"/>
                </a:solidFill>
                <a:latin typeface="Times New Roman"/>
                <a:cs typeface="Times New Roman"/>
              </a:rPr>
              <a:t> </a:t>
            </a:r>
            <a:r>
              <a:rPr sz="3200" b="1" spc="-10" dirty="0">
                <a:solidFill>
                  <a:srgbClr val="C00000"/>
                </a:solidFill>
                <a:latin typeface="Times New Roman"/>
                <a:cs typeface="Times New Roman"/>
              </a:rPr>
              <a:t>INFORMATION</a:t>
            </a:r>
            <a:r>
              <a:rPr sz="3200" b="1" spc="-210" dirty="0">
                <a:solidFill>
                  <a:srgbClr val="C00000"/>
                </a:solidFill>
                <a:latin typeface="Times New Roman"/>
                <a:cs typeface="Times New Roman"/>
              </a:rPr>
              <a:t> </a:t>
            </a:r>
            <a:r>
              <a:rPr sz="3200" b="1" spc="20" dirty="0">
                <a:solidFill>
                  <a:srgbClr val="C00000"/>
                </a:solidFill>
                <a:latin typeface="Times New Roman"/>
                <a:cs typeface="Times New Roman"/>
              </a:rPr>
              <a:t>SCIENCE</a:t>
            </a:r>
            <a:r>
              <a:rPr sz="3200" b="1" spc="-114" dirty="0">
                <a:solidFill>
                  <a:srgbClr val="C00000"/>
                </a:solidFill>
                <a:latin typeface="Times New Roman"/>
                <a:cs typeface="Times New Roman"/>
              </a:rPr>
              <a:t> </a:t>
            </a:r>
            <a:r>
              <a:rPr sz="3200" b="1" spc="25" dirty="0">
                <a:solidFill>
                  <a:srgbClr val="C00000"/>
                </a:solidFill>
                <a:latin typeface="Times New Roman"/>
                <a:cs typeface="Times New Roman"/>
              </a:rPr>
              <a:t>&amp;</a:t>
            </a:r>
            <a:r>
              <a:rPr sz="3200" b="1" spc="-40" dirty="0">
                <a:solidFill>
                  <a:srgbClr val="C00000"/>
                </a:solidFill>
                <a:latin typeface="Times New Roman"/>
                <a:cs typeface="Times New Roman"/>
              </a:rPr>
              <a:t> </a:t>
            </a:r>
            <a:r>
              <a:rPr sz="3200" b="1" spc="20" dirty="0">
                <a:solidFill>
                  <a:srgbClr val="C00000"/>
                </a:solidFill>
                <a:latin typeface="Times New Roman"/>
                <a:cs typeface="Times New Roman"/>
              </a:rPr>
              <a:t>ENGINEERING</a:t>
            </a:r>
            <a:endParaRPr sz="3200" dirty="0">
              <a:latin typeface="Times New Roman"/>
              <a:cs typeface="Times New Roman"/>
            </a:endParaRPr>
          </a:p>
          <a:p>
            <a:pPr marL="34925" algn="ctr">
              <a:lnSpc>
                <a:spcPct val="100000"/>
              </a:lnSpc>
              <a:spcBef>
                <a:spcPts val="2530"/>
              </a:spcBef>
            </a:pPr>
            <a:r>
              <a:rPr sz="2400" b="1" spc="30" dirty="0">
                <a:solidFill>
                  <a:srgbClr val="001F5F"/>
                </a:solidFill>
                <a:latin typeface="Times New Roman"/>
                <a:cs typeface="Times New Roman"/>
              </a:rPr>
              <a:t>F</a:t>
            </a:r>
            <a:r>
              <a:rPr sz="2400" b="1" dirty="0">
                <a:solidFill>
                  <a:srgbClr val="001F5F"/>
                </a:solidFill>
                <a:latin typeface="Times New Roman"/>
                <a:cs typeface="Times New Roman"/>
              </a:rPr>
              <a:t>i</a:t>
            </a:r>
            <a:r>
              <a:rPr sz="2400" b="1" spc="15" dirty="0">
                <a:solidFill>
                  <a:srgbClr val="001F5F"/>
                </a:solidFill>
                <a:latin typeface="Times New Roman"/>
                <a:cs typeface="Times New Roman"/>
              </a:rPr>
              <a:t>n</a:t>
            </a:r>
            <a:r>
              <a:rPr sz="2400" b="1" dirty="0">
                <a:solidFill>
                  <a:srgbClr val="001F5F"/>
                </a:solidFill>
                <a:latin typeface="Times New Roman"/>
                <a:cs typeface="Times New Roman"/>
              </a:rPr>
              <a:t>al</a:t>
            </a:r>
            <a:r>
              <a:rPr sz="2400" b="1" spc="-150" dirty="0">
                <a:solidFill>
                  <a:srgbClr val="001F5F"/>
                </a:solidFill>
                <a:latin typeface="Times New Roman"/>
                <a:cs typeface="Times New Roman"/>
              </a:rPr>
              <a:t> </a:t>
            </a:r>
            <a:r>
              <a:rPr sz="2400" b="1" spc="-310" dirty="0">
                <a:solidFill>
                  <a:srgbClr val="001F5F"/>
                </a:solidFill>
                <a:latin typeface="Times New Roman"/>
                <a:cs typeface="Times New Roman"/>
              </a:rPr>
              <a:t>Y</a:t>
            </a:r>
            <a:r>
              <a:rPr sz="2400" b="1" spc="-20" dirty="0">
                <a:solidFill>
                  <a:srgbClr val="001F5F"/>
                </a:solidFill>
                <a:latin typeface="Times New Roman"/>
                <a:cs typeface="Times New Roman"/>
              </a:rPr>
              <a:t>e</a:t>
            </a:r>
            <a:r>
              <a:rPr sz="2400" b="1" dirty="0">
                <a:solidFill>
                  <a:srgbClr val="001F5F"/>
                </a:solidFill>
                <a:latin typeface="Times New Roman"/>
                <a:cs typeface="Times New Roman"/>
              </a:rPr>
              <a:t>ar</a:t>
            </a:r>
            <a:r>
              <a:rPr sz="2400" b="1" spc="-25" dirty="0">
                <a:solidFill>
                  <a:srgbClr val="001F5F"/>
                </a:solidFill>
                <a:latin typeface="Times New Roman"/>
                <a:cs typeface="Times New Roman"/>
              </a:rPr>
              <a:t> </a:t>
            </a:r>
            <a:r>
              <a:rPr sz="2400" b="1" spc="30" dirty="0">
                <a:solidFill>
                  <a:srgbClr val="001F5F"/>
                </a:solidFill>
                <a:latin typeface="Times New Roman"/>
                <a:cs typeface="Times New Roman"/>
              </a:rPr>
              <a:t>P</a:t>
            </a:r>
            <a:r>
              <a:rPr sz="2400" b="1" spc="-95" dirty="0">
                <a:solidFill>
                  <a:srgbClr val="001F5F"/>
                </a:solidFill>
                <a:latin typeface="Times New Roman"/>
                <a:cs typeface="Times New Roman"/>
              </a:rPr>
              <a:t>r</a:t>
            </a:r>
            <a:r>
              <a:rPr sz="2400" b="1" dirty="0">
                <a:solidFill>
                  <a:srgbClr val="001F5F"/>
                </a:solidFill>
                <a:latin typeface="Times New Roman"/>
                <a:cs typeface="Times New Roman"/>
              </a:rPr>
              <a:t>o</a:t>
            </a:r>
            <a:r>
              <a:rPr sz="2400" b="1" spc="15" dirty="0">
                <a:solidFill>
                  <a:srgbClr val="001F5F"/>
                </a:solidFill>
                <a:latin typeface="Times New Roman"/>
                <a:cs typeface="Times New Roman"/>
              </a:rPr>
              <a:t>j</a:t>
            </a:r>
            <a:r>
              <a:rPr sz="2400" b="1" spc="-20" dirty="0">
                <a:solidFill>
                  <a:srgbClr val="001F5F"/>
                </a:solidFill>
                <a:latin typeface="Times New Roman"/>
                <a:cs typeface="Times New Roman"/>
              </a:rPr>
              <a:t>ec</a:t>
            </a:r>
            <a:r>
              <a:rPr sz="2400" b="1" dirty="0">
                <a:solidFill>
                  <a:srgbClr val="001F5F"/>
                </a:solidFill>
                <a:latin typeface="Times New Roman"/>
                <a:cs typeface="Times New Roman"/>
              </a:rPr>
              <a:t>t</a:t>
            </a:r>
            <a:r>
              <a:rPr sz="2400" b="1" spc="-55" dirty="0">
                <a:solidFill>
                  <a:srgbClr val="001F5F"/>
                </a:solidFill>
                <a:latin typeface="Times New Roman"/>
                <a:cs typeface="Times New Roman"/>
              </a:rPr>
              <a:t> </a:t>
            </a:r>
            <a:r>
              <a:rPr sz="2400" b="1" spc="-150" dirty="0">
                <a:solidFill>
                  <a:srgbClr val="001F5F"/>
                </a:solidFill>
                <a:latin typeface="Times New Roman"/>
                <a:cs typeface="Times New Roman"/>
              </a:rPr>
              <a:t>W</a:t>
            </a:r>
            <a:r>
              <a:rPr sz="2400" b="1" dirty="0">
                <a:solidFill>
                  <a:srgbClr val="001F5F"/>
                </a:solidFill>
                <a:latin typeface="Times New Roman"/>
                <a:cs typeface="Times New Roman"/>
              </a:rPr>
              <a:t>o</a:t>
            </a:r>
            <a:r>
              <a:rPr sz="2400" b="1" spc="-20" dirty="0">
                <a:solidFill>
                  <a:srgbClr val="001F5F"/>
                </a:solidFill>
                <a:latin typeface="Times New Roman"/>
                <a:cs typeface="Times New Roman"/>
              </a:rPr>
              <a:t>r</a:t>
            </a:r>
            <a:r>
              <a:rPr sz="2400" b="1" dirty="0">
                <a:solidFill>
                  <a:srgbClr val="001F5F"/>
                </a:solidFill>
                <a:latin typeface="Times New Roman"/>
                <a:cs typeface="Times New Roman"/>
              </a:rPr>
              <a:t>k</a:t>
            </a:r>
            <a:r>
              <a:rPr sz="2400" b="1" spc="85" dirty="0">
                <a:solidFill>
                  <a:srgbClr val="001F5F"/>
                </a:solidFill>
                <a:latin typeface="Times New Roman"/>
                <a:cs typeface="Times New Roman"/>
              </a:rPr>
              <a:t> </a:t>
            </a:r>
            <a:r>
              <a:rPr sz="2400" b="1" spc="30" dirty="0">
                <a:solidFill>
                  <a:srgbClr val="001F5F"/>
                </a:solidFill>
                <a:latin typeface="Times New Roman"/>
                <a:cs typeface="Times New Roman"/>
              </a:rPr>
              <a:t>P</a:t>
            </a:r>
            <a:r>
              <a:rPr sz="2400" b="1" spc="-95" dirty="0">
                <a:solidFill>
                  <a:srgbClr val="001F5F"/>
                </a:solidFill>
                <a:latin typeface="Times New Roman"/>
                <a:cs typeface="Times New Roman"/>
              </a:rPr>
              <a:t>r</a:t>
            </a:r>
            <a:r>
              <a:rPr sz="2400" b="1" spc="-20" dirty="0">
                <a:solidFill>
                  <a:srgbClr val="001F5F"/>
                </a:solidFill>
                <a:latin typeface="Times New Roman"/>
                <a:cs typeface="Times New Roman"/>
              </a:rPr>
              <a:t>e</a:t>
            </a:r>
            <a:r>
              <a:rPr sz="2400" b="1" spc="-40" dirty="0">
                <a:solidFill>
                  <a:srgbClr val="001F5F"/>
                </a:solidFill>
                <a:latin typeface="Times New Roman"/>
                <a:cs typeface="Times New Roman"/>
              </a:rPr>
              <a:t>s</a:t>
            </a:r>
            <a:r>
              <a:rPr sz="2400" b="1" spc="-20" dirty="0">
                <a:solidFill>
                  <a:srgbClr val="001F5F"/>
                </a:solidFill>
                <a:latin typeface="Times New Roman"/>
                <a:cs typeface="Times New Roman"/>
              </a:rPr>
              <a:t>e</a:t>
            </a:r>
            <a:r>
              <a:rPr sz="2400" b="1" spc="10" dirty="0">
                <a:solidFill>
                  <a:srgbClr val="001F5F"/>
                </a:solidFill>
                <a:latin typeface="Times New Roman"/>
                <a:cs typeface="Times New Roman"/>
              </a:rPr>
              <a:t>n</a:t>
            </a:r>
            <a:r>
              <a:rPr sz="2400" b="1" spc="20" dirty="0">
                <a:solidFill>
                  <a:srgbClr val="001F5F"/>
                </a:solidFill>
                <a:latin typeface="Times New Roman"/>
                <a:cs typeface="Times New Roman"/>
              </a:rPr>
              <a:t>t</a:t>
            </a:r>
            <a:r>
              <a:rPr sz="2400" b="1" dirty="0">
                <a:solidFill>
                  <a:srgbClr val="001F5F"/>
                </a:solidFill>
                <a:latin typeface="Times New Roman"/>
                <a:cs typeface="Times New Roman"/>
              </a:rPr>
              <a:t>a</a:t>
            </a:r>
            <a:r>
              <a:rPr sz="2400" b="1" spc="15" dirty="0">
                <a:solidFill>
                  <a:srgbClr val="001F5F"/>
                </a:solidFill>
                <a:latin typeface="Times New Roman"/>
                <a:cs typeface="Times New Roman"/>
              </a:rPr>
              <a:t>t</a:t>
            </a:r>
            <a:r>
              <a:rPr sz="2400" b="1" dirty="0">
                <a:solidFill>
                  <a:srgbClr val="001F5F"/>
                </a:solidFill>
                <a:latin typeface="Times New Roman"/>
                <a:cs typeface="Times New Roman"/>
              </a:rPr>
              <a:t>ion</a:t>
            </a:r>
            <a:endParaRPr sz="2400" dirty="0">
              <a:latin typeface="Times New Roman"/>
              <a:cs typeface="Times New Roman"/>
            </a:endParaRPr>
          </a:p>
          <a:p>
            <a:pPr marL="3810" algn="ctr">
              <a:lnSpc>
                <a:spcPct val="100000"/>
              </a:lnSpc>
              <a:spcBef>
                <a:spcPts val="2320"/>
              </a:spcBef>
            </a:pPr>
            <a:r>
              <a:rPr lang="en-US" sz="3200" b="1" i="1" spc="35" dirty="0">
                <a:solidFill>
                  <a:srgbClr val="FF0000"/>
                </a:solidFill>
                <a:latin typeface="Times New Roman"/>
                <a:cs typeface="Times New Roman"/>
              </a:rPr>
              <a:t>Facial Emotion Detection for Enhanced Learning of human emotions for Autistic Children</a:t>
            </a:r>
            <a:endParaRPr sz="3200" dirty="0">
              <a:latin typeface="Times New Roman"/>
              <a:cs typeface="Times New Roman"/>
            </a:endParaRPr>
          </a:p>
          <a:p>
            <a:pPr marR="8890" algn="ctr">
              <a:lnSpc>
                <a:spcPts val="2755"/>
              </a:lnSpc>
              <a:spcBef>
                <a:spcPts val="1650"/>
              </a:spcBef>
            </a:pPr>
            <a:r>
              <a:rPr sz="2400" b="1" spc="5" dirty="0">
                <a:solidFill>
                  <a:srgbClr val="C00000"/>
                </a:solidFill>
                <a:latin typeface="Times New Roman"/>
                <a:cs typeface="Times New Roman"/>
              </a:rPr>
              <a:t>Candidates</a:t>
            </a:r>
            <a:endParaRPr sz="2400" dirty="0">
              <a:latin typeface="Times New Roman"/>
              <a:cs typeface="Times New Roman"/>
            </a:endParaRPr>
          </a:p>
          <a:p>
            <a:pPr marL="3850004" marR="3858260" algn="ctr">
              <a:lnSpc>
                <a:spcPts val="2550"/>
              </a:lnSpc>
              <a:spcBef>
                <a:spcPts val="229"/>
              </a:spcBef>
            </a:pPr>
            <a:r>
              <a:rPr lang="en-US" sz="2400" b="1" spc="-15" dirty="0">
                <a:solidFill>
                  <a:srgbClr val="000066"/>
                </a:solidFill>
                <a:latin typeface="Times New Roman"/>
                <a:cs typeface="Times New Roman"/>
              </a:rPr>
              <a:t>Akshay P</a:t>
            </a:r>
            <a:r>
              <a:rPr sz="2400" b="1" spc="-5" dirty="0">
                <a:solidFill>
                  <a:srgbClr val="000066"/>
                </a:solidFill>
                <a:latin typeface="Times New Roman"/>
                <a:cs typeface="Times New Roman"/>
              </a:rPr>
              <a:t>:</a:t>
            </a:r>
            <a:r>
              <a:rPr sz="2400" b="1" spc="15" dirty="0">
                <a:solidFill>
                  <a:srgbClr val="000066"/>
                </a:solidFill>
                <a:latin typeface="Times New Roman"/>
                <a:cs typeface="Times New Roman"/>
              </a:rPr>
              <a:t> </a:t>
            </a:r>
            <a:r>
              <a:rPr sz="2400" b="1" spc="-15" dirty="0">
                <a:solidFill>
                  <a:srgbClr val="000066"/>
                </a:solidFill>
                <a:latin typeface="Times New Roman"/>
                <a:cs typeface="Times New Roman"/>
              </a:rPr>
              <a:t>1RN19IS0</a:t>
            </a:r>
            <a:r>
              <a:rPr lang="en-US" sz="2400" b="1" spc="-15" dirty="0">
                <a:solidFill>
                  <a:srgbClr val="000066"/>
                </a:solidFill>
                <a:latin typeface="Times New Roman"/>
                <a:cs typeface="Times New Roman"/>
              </a:rPr>
              <a:t>18       </a:t>
            </a:r>
            <a:r>
              <a:rPr sz="2400" b="1" spc="-15" dirty="0">
                <a:solidFill>
                  <a:srgbClr val="000066"/>
                </a:solidFill>
                <a:latin typeface="Times New Roman"/>
                <a:cs typeface="Times New Roman"/>
              </a:rPr>
              <a:t> </a:t>
            </a:r>
            <a:r>
              <a:rPr sz="2400" b="1" spc="-585" dirty="0">
                <a:solidFill>
                  <a:srgbClr val="000066"/>
                </a:solidFill>
                <a:latin typeface="Times New Roman"/>
                <a:cs typeface="Times New Roman"/>
              </a:rPr>
              <a:t> </a:t>
            </a:r>
            <a:r>
              <a:rPr lang="en-US" sz="2400" b="1" spc="-5" dirty="0">
                <a:solidFill>
                  <a:srgbClr val="000066"/>
                </a:solidFill>
                <a:latin typeface="Times New Roman"/>
                <a:cs typeface="Times New Roman"/>
              </a:rPr>
              <a:t>Athira Rajeev</a:t>
            </a:r>
            <a:r>
              <a:rPr sz="2400" b="1" spc="-35" dirty="0">
                <a:solidFill>
                  <a:srgbClr val="000066"/>
                </a:solidFill>
                <a:latin typeface="Times New Roman"/>
                <a:cs typeface="Times New Roman"/>
              </a:rPr>
              <a:t>:</a:t>
            </a:r>
            <a:r>
              <a:rPr sz="2400" b="1" spc="15" dirty="0">
                <a:solidFill>
                  <a:srgbClr val="000066"/>
                </a:solidFill>
                <a:latin typeface="Times New Roman"/>
                <a:cs typeface="Times New Roman"/>
              </a:rPr>
              <a:t> </a:t>
            </a:r>
            <a:r>
              <a:rPr sz="2400" b="1" spc="-15" dirty="0">
                <a:solidFill>
                  <a:srgbClr val="000066"/>
                </a:solidFill>
                <a:latin typeface="Times New Roman"/>
                <a:cs typeface="Times New Roman"/>
              </a:rPr>
              <a:t>1RN19IS0</a:t>
            </a:r>
            <a:r>
              <a:rPr lang="en-US" sz="2400" b="1" spc="-15" dirty="0">
                <a:solidFill>
                  <a:srgbClr val="000066"/>
                </a:solidFill>
                <a:latin typeface="Times New Roman"/>
                <a:cs typeface="Times New Roman"/>
              </a:rPr>
              <a:t>41</a:t>
            </a:r>
            <a:endParaRPr sz="2400" dirty="0">
              <a:latin typeface="Times New Roman"/>
              <a:cs typeface="Times New Roman"/>
            </a:endParaRPr>
          </a:p>
          <a:p>
            <a:pPr marR="13970" algn="ctr">
              <a:lnSpc>
                <a:spcPts val="2440"/>
              </a:lnSpc>
            </a:pPr>
            <a:r>
              <a:rPr lang="en-US" sz="2400" b="1" spc="-5" dirty="0">
                <a:solidFill>
                  <a:srgbClr val="000066"/>
                </a:solidFill>
                <a:latin typeface="Times New Roman"/>
                <a:cs typeface="Times New Roman"/>
              </a:rPr>
              <a:t>Deethya J Reddy</a:t>
            </a:r>
            <a:r>
              <a:rPr sz="2400" b="1" spc="-5" dirty="0">
                <a:solidFill>
                  <a:srgbClr val="000066"/>
                </a:solidFill>
                <a:latin typeface="Times New Roman"/>
                <a:cs typeface="Times New Roman"/>
              </a:rPr>
              <a:t>:</a:t>
            </a:r>
            <a:r>
              <a:rPr sz="2400" b="1" spc="10" dirty="0">
                <a:solidFill>
                  <a:srgbClr val="000066"/>
                </a:solidFill>
                <a:latin typeface="Times New Roman"/>
                <a:cs typeface="Times New Roman"/>
              </a:rPr>
              <a:t> </a:t>
            </a:r>
            <a:r>
              <a:rPr sz="2400" b="1" spc="-15" dirty="0">
                <a:solidFill>
                  <a:srgbClr val="000066"/>
                </a:solidFill>
                <a:latin typeface="Times New Roman"/>
                <a:cs typeface="Times New Roman"/>
              </a:rPr>
              <a:t>1RN19IS</a:t>
            </a:r>
            <a:r>
              <a:rPr lang="en-US" sz="2400" b="1" spc="-15" dirty="0">
                <a:solidFill>
                  <a:srgbClr val="000066"/>
                </a:solidFill>
                <a:latin typeface="Times New Roman"/>
                <a:cs typeface="Times New Roman"/>
              </a:rPr>
              <a:t>055</a:t>
            </a:r>
            <a:endParaRPr sz="2400" dirty="0">
              <a:latin typeface="Times New Roman"/>
              <a:cs typeface="Times New Roman"/>
            </a:endParaRPr>
          </a:p>
          <a:p>
            <a:pPr marR="17145" algn="ctr">
              <a:lnSpc>
                <a:spcPts val="2715"/>
              </a:lnSpc>
            </a:pPr>
            <a:r>
              <a:rPr lang="en-US" sz="2400" b="1" spc="10" dirty="0">
                <a:solidFill>
                  <a:srgbClr val="000066"/>
                </a:solidFill>
                <a:latin typeface="Times New Roman"/>
                <a:cs typeface="Times New Roman"/>
              </a:rPr>
              <a:t>S Rakshitha</a:t>
            </a:r>
            <a:r>
              <a:rPr sz="2400" b="1" spc="10" dirty="0">
                <a:solidFill>
                  <a:srgbClr val="000066"/>
                </a:solidFill>
                <a:latin typeface="Times New Roman"/>
                <a:cs typeface="Times New Roman"/>
              </a:rPr>
              <a:t>:</a:t>
            </a:r>
            <a:r>
              <a:rPr sz="2400" b="1" spc="-145" dirty="0">
                <a:solidFill>
                  <a:srgbClr val="000066"/>
                </a:solidFill>
                <a:latin typeface="Times New Roman"/>
                <a:cs typeface="Times New Roman"/>
              </a:rPr>
              <a:t> </a:t>
            </a:r>
            <a:r>
              <a:rPr sz="2400" b="1" spc="-45" dirty="0">
                <a:solidFill>
                  <a:srgbClr val="000066"/>
                </a:solidFill>
                <a:latin typeface="Times New Roman"/>
                <a:cs typeface="Times New Roman"/>
              </a:rPr>
              <a:t>1RN19IS1</a:t>
            </a:r>
            <a:r>
              <a:rPr lang="en-US" sz="2400" b="1" spc="-45" dirty="0">
                <a:solidFill>
                  <a:srgbClr val="000066"/>
                </a:solidFill>
                <a:latin typeface="Times New Roman"/>
                <a:cs typeface="Times New Roman"/>
              </a:rPr>
              <a:t>25</a:t>
            </a:r>
            <a:endParaRPr sz="2400" dirty="0">
              <a:latin typeface="Times New Roman"/>
              <a:cs typeface="Times New Roman"/>
            </a:endParaRPr>
          </a:p>
        </p:txBody>
      </p:sp>
      <p:sp>
        <p:nvSpPr>
          <p:cNvPr id="4" name="object 4"/>
          <p:cNvSpPr txBox="1"/>
          <p:nvPr/>
        </p:nvSpPr>
        <p:spPr>
          <a:xfrm>
            <a:off x="2243454" y="5486400"/>
            <a:ext cx="2967990" cy="1158875"/>
          </a:xfrm>
          <a:prstGeom prst="rect">
            <a:avLst/>
          </a:prstGeom>
        </p:spPr>
        <p:txBody>
          <a:bodyPr vert="horz" wrap="square" lIns="0" tIns="12700" rIns="0" bIns="0" rtlCol="0">
            <a:spAutoFit/>
          </a:bodyPr>
          <a:lstStyle/>
          <a:p>
            <a:pPr marL="47625" algn="ctr">
              <a:lnSpc>
                <a:spcPct val="100000"/>
              </a:lnSpc>
              <a:spcBef>
                <a:spcPts val="100"/>
              </a:spcBef>
            </a:pPr>
            <a:r>
              <a:rPr lang="en-US" sz="1800" b="1" spc="-5" dirty="0">
                <a:solidFill>
                  <a:srgbClr val="252525"/>
                </a:solidFill>
                <a:latin typeface="Times New Roman"/>
                <a:cs typeface="Times New Roman"/>
              </a:rPr>
              <a:t>  </a:t>
            </a:r>
            <a:r>
              <a:rPr sz="1800" b="1" spc="-5" dirty="0">
                <a:solidFill>
                  <a:srgbClr val="252525"/>
                </a:solidFill>
                <a:latin typeface="Times New Roman"/>
                <a:cs typeface="Times New Roman"/>
              </a:rPr>
              <a:t>Internal</a:t>
            </a:r>
            <a:r>
              <a:rPr sz="1800" b="1" spc="-20" dirty="0">
                <a:solidFill>
                  <a:srgbClr val="252525"/>
                </a:solidFill>
                <a:latin typeface="Times New Roman"/>
                <a:cs typeface="Times New Roman"/>
              </a:rPr>
              <a:t> Guide</a:t>
            </a:r>
            <a:endParaRPr sz="1800" dirty="0">
              <a:latin typeface="Times New Roman"/>
              <a:cs typeface="Times New Roman"/>
            </a:endParaRPr>
          </a:p>
          <a:p>
            <a:pPr algn="ctr">
              <a:lnSpc>
                <a:spcPts val="2390"/>
              </a:lnSpc>
              <a:spcBef>
                <a:spcPts val="45"/>
              </a:spcBef>
            </a:pPr>
            <a:r>
              <a:rPr sz="2000" b="1" spc="50" dirty="0">
                <a:solidFill>
                  <a:srgbClr val="000066"/>
                </a:solidFill>
                <a:latin typeface="Times New Roman"/>
                <a:cs typeface="Times New Roman"/>
              </a:rPr>
              <a:t>D</a:t>
            </a:r>
            <a:r>
              <a:rPr sz="2000" b="1" spc="-140" dirty="0">
                <a:solidFill>
                  <a:srgbClr val="000066"/>
                </a:solidFill>
                <a:latin typeface="Times New Roman"/>
                <a:cs typeface="Times New Roman"/>
              </a:rPr>
              <a:t>r</a:t>
            </a:r>
            <a:r>
              <a:rPr sz="2000" b="1" spc="5" dirty="0">
                <a:solidFill>
                  <a:srgbClr val="000066"/>
                </a:solidFill>
                <a:latin typeface="Times New Roman"/>
                <a:cs typeface="Times New Roman"/>
              </a:rPr>
              <a:t>.</a:t>
            </a:r>
            <a:r>
              <a:rPr sz="2000" b="1" spc="-110" dirty="0">
                <a:solidFill>
                  <a:srgbClr val="000066"/>
                </a:solidFill>
                <a:latin typeface="Times New Roman"/>
                <a:cs typeface="Times New Roman"/>
              </a:rPr>
              <a:t> </a:t>
            </a:r>
            <a:r>
              <a:rPr lang="en-US" sz="2000" b="1" spc="50" dirty="0">
                <a:solidFill>
                  <a:srgbClr val="000066"/>
                </a:solidFill>
                <a:latin typeface="Times New Roman"/>
                <a:cs typeface="Times New Roman"/>
              </a:rPr>
              <a:t>S Sathish Kumar</a:t>
            </a:r>
            <a:endParaRPr sz="2000" dirty="0">
              <a:latin typeface="Times New Roman"/>
              <a:cs typeface="Times New Roman"/>
            </a:endParaRPr>
          </a:p>
          <a:p>
            <a:pPr marL="527685" marR="520700" indent="438150">
              <a:lnSpc>
                <a:spcPts val="2180"/>
              </a:lnSpc>
              <a:spcBef>
                <a:spcPts val="45"/>
              </a:spcBef>
            </a:pPr>
            <a:r>
              <a:rPr lang="en-US" sz="1800" spc="5" dirty="0">
                <a:solidFill>
                  <a:srgbClr val="252525"/>
                </a:solidFill>
                <a:latin typeface="Times New Roman"/>
                <a:cs typeface="Times New Roman"/>
              </a:rPr>
              <a:t>     </a:t>
            </a:r>
            <a:r>
              <a:rPr sz="1800" spc="5" dirty="0">
                <a:solidFill>
                  <a:srgbClr val="252525"/>
                </a:solidFill>
                <a:latin typeface="Times New Roman"/>
                <a:cs typeface="Times New Roman"/>
              </a:rPr>
              <a:t>Prof, </a:t>
            </a:r>
            <a:r>
              <a:rPr sz="1800" spc="10" dirty="0">
                <a:solidFill>
                  <a:srgbClr val="252525"/>
                </a:solidFill>
                <a:latin typeface="Times New Roman"/>
                <a:cs typeface="Times New Roman"/>
              </a:rPr>
              <a:t> </a:t>
            </a:r>
            <a:r>
              <a:rPr lang="en-US" sz="1800" spc="10" dirty="0">
                <a:solidFill>
                  <a:srgbClr val="252525"/>
                </a:solidFill>
                <a:latin typeface="Times New Roman"/>
                <a:cs typeface="Times New Roman"/>
              </a:rPr>
              <a:t>          </a:t>
            </a:r>
            <a:r>
              <a:rPr sz="1800" spc="-5" dirty="0">
                <a:solidFill>
                  <a:srgbClr val="252525"/>
                </a:solidFill>
                <a:latin typeface="Times New Roman"/>
                <a:cs typeface="Times New Roman"/>
              </a:rPr>
              <a:t>Dept</a:t>
            </a:r>
            <a:r>
              <a:rPr sz="1800" spc="5" dirty="0">
                <a:solidFill>
                  <a:srgbClr val="252525"/>
                </a:solidFill>
                <a:latin typeface="Times New Roman"/>
                <a:cs typeface="Times New Roman"/>
              </a:rPr>
              <a:t> </a:t>
            </a:r>
            <a:r>
              <a:rPr sz="1800" dirty="0">
                <a:solidFill>
                  <a:srgbClr val="252525"/>
                </a:solidFill>
                <a:latin typeface="Times New Roman"/>
                <a:cs typeface="Times New Roman"/>
              </a:rPr>
              <a:t>of</a:t>
            </a:r>
            <a:r>
              <a:rPr sz="1800" spc="434" dirty="0">
                <a:solidFill>
                  <a:srgbClr val="252525"/>
                </a:solidFill>
                <a:latin typeface="Times New Roman"/>
                <a:cs typeface="Times New Roman"/>
              </a:rPr>
              <a:t> </a:t>
            </a:r>
            <a:r>
              <a:rPr sz="1800" spc="-25" dirty="0">
                <a:solidFill>
                  <a:srgbClr val="252525"/>
                </a:solidFill>
                <a:latin typeface="Times New Roman"/>
                <a:cs typeface="Times New Roman"/>
              </a:rPr>
              <a:t>ISE,</a:t>
            </a:r>
            <a:r>
              <a:rPr lang="en-IN" sz="1800" spc="60" dirty="0">
                <a:solidFill>
                  <a:srgbClr val="252525"/>
                </a:solidFill>
                <a:latin typeface="Times New Roman"/>
                <a:cs typeface="Times New Roman"/>
              </a:rPr>
              <a:t> </a:t>
            </a:r>
            <a:r>
              <a:rPr sz="1800" spc="-30" dirty="0">
                <a:solidFill>
                  <a:srgbClr val="252525"/>
                </a:solidFill>
                <a:latin typeface="Times New Roman"/>
                <a:cs typeface="Times New Roman"/>
              </a:rPr>
              <a:t>RNSIT</a:t>
            </a:r>
            <a:endParaRPr sz="1800" dirty="0">
              <a:latin typeface="Times New Roman"/>
              <a:cs typeface="Times New Roman"/>
            </a:endParaRPr>
          </a:p>
        </p:txBody>
      </p:sp>
      <p:sp>
        <p:nvSpPr>
          <p:cNvPr id="5" name="object 5"/>
          <p:cNvSpPr txBox="1"/>
          <p:nvPr/>
        </p:nvSpPr>
        <p:spPr>
          <a:xfrm>
            <a:off x="6952566" y="5488548"/>
            <a:ext cx="3827777" cy="1156727"/>
          </a:xfrm>
          <a:prstGeom prst="rect">
            <a:avLst/>
          </a:prstGeom>
        </p:spPr>
        <p:txBody>
          <a:bodyPr vert="horz" wrap="square" lIns="0" tIns="12700" rIns="0" bIns="0" rtlCol="0">
            <a:spAutoFit/>
          </a:bodyPr>
          <a:lstStyle/>
          <a:p>
            <a:pPr marR="1905" algn="ctr">
              <a:lnSpc>
                <a:spcPct val="100000"/>
              </a:lnSpc>
              <a:spcBef>
                <a:spcPts val="100"/>
              </a:spcBef>
            </a:pPr>
            <a:r>
              <a:rPr sz="1800" b="1" dirty="0">
                <a:solidFill>
                  <a:srgbClr val="252525"/>
                </a:solidFill>
                <a:latin typeface="Times New Roman"/>
                <a:cs typeface="Times New Roman"/>
              </a:rPr>
              <a:t>Panel</a:t>
            </a:r>
            <a:endParaRPr sz="1800" dirty="0">
              <a:latin typeface="Times New Roman"/>
              <a:cs typeface="Times New Roman"/>
            </a:endParaRPr>
          </a:p>
          <a:p>
            <a:pPr algn="ctr">
              <a:lnSpc>
                <a:spcPts val="2390"/>
              </a:lnSpc>
              <a:spcBef>
                <a:spcPts val="45"/>
              </a:spcBef>
            </a:pPr>
            <a:r>
              <a:rPr lang="en-IN" sz="2000" b="1" spc="50" dirty="0">
                <a:solidFill>
                  <a:srgbClr val="000066"/>
                </a:solidFill>
                <a:latin typeface="Times New Roman"/>
                <a:cs typeface="Times New Roman"/>
              </a:rPr>
              <a:t>Ms</a:t>
            </a:r>
            <a:r>
              <a:rPr lang="en-IN" sz="2000" b="1" spc="5" dirty="0">
                <a:solidFill>
                  <a:srgbClr val="000066"/>
                </a:solidFill>
                <a:latin typeface="Times New Roman"/>
                <a:cs typeface="Times New Roman"/>
              </a:rPr>
              <a:t>.</a:t>
            </a:r>
            <a:r>
              <a:rPr lang="en-IN" sz="2000" b="1" spc="-110" dirty="0">
                <a:solidFill>
                  <a:srgbClr val="000066"/>
                </a:solidFill>
                <a:latin typeface="Times New Roman"/>
                <a:cs typeface="Times New Roman"/>
              </a:rPr>
              <a:t> </a:t>
            </a:r>
            <a:r>
              <a:rPr lang="en-IN" sz="2000" b="1" spc="50" dirty="0">
                <a:solidFill>
                  <a:srgbClr val="000066"/>
                </a:solidFill>
                <a:latin typeface="Times New Roman"/>
                <a:cs typeface="Times New Roman"/>
              </a:rPr>
              <a:t>Aishwarya G</a:t>
            </a:r>
            <a:endParaRPr lang="en-IN" sz="2000" dirty="0">
              <a:latin typeface="Times New Roman"/>
              <a:cs typeface="Times New Roman"/>
            </a:endParaRPr>
          </a:p>
          <a:p>
            <a:pPr marR="55244" algn="ctr">
              <a:lnSpc>
                <a:spcPts val="2150"/>
              </a:lnSpc>
            </a:pPr>
            <a:r>
              <a:rPr lang="en-IN" sz="1800" spc="-15" dirty="0">
                <a:solidFill>
                  <a:srgbClr val="252525"/>
                </a:solidFill>
                <a:latin typeface="Times New Roman"/>
                <a:cs typeface="Times New Roman"/>
              </a:rPr>
              <a:t>Asst.</a:t>
            </a:r>
            <a:r>
              <a:rPr lang="en-IN" sz="1800" spc="530" dirty="0">
                <a:solidFill>
                  <a:srgbClr val="252525"/>
                </a:solidFill>
                <a:latin typeface="Times New Roman"/>
                <a:cs typeface="Times New Roman"/>
              </a:rPr>
              <a:t> </a:t>
            </a:r>
            <a:r>
              <a:rPr lang="en-IN" sz="1800" spc="5" dirty="0">
                <a:solidFill>
                  <a:srgbClr val="252525"/>
                </a:solidFill>
                <a:latin typeface="Times New Roman"/>
                <a:cs typeface="Times New Roman"/>
              </a:rPr>
              <a:t>Prof</a:t>
            </a:r>
            <a:r>
              <a:rPr sz="1800" spc="5" dirty="0">
                <a:solidFill>
                  <a:srgbClr val="252525"/>
                </a:solidFill>
                <a:latin typeface="Times New Roman"/>
                <a:cs typeface="Times New Roman"/>
              </a:rPr>
              <a:t>,</a:t>
            </a:r>
            <a:endParaRPr sz="1800" dirty="0">
              <a:latin typeface="Times New Roman"/>
              <a:cs typeface="Times New Roman"/>
            </a:endParaRPr>
          </a:p>
          <a:p>
            <a:pPr algn="ctr">
              <a:lnSpc>
                <a:spcPct val="100000"/>
              </a:lnSpc>
              <a:spcBef>
                <a:spcPts val="20"/>
              </a:spcBef>
            </a:pPr>
            <a:r>
              <a:rPr sz="1800" dirty="0">
                <a:solidFill>
                  <a:srgbClr val="252525"/>
                </a:solidFill>
                <a:latin typeface="Times New Roman"/>
                <a:cs typeface="Times New Roman"/>
              </a:rPr>
              <a:t>Dept of</a:t>
            </a:r>
            <a:r>
              <a:rPr sz="1800" spc="405" dirty="0">
                <a:solidFill>
                  <a:srgbClr val="252525"/>
                </a:solidFill>
                <a:latin typeface="Times New Roman"/>
                <a:cs typeface="Times New Roman"/>
              </a:rPr>
              <a:t> </a:t>
            </a:r>
            <a:r>
              <a:rPr sz="1800" spc="-20" dirty="0">
                <a:solidFill>
                  <a:srgbClr val="252525"/>
                </a:solidFill>
                <a:latin typeface="Times New Roman"/>
                <a:cs typeface="Times New Roman"/>
              </a:rPr>
              <a:t>ISE,</a:t>
            </a:r>
            <a:r>
              <a:rPr sz="1800" spc="50" dirty="0">
                <a:solidFill>
                  <a:srgbClr val="252525"/>
                </a:solidFill>
                <a:latin typeface="Times New Roman"/>
                <a:cs typeface="Times New Roman"/>
              </a:rPr>
              <a:t> </a:t>
            </a:r>
            <a:r>
              <a:rPr sz="1800" spc="-25" dirty="0">
                <a:solidFill>
                  <a:srgbClr val="252525"/>
                </a:solidFill>
                <a:latin typeface="Times New Roman"/>
                <a:cs typeface="Times New Roman"/>
              </a:rPr>
              <a:t>RNSIT</a:t>
            </a:r>
            <a:endParaRPr sz="1800" dirty="0">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87165" y="116205"/>
            <a:ext cx="4145279" cy="632460"/>
          </a:xfrm>
          <a:prstGeom prst="rect">
            <a:avLst/>
          </a:prstGeom>
        </p:spPr>
        <p:txBody>
          <a:bodyPr vert="horz" wrap="square" lIns="0" tIns="16510" rIns="0" bIns="0" rtlCol="0">
            <a:spAutoFit/>
          </a:bodyPr>
          <a:lstStyle/>
          <a:p>
            <a:pPr marL="12700">
              <a:lnSpc>
                <a:spcPct val="100000"/>
              </a:lnSpc>
              <a:spcBef>
                <a:spcPts val="130"/>
              </a:spcBef>
            </a:pPr>
            <a:r>
              <a:rPr spc="60" dirty="0"/>
              <a:t>L</a:t>
            </a:r>
            <a:r>
              <a:rPr spc="80" dirty="0"/>
              <a:t>I</a:t>
            </a:r>
            <a:r>
              <a:rPr spc="30" dirty="0"/>
              <a:t>T</a:t>
            </a:r>
            <a:r>
              <a:rPr spc="-65" dirty="0"/>
              <a:t>E</a:t>
            </a:r>
            <a:r>
              <a:rPr spc="-5" dirty="0"/>
              <a:t>R</a:t>
            </a:r>
            <a:r>
              <a:rPr spc="-280" dirty="0"/>
              <a:t>A</a:t>
            </a:r>
            <a:r>
              <a:rPr spc="-40" dirty="0"/>
              <a:t>TU</a:t>
            </a:r>
            <a:r>
              <a:rPr spc="-5" dirty="0"/>
              <a:t>R</a:t>
            </a:r>
            <a:r>
              <a:rPr spc="10" dirty="0"/>
              <a:t>E</a:t>
            </a:r>
            <a:r>
              <a:rPr spc="-215" dirty="0"/>
              <a:t> </a:t>
            </a:r>
            <a:r>
              <a:rPr spc="65" dirty="0"/>
              <a:t>R</a:t>
            </a:r>
            <a:r>
              <a:rPr spc="10" dirty="0"/>
              <a:t>E</a:t>
            </a:r>
            <a:r>
              <a:rPr spc="55" dirty="0"/>
              <a:t>V</a:t>
            </a:r>
            <a:r>
              <a:rPr dirty="0"/>
              <a:t>I</a:t>
            </a:r>
            <a:r>
              <a:rPr spc="-60" dirty="0"/>
              <a:t>E</a:t>
            </a:r>
            <a:r>
              <a:rPr spc="25" dirty="0"/>
              <a:t>W</a:t>
            </a:r>
          </a:p>
        </p:txBody>
      </p:sp>
      <p:sp>
        <p:nvSpPr>
          <p:cNvPr id="4" name="object 4"/>
          <p:cNvSpPr txBox="1">
            <a:spLocks noGrp="1"/>
          </p:cNvSpPr>
          <p:nvPr>
            <p:ph type="ftr" sz="quarter" idx="5"/>
          </p:nvPr>
        </p:nvSpPr>
        <p:spPr>
          <a:xfrm>
            <a:off x="917575" y="6472554"/>
            <a:ext cx="1207770" cy="156068"/>
          </a:xfrm>
          <a:prstGeom prst="rect">
            <a:avLst/>
          </a:prstGeom>
        </p:spPr>
        <p:txBody>
          <a:bodyPr vert="horz" wrap="square" lIns="0" tIns="0" rIns="0" bIns="0" rtlCol="0">
            <a:spAutoFit/>
          </a:bodyPr>
          <a:lstStyle/>
          <a:p>
            <a:pPr marL="12700">
              <a:lnSpc>
                <a:spcPts val="1240"/>
              </a:lnSpc>
            </a:pPr>
            <a:r>
              <a:rPr lang="en-IN" spc="-5" dirty="0"/>
              <a:t>26 December</a:t>
            </a:r>
            <a:r>
              <a:rPr spc="-50" dirty="0"/>
              <a:t> </a:t>
            </a:r>
            <a:r>
              <a:rPr spc="-10" dirty="0"/>
              <a:t>2022</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spc="-40" dirty="0"/>
              <a:t>V</a:t>
            </a:r>
            <a:r>
              <a:rPr spc="-20" dirty="0"/>
              <a:t>I</a:t>
            </a:r>
            <a:r>
              <a:rPr dirty="0"/>
              <a:t>I</a:t>
            </a:r>
            <a:r>
              <a:rPr spc="80" dirty="0"/>
              <a:t> </a:t>
            </a:r>
            <a:r>
              <a:rPr spc="30" dirty="0"/>
              <a:t>S</a:t>
            </a:r>
            <a:r>
              <a:rPr spc="-5" dirty="0"/>
              <a:t>eme</a:t>
            </a:r>
            <a:r>
              <a:rPr spc="-30" dirty="0"/>
              <a:t>s</a:t>
            </a:r>
            <a:r>
              <a:rPr spc="30" dirty="0"/>
              <a:t>t</a:t>
            </a:r>
            <a:r>
              <a:rPr spc="-5" dirty="0"/>
              <a:t>e</a:t>
            </a:r>
            <a:r>
              <a:rPr spc="-55" dirty="0"/>
              <a:t>r</a:t>
            </a:r>
            <a:r>
              <a:rPr dirty="0"/>
              <a:t>,</a:t>
            </a:r>
            <a:r>
              <a:rPr spc="-60" dirty="0"/>
              <a:t> </a:t>
            </a:r>
            <a:r>
              <a:rPr spc="-10" dirty="0"/>
              <a:t>D</a:t>
            </a:r>
            <a:r>
              <a:rPr spc="-5" dirty="0"/>
              <a:t>e</a:t>
            </a:r>
            <a:r>
              <a:rPr spc="30" dirty="0"/>
              <a:t>p</a:t>
            </a:r>
            <a:r>
              <a:rPr spc="5" dirty="0"/>
              <a:t>a</a:t>
            </a:r>
            <a:r>
              <a:rPr spc="20" dirty="0"/>
              <a:t>r</a:t>
            </a:r>
            <a:r>
              <a:rPr spc="30" dirty="0"/>
              <a:t>t</a:t>
            </a:r>
            <a:r>
              <a:rPr spc="-5" dirty="0"/>
              <a:t>me</a:t>
            </a:r>
            <a:r>
              <a:rPr spc="30" dirty="0"/>
              <a:t>n</a:t>
            </a:r>
            <a:r>
              <a:rPr dirty="0"/>
              <a:t>t</a:t>
            </a:r>
            <a:r>
              <a:rPr spc="-15" dirty="0"/>
              <a:t> </a:t>
            </a:r>
            <a:r>
              <a:rPr spc="10" dirty="0"/>
              <a:t>O</a:t>
            </a:r>
            <a:r>
              <a:rPr dirty="0"/>
              <a:t>f</a:t>
            </a:r>
            <a:r>
              <a:rPr spc="-55" dirty="0"/>
              <a:t> </a:t>
            </a:r>
            <a:r>
              <a:rPr spc="-20" dirty="0"/>
              <a:t>I</a:t>
            </a:r>
            <a:r>
              <a:rPr spc="30" dirty="0"/>
              <a:t>S</a:t>
            </a:r>
            <a:r>
              <a:rPr spc="10" dirty="0"/>
              <a:t>E</a:t>
            </a:r>
            <a:r>
              <a:rPr spc="-10" dirty="0"/>
              <a:t>,</a:t>
            </a:r>
            <a:r>
              <a:rPr dirty="0"/>
              <a:t>R</a:t>
            </a:r>
            <a:r>
              <a:rPr spc="30" dirty="0"/>
              <a:t>NS</a:t>
            </a:r>
            <a:r>
              <a:rPr spc="-20" dirty="0"/>
              <a:t>I</a:t>
            </a:r>
            <a:r>
              <a:rPr dirty="0"/>
              <a:t>T</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10</a:t>
            </a:fld>
            <a:endParaRPr dirty="0"/>
          </a:p>
        </p:txBody>
      </p:sp>
      <p:graphicFrame>
        <p:nvGraphicFramePr>
          <p:cNvPr id="9" name="object 3">
            <a:extLst>
              <a:ext uri="{FF2B5EF4-FFF2-40B4-BE49-F238E27FC236}">
                <a16:creationId xmlns:a16="http://schemas.microsoft.com/office/drawing/2014/main" id="{17EE45BA-8D7B-28D7-EDA5-EB2BF65AD853}"/>
              </a:ext>
            </a:extLst>
          </p:cNvPr>
          <p:cNvGraphicFramePr>
            <a:graphicFrameLocks noGrp="1"/>
          </p:cNvGraphicFramePr>
          <p:nvPr>
            <p:extLst>
              <p:ext uri="{D42A27DB-BD31-4B8C-83A1-F6EECF244321}">
                <p14:modId xmlns:p14="http://schemas.microsoft.com/office/powerpoint/2010/main" val="3023614043"/>
              </p:ext>
            </p:extLst>
          </p:nvPr>
        </p:nvGraphicFramePr>
        <p:xfrm>
          <a:off x="739297" y="1277611"/>
          <a:ext cx="10712767" cy="3531064"/>
        </p:xfrm>
        <a:graphic>
          <a:graphicData uri="http://schemas.openxmlformats.org/drawingml/2006/table">
            <a:tbl>
              <a:tblPr firstRow="1" bandRow="1">
                <a:tableStyleId>{2D5ABB26-0587-4C30-8999-92F81FD0307C}</a:tableStyleId>
              </a:tblPr>
              <a:tblGrid>
                <a:gridCol w="390079">
                  <a:extLst>
                    <a:ext uri="{9D8B030D-6E8A-4147-A177-3AD203B41FA5}">
                      <a16:colId xmlns:a16="http://schemas.microsoft.com/office/drawing/2014/main" val="20000"/>
                    </a:ext>
                  </a:extLst>
                </a:gridCol>
                <a:gridCol w="1476972">
                  <a:extLst>
                    <a:ext uri="{9D8B030D-6E8A-4147-A177-3AD203B41FA5}">
                      <a16:colId xmlns:a16="http://schemas.microsoft.com/office/drawing/2014/main" val="20001"/>
                    </a:ext>
                  </a:extLst>
                </a:gridCol>
                <a:gridCol w="728403">
                  <a:extLst>
                    <a:ext uri="{9D8B030D-6E8A-4147-A177-3AD203B41FA5}">
                      <a16:colId xmlns:a16="http://schemas.microsoft.com/office/drawing/2014/main" val="1785360560"/>
                    </a:ext>
                  </a:extLst>
                </a:gridCol>
                <a:gridCol w="1243272">
                  <a:extLst>
                    <a:ext uri="{9D8B030D-6E8A-4147-A177-3AD203B41FA5}">
                      <a16:colId xmlns:a16="http://schemas.microsoft.com/office/drawing/2014/main" val="20002"/>
                    </a:ext>
                  </a:extLst>
                </a:gridCol>
                <a:gridCol w="1289172">
                  <a:extLst>
                    <a:ext uri="{9D8B030D-6E8A-4147-A177-3AD203B41FA5}">
                      <a16:colId xmlns:a16="http://schemas.microsoft.com/office/drawing/2014/main" val="20003"/>
                    </a:ext>
                  </a:extLst>
                </a:gridCol>
                <a:gridCol w="970343">
                  <a:extLst>
                    <a:ext uri="{9D8B030D-6E8A-4147-A177-3AD203B41FA5}">
                      <a16:colId xmlns:a16="http://schemas.microsoft.com/office/drawing/2014/main" val="20004"/>
                    </a:ext>
                  </a:extLst>
                </a:gridCol>
                <a:gridCol w="1456334">
                  <a:extLst>
                    <a:ext uri="{9D8B030D-6E8A-4147-A177-3AD203B41FA5}">
                      <a16:colId xmlns:a16="http://schemas.microsoft.com/office/drawing/2014/main" val="20005"/>
                    </a:ext>
                  </a:extLst>
                </a:gridCol>
                <a:gridCol w="3158192">
                  <a:extLst>
                    <a:ext uri="{9D8B030D-6E8A-4147-A177-3AD203B41FA5}">
                      <a16:colId xmlns:a16="http://schemas.microsoft.com/office/drawing/2014/main" val="325663834"/>
                    </a:ext>
                  </a:extLst>
                </a:gridCol>
              </a:tblGrid>
              <a:tr h="396886">
                <a:tc>
                  <a:txBody>
                    <a:bodyPr/>
                    <a:lstStyle/>
                    <a:p>
                      <a:pPr indent="428625" algn="l">
                        <a:lnSpc>
                          <a:spcPct val="107000"/>
                        </a:lnSpc>
                        <a:spcAft>
                          <a:spcPts val="80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algn="l">
                        <a:lnSpc>
                          <a:spcPct val="107000"/>
                        </a:lnSpc>
                        <a:spcAft>
                          <a:spcPts val="800"/>
                        </a:spcAft>
                      </a:pPr>
                      <a:r>
                        <a:rPr lang="en-US"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a:t>
                      </a:r>
                      <a:r>
                        <a:rPr lang="en-IN"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itle Of the Paper</a:t>
                      </a:r>
                    </a:p>
                  </a:txBody>
                  <a:tcPr marL="35135" marR="35135"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algn="l">
                        <a:lnSpc>
                          <a:spcPct val="107000"/>
                        </a:lnSpc>
                        <a:spcAft>
                          <a:spcPts val="800"/>
                        </a:spcAft>
                      </a:pPr>
                      <a:r>
                        <a:rPr lang="en-US"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Year Of Publishing</a:t>
                      </a:r>
                      <a:endParaRPr lang="en-IN"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cap="flat" cmpd="sng" algn="ctr">
                      <a:solidFill>
                        <a:srgbClr val="FFFFFF"/>
                      </a:solidFill>
                      <a:prstDash val="solid"/>
                      <a:round/>
                      <a:headEnd type="none" w="med" len="med"/>
                      <a:tailEnd type="none" w="med" len="med"/>
                    </a:lnR>
                    <a:lnT w="12700">
                      <a:solidFill>
                        <a:srgbClr val="FFFFFF"/>
                      </a:solidFill>
                      <a:prstDash val="solid"/>
                    </a:lnT>
                    <a:lnB w="38100" cap="flat" cmpd="sng" algn="ctr">
                      <a:solidFill>
                        <a:srgbClr val="FFFFFF"/>
                      </a:solidFill>
                      <a:prstDash val="solid"/>
                      <a:round/>
                      <a:headEnd type="none" w="med" len="med"/>
                      <a:tailEnd type="none" w="med" len="med"/>
                    </a:lnB>
                    <a:solidFill>
                      <a:srgbClr val="4471C4"/>
                    </a:solidFill>
                  </a:tcPr>
                </a:tc>
                <a:tc>
                  <a:txBody>
                    <a:bodyPr/>
                    <a:lstStyle/>
                    <a:p>
                      <a:pPr algn="l">
                        <a:lnSpc>
                          <a:spcPct val="107000"/>
                        </a:lnSpc>
                        <a:spcAft>
                          <a:spcPts val="800"/>
                        </a:spcAft>
                      </a:pPr>
                      <a:r>
                        <a:rPr lang="en-IN" sz="1200" dirty="0">
                          <a:solidFill>
                            <a:schemeClr val="bg1"/>
                          </a:solidFill>
                          <a:effectLst/>
                        </a:rPr>
                        <a:t>Model</a:t>
                      </a:r>
                      <a:endParaRPr lang="en-IN"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algn="l">
                        <a:lnSpc>
                          <a:spcPct val="107000"/>
                        </a:lnSpc>
                        <a:spcAft>
                          <a:spcPts val="800"/>
                        </a:spcAft>
                      </a:pPr>
                      <a:r>
                        <a:rPr lang="en-IN" sz="1200" dirty="0">
                          <a:solidFill>
                            <a:schemeClr val="bg1"/>
                          </a:solidFill>
                          <a:effectLst/>
                        </a:rPr>
                        <a:t>Datasets</a:t>
                      </a:r>
                      <a:endParaRPr lang="en-IN"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algn="l">
                        <a:lnSpc>
                          <a:spcPct val="107000"/>
                        </a:lnSpc>
                        <a:spcAft>
                          <a:spcPts val="800"/>
                        </a:spcAft>
                      </a:pPr>
                      <a:r>
                        <a:rPr lang="en-IN" sz="1200" dirty="0">
                          <a:solidFill>
                            <a:schemeClr val="bg1"/>
                          </a:solidFill>
                          <a:effectLst/>
                        </a:rPr>
                        <a:t>Performance measure</a:t>
                      </a:r>
                      <a:endParaRPr lang="en-IN"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algn="l">
                        <a:lnSpc>
                          <a:spcPct val="107000"/>
                        </a:lnSpc>
                        <a:spcAft>
                          <a:spcPts val="800"/>
                        </a:spcAft>
                      </a:pPr>
                      <a:r>
                        <a:rPr lang="en-IN" sz="1200" dirty="0">
                          <a:solidFill>
                            <a:schemeClr val="bg1"/>
                          </a:solidFill>
                          <a:effectLst/>
                        </a:rPr>
                        <a:t>Values</a:t>
                      </a:r>
                      <a:endParaRPr lang="en-IN"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cap="flat" cmpd="sng" algn="ctr">
                      <a:solidFill>
                        <a:srgbClr val="FFFFFF"/>
                      </a:solidFill>
                      <a:prstDash val="solid"/>
                      <a:round/>
                      <a:headEnd type="none" w="med" len="med"/>
                      <a:tailEnd type="none" w="med" len="med"/>
                    </a:lnR>
                    <a:lnT w="12700">
                      <a:solidFill>
                        <a:srgbClr val="FFFFFF"/>
                      </a:solidFill>
                      <a:prstDash val="solid"/>
                    </a:lnT>
                    <a:lnB w="38100">
                      <a:solidFill>
                        <a:srgbClr val="FFFFFF"/>
                      </a:solidFill>
                      <a:prstDash val="solid"/>
                    </a:lnB>
                    <a:solidFill>
                      <a:srgbClr val="4471C4"/>
                    </a:solidFill>
                  </a:tcPr>
                </a:tc>
                <a:tc>
                  <a:txBody>
                    <a:bodyPr/>
                    <a:lstStyle/>
                    <a:p>
                      <a:pPr algn="l">
                        <a:lnSpc>
                          <a:spcPct val="107000"/>
                        </a:lnSpc>
                        <a:spcAft>
                          <a:spcPts val="800"/>
                        </a:spcAft>
                      </a:pPr>
                      <a:r>
                        <a:rPr lang="en-US"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Future Enhancements</a:t>
                      </a:r>
                      <a:endParaRPr lang="en-IN"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a:solidFill>
                        <a:srgbClr val="FFFFFF"/>
                      </a:solidFill>
                      <a:prstDash val="solid"/>
                    </a:lnR>
                    <a:lnT w="12700">
                      <a:solidFill>
                        <a:srgbClr val="FFFFFF"/>
                      </a:solidFill>
                      <a:prstDash val="solid"/>
                    </a:lnT>
                    <a:lnB w="38100" cap="flat" cmpd="sng" algn="ctr">
                      <a:solidFill>
                        <a:srgbClr val="FFFFFF"/>
                      </a:solidFill>
                      <a:prstDash val="solid"/>
                      <a:round/>
                      <a:headEnd type="none" w="med" len="med"/>
                      <a:tailEnd type="none" w="med" len="med"/>
                    </a:lnB>
                    <a:solidFill>
                      <a:srgbClr val="4471C4"/>
                    </a:solidFill>
                  </a:tcPr>
                </a:tc>
                <a:extLst>
                  <a:ext uri="{0D108BD9-81ED-4DB2-BD59-A6C34878D82A}">
                    <a16:rowId xmlns:a16="http://schemas.microsoft.com/office/drawing/2014/main" val="10000"/>
                  </a:ext>
                </a:extLst>
              </a:tr>
              <a:tr h="754313">
                <a:tc>
                  <a:txBody>
                    <a:bodyPr/>
                    <a:lstStyle/>
                    <a:p>
                      <a:pPr algn="l">
                        <a:lnSpc>
                          <a:spcPct val="107000"/>
                        </a:lnSpc>
                        <a:spcAft>
                          <a:spcPts val="800"/>
                        </a:spcAft>
                      </a:pPr>
                      <a:r>
                        <a:rPr lang="en-US"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19</a:t>
                      </a:r>
                      <a:endParaRPr lang="en-IN"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4471C4"/>
                    </a:solidFill>
                  </a:tcPr>
                </a:tc>
                <a:tc>
                  <a:txBody>
                    <a:bodyPr/>
                    <a:lstStyle/>
                    <a:p>
                      <a:pPr algn="l">
                        <a:lnSpc>
                          <a:spcPct val="107000"/>
                        </a:lnSpc>
                        <a:spcAft>
                          <a:spcPts val="800"/>
                        </a:spcAft>
                      </a:pPr>
                      <a:r>
                        <a:rPr lang="en-US" sz="1050" i="0" dirty="0" err="1">
                          <a:solidFill>
                            <a:schemeClr val="tx1"/>
                          </a:solidFill>
                          <a:effectLst/>
                          <a:latin typeface="+mn-lt"/>
                          <a:ea typeface="+mn-ea"/>
                          <a:cs typeface="+mn-cs"/>
                        </a:rPr>
                        <a:t>Challanges</a:t>
                      </a:r>
                      <a:r>
                        <a:rPr lang="en-US" sz="1050" i="0" dirty="0">
                          <a:solidFill>
                            <a:schemeClr val="tx1"/>
                          </a:solidFill>
                          <a:effectLst/>
                          <a:latin typeface="+mn-lt"/>
                          <a:ea typeface="+mn-ea"/>
                          <a:cs typeface="+mn-cs"/>
                        </a:rPr>
                        <a:t> in Representation Learning: A report on three machine learning contests</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D4EA"/>
                    </a:solidFill>
                  </a:tcPr>
                </a:tc>
                <a:tc>
                  <a:txBody>
                    <a:bodyPr/>
                    <a:lstStyle/>
                    <a:p>
                      <a:pPr algn="l">
                        <a:lnSpc>
                          <a:spcPct val="107000"/>
                        </a:lnSpc>
                        <a:spcAft>
                          <a:spcPts val="800"/>
                        </a:spcAft>
                      </a:pPr>
                      <a:r>
                        <a:rPr lang="en-IN" sz="1050" dirty="0">
                          <a:effectLst/>
                          <a:latin typeface="Calibri" panose="020F0502020204030204" pitchFamily="34" charset="0"/>
                          <a:ea typeface="Calibri" panose="020F0502020204030204" pitchFamily="34" charset="0"/>
                          <a:cs typeface="Times New Roman" panose="02020603050405020304" pitchFamily="18" charset="0"/>
                        </a:rPr>
                        <a:t>2013</a:t>
                      </a:r>
                    </a:p>
                  </a:txBody>
                  <a:tcPr marL="35135" marR="35135" marT="0" marB="0">
                    <a:lnL w="12700">
                      <a:solidFill>
                        <a:srgbClr val="FFFFFF"/>
                      </a:solidFill>
                      <a:prstDash val="soli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4EA"/>
                    </a:solidFill>
                  </a:tcPr>
                </a:tc>
                <a:tc>
                  <a:txBody>
                    <a:bodyPr/>
                    <a:lstStyle/>
                    <a:p>
                      <a:pPr algn="l">
                        <a:lnSpc>
                          <a:spcPct val="107000"/>
                        </a:lnSpc>
                        <a:spcAft>
                          <a:spcPts val="800"/>
                        </a:spcAft>
                      </a:pPr>
                      <a:r>
                        <a:rPr lang="en-US" sz="1050" dirty="0">
                          <a:effectLst/>
                        </a:rPr>
                        <a:t>OpenCV, SVM</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D4EA"/>
                    </a:solidFill>
                  </a:tcPr>
                </a:tc>
                <a:tc>
                  <a:txBody>
                    <a:bodyPr/>
                    <a:lstStyle/>
                    <a:p>
                      <a:pPr algn="l">
                        <a:lnSpc>
                          <a:spcPct val="107000"/>
                        </a:lnSpc>
                        <a:spcAft>
                          <a:spcPts val="800"/>
                        </a:spcAft>
                      </a:pPr>
                      <a:r>
                        <a:rPr lang="en-IN" sz="1050" i="0" dirty="0">
                          <a:solidFill>
                            <a:schemeClr val="tx1"/>
                          </a:solidFill>
                          <a:effectLst/>
                          <a:latin typeface="+mn-lt"/>
                          <a:ea typeface="+mn-ea"/>
                          <a:cs typeface="+mn-cs"/>
                        </a:rPr>
                        <a:t>BBL-2013, FER-2013</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D4EA"/>
                    </a:solidFill>
                  </a:tcPr>
                </a:tc>
                <a:tc>
                  <a:txBody>
                    <a:bodyPr/>
                    <a:lstStyle/>
                    <a:p>
                      <a:pPr algn="l">
                        <a:lnSpc>
                          <a:spcPct val="107000"/>
                        </a:lnSpc>
                        <a:spcAft>
                          <a:spcPts val="800"/>
                        </a:spcAft>
                      </a:pPr>
                      <a:r>
                        <a:rPr lang="en-IN" sz="1050" dirty="0">
                          <a:effectLst/>
                        </a:rPr>
                        <a:t>Accuracy</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D4EA"/>
                    </a:solidFill>
                  </a:tcPr>
                </a:tc>
                <a:tc>
                  <a:txBody>
                    <a:bodyPr/>
                    <a:lstStyle/>
                    <a:p>
                      <a:pPr algn="l">
                        <a:lnSpc>
                          <a:spcPct val="107000"/>
                        </a:lnSpc>
                        <a:spcAft>
                          <a:spcPts val="800"/>
                        </a:spcAft>
                      </a:pPr>
                      <a:r>
                        <a:rPr lang="en-US" sz="1050" dirty="0">
                          <a:effectLst/>
                          <a:latin typeface="Calibri" panose="020F0502020204030204" pitchFamily="34" charset="0"/>
                          <a:ea typeface="Calibri" panose="020F0502020204030204" pitchFamily="34" charset="0"/>
                          <a:cs typeface="Times New Roman" panose="02020603050405020304" pitchFamily="18" charset="0"/>
                        </a:rPr>
                        <a:t>68%</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cap="flat" cmpd="sng" algn="ctr">
                      <a:solidFill>
                        <a:srgbClr val="FFFFFF"/>
                      </a:solidFill>
                      <a:prstDash val="solid"/>
                      <a:round/>
                      <a:headEnd type="none" w="med" len="med"/>
                      <a:tailEnd type="none" w="med" len="med"/>
                    </a:lnR>
                    <a:lnT w="38100">
                      <a:solidFill>
                        <a:srgbClr val="FFFFFF"/>
                      </a:solidFill>
                      <a:prstDash val="solid"/>
                    </a:lnT>
                    <a:lnB w="12700">
                      <a:solidFill>
                        <a:srgbClr val="FFFFFF"/>
                      </a:solidFill>
                      <a:prstDash val="solid"/>
                    </a:lnB>
                    <a:solidFill>
                      <a:srgbClr val="CFD4EA"/>
                    </a:solidFill>
                  </a:tcPr>
                </a:tc>
                <a:tc>
                  <a:txBody>
                    <a:bodyPr/>
                    <a:lstStyle/>
                    <a:p>
                      <a:pPr algn="l">
                        <a:lnSpc>
                          <a:spcPct val="107000"/>
                        </a:lnSpc>
                        <a:spcAft>
                          <a:spcPts val="800"/>
                        </a:spcAft>
                      </a:pPr>
                      <a:r>
                        <a:rPr lang="en-US" sz="1050" i="0" dirty="0">
                          <a:solidFill>
                            <a:schemeClr val="tx1"/>
                          </a:solidFill>
                          <a:effectLst/>
                          <a:latin typeface="+mn-lt"/>
                          <a:ea typeface="+mn-ea"/>
                          <a:cs typeface="+mn-cs"/>
                        </a:rPr>
                        <a:t>Making Use of CNN to get a better accuracy Score</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a:solidFill>
                        <a:srgbClr val="FFFFFF"/>
                      </a:solidFill>
                      <a:prstDash val="soli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4EA"/>
                    </a:solidFill>
                  </a:tcPr>
                </a:tc>
                <a:extLst>
                  <a:ext uri="{0D108BD9-81ED-4DB2-BD59-A6C34878D82A}">
                    <a16:rowId xmlns:a16="http://schemas.microsoft.com/office/drawing/2014/main" val="10001"/>
                  </a:ext>
                </a:extLst>
              </a:tr>
              <a:tr h="702124">
                <a:tc>
                  <a:txBody>
                    <a:bodyPr/>
                    <a:lstStyle/>
                    <a:p>
                      <a:pPr algn="l">
                        <a:lnSpc>
                          <a:spcPct val="107000"/>
                        </a:lnSpc>
                        <a:spcAft>
                          <a:spcPts val="800"/>
                        </a:spcAft>
                      </a:pPr>
                      <a:r>
                        <a:rPr lang="en-US"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20</a:t>
                      </a:r>
                      <a:endParaRPr lang="en-IN"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4471C4"/>
                    </a:solidFill>
                  </a:tcPr>
                </a:tc>
                <a:tc>
                  <a:txBody>
                    <a:bodyPr/>
                    <a:lstStyle/>
                    <a:p>
                      <a:pPr algn="l">
                        <a:lnSpc>
                          <a:spcPct val="107000"/>
                        </a:lnSpc>
                        <a:spcAft>
                          <a:spcPts val="800"/>
                        </a:spcAft>
                      </a:pPr>
                      <a:r>
                        <a:rPr lang="en-IN" sz="1050" i="0" dirty="0">
                          <a:solidFill>
                            <a:schemeClr val="tx1"/>
                          </a:solidFill>
                          <a:effectLst/>
                          <a:latin typeface="+mn-lt"/>
                          <a:ea typeface="+mn-ea"/>
                          <a:cs typeface="+mn-cs"/>
                        </a:rPr>
                        <a:t>Covariance Pooling for Facial </a:t>
                      </a:r>
                      <a:r>
                        <a:rPr lang="en-IN" sz="1050" i="0" dirty="0" err="1">
                          <a:solidFill>
                            <a:schemeClr val="tx1"/>
                          </a:solidFill>
                          <a:effectLst/>
                          <a:latin typeface="+mn-lt"/>
                          <a:ea typeface="+mn-ea"/>
                          <a:cs typeface="+mn-cs"/>
                        </a:rPr>
                        <a:t>Expressoin</a:t>
                      </a:r>
                      <a:r>
                        <a:rPr lang="en-IN" sz="1050" i="0" dirty="0">
                          <a:solidFill>
                            <a:schemeClr val="tx1"/>
                          </a:solidFill>
                          <a:effectLst/>
                          <a:latin typeface="+mn-lt"/>
                          <a:ea typeface="+mn-ea"/>
                          <a:cs typeface="+mn-cs"/>
                        </a:rPr>
                        <a:t> Regression</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algn="l">
                        <a:lnSpc>
                          <a:spcPct val="107000"/>
                        </a:lnSpc>
                        <a:spcAft>
                          <a:spcPts val="800"/>
                        </a:spcAft>
                      </a:pPr>
                      <a:r>
                        <a:rPr lang="en-IN" sz="1050" dirty="0">
                          <a:effectLst/>
                          <a:latin typeface="Calibri" panose="020F0502020204030204" pitchFamily="34" charset="0"/>
                          <a:ea typeface="Calibri" panose="020F0502020204030204" pitchFamily="34" charset="0"/>
                          <a:cs typeface="Times New Roman" panose="02020603050405020304" pitchFamily="18" charset="0"/>
                        </a:rPr>
                        <a:t>2018</a:t>
                      </a:r>
                    </a:p>
                  </a:txBody>
                  <a:tcPr marL="35135" marR="35135" marT="0" marB="0">
                    <a:lnL w="12700">
                      <a:solidFill>
                        <a:srgbClr val="FFFFFF"/>
                      </a:solidFill>
                      <a:prstDash val="soli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algn="l">
                        <a:lnSpc>
                          <a:spcPct val="107000"/>
                        </a:lnSpc>
                        <a:spcAft>
                          <a:spcPts val="800"/>
                        </a:spcAft>
                      </a:pPr>
                      <a:r>
                        <a:rPr lang="en-US" sz="1050" dirty="0">
                          <a:effectLst/>
                        </a:rPr>
                        <a:t>MTCNN</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algn="l">
                        <a:lnSpc>
                          <a:spcPct val="107000"/>
                        </a:lnSpc>
                        <a:spcAft>
                          <a:spcPts val="800"/>
                        </a:spcAft>
                      </a:pPr>
                      <a:r>
                        <a:rPr lang="en-IN" sz="1050" i="0" dirty="0">
                          <a:solidFill>
                            <a:schemeClr val="tx1"/>
                          </a:solidFill>
                          <a:effectLst/>
                          <a:latin typeface="+mn-lt"/>
                          <a:ea typeface="+mn-ea"/>
                          <a:cs typeface="+mn-cs"/>
                        </a:rPr>
                        <a:t>RAF, SFEW</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algn="l">
                        <a:lnSpc>
                          <a:spcPct val="107000"/>
                        </a:lnSpc>
                        <a:spcAft>
                          <a:spcPts val="800"/>
                        </a:spcAft>
                      </a:pPr>
                      <a:r>
                        <a:rPr lang="en-IN" sz="1050">
                          <a:effectLst/>
                        </a:rPr>
                        <a:t>Accuracy</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algn="l">
                        <a:lnSpc>
                          <a:spcPts val="1260"/>
                        </a:lnSpc>
                        <a:spcAft>
                          <a:spcPts val="800"/>
                        </a:spcAft>
                      </a:pPr>
                      <a:r>
                        <a:rPr lang="en-US" sz="1050" dirty="0">
                          <a:effectLst/>
                        </a:rPr>
                        <a:t>89.99% with RAF , </a:t>
                      </a:r>
                    </a:p>
                    <a:p>
                      <a:pPr algn="l">
                        <a:lnSpc>
                          <a:spcPts val="1260"/>
                        </a:lnSpc>
                        <a:spcAft>
                          <a:spcPts val="800"/>
                        </a:spcAft>
                      </a:pPr>
                      <a:r>
                        <a:rPr lang="en-US" sz="1050" dirty="0">
                          <a:effectLst/>
                        </a:rPr>
                        <a:t>58% with SFEW</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cap="flat" cmpd="sng" algn="ctr">
                      <a:solidFill>
                        <a:srgbClr val="FFFFFF"/>
                      </a:solidFill>
                      <a:prstDash val="solid"/>
                      <a:round/>
                      <a:headEnd type="none" w="med" len="med"/>
                      <a:tailEnd type="none" w="med" len="med"/>
                    </a:lnR>
                    <a:lnT w="12700">
                      <a:solidFill>
                        <a:srgbClr val="FFFFFF"/>
                      </a:solidFill>
                      <a:prstDash val="solid"/>
                    </a:lnT>
                    <a:lnB w="12700">
                      <a:solidFill>
                        <a:srgbClr val="FFFFFF"/>
                      </a:solidFill>
                      <a:prstDash val="solid"/>
                    </a:lnB>
                    <a:solidFill>
                      <a:srgbClr val="E9EBF5"/>
                    </a:solidFill>
                  </a:tcPr>
                </a:tc>
                <a:tc>
                  <a:txBody>
                    <a:bodyPr/>
                    <a:lstStyle/>
                    <a:p>
                      <a:pPr algn="l">
                        <a:lnSpc>
                          <a:spcPct val="107000"/>
                        </a:lnSpc>
                        <a:spcAft>
                          <a:spcPts val="800"/>
                        </a:spcAft>
                      </a:pPr>
                      <a:r>
                        <a:rPr lang="en-US" sz="1050" i="0" dirty="0">
                          <a:solidFill>
                            <a:schemeClr val="tx1"/>
                          </a:solidFill>
                          <a:effectLst/>
                          <a:latin typeface="+mn-lt"/>
                          <a:ea typeface="+mn-ea"/>
                          <a:cs typeface="+mn-cs"/>
                        </a:rPr>
                        <a:t>Using Gaussian Matrix after Covariance Matrix in order to improve the effectiveness of second-order statistics.</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a:solidFill>
                        <a:srgbClr val="FFFFFF"/>
                      </a:solidFill>
                      <a:prstDash val="soli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val="10002"/>
                  </a:ext>
                </a:extLst>
              </a:tr>
              <a:tr h="906530">
                <a:tc>
                  <a:txBody>
                    <a:bodyPr/>
                    <a:lstStyle/>
                    <a:p>
                      <a:pPr algn="l">
                        <a:lnSpc>
                          <a:spcPct val="107000"/>
                        </a:lnSpc>
                        <a:spcAft>
                          <a:spcPts val="800"/>
                        </a:spcAft>
                      </a:pPr>
                      <a:r>
                        <a:rPr lang="en-US"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21</a:t>
                      </a:r>
                      <a:endParaRPr lang="en-IN"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4471C4"/>
                    </a:solidFill>
                  </a:tcPr>
                </a:tc>
                <a:tc>
                  <a:txBody>
                    <a:bodyPr/>
                    <a:lstStyle/>
                    <a:p>
                      <a:pPr algn="l">
                        <a:lnSpc>
                          <a:spcPct val="107000"/>
                        </a:lnSpc>
                        <a:spcAft>
                          <a:spcPts val="800"/>
                        </a:spcAft>
                      </a:pPr>
                      <a:r>
                        <a:rPr lang="en-US" sz="1050" i="0" dirty="0">
                          <a:solidFill>
                            <a:schemeClr val="tx1"/>
                          </a:solidFill>
                          <a:effectLst/>
                          <a:latin typeface="+mn-lt"/>
                          <a:ea typeface="+mn-ea"/>
                          <a:cs typeface="+mn-cs"/>
                        </a:rPr>
                        <a:t>Exploring Emotion Features and Fusion Strategies for Audio - Video Emotion Recognition</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tc>
                  <a:txBody>
                    <a:bodyPr/>
                    <a:lstStyle/>
                    <a:p>
                      <a:pPr marL="0" marR="0" lvl="0" indent="0" algn="l" defTabSz="914400" eaLnBrk="1" fontAlgn="auto" latinLnBrk="0" hangingPunct="1">
                        <a:lnSpc>
                          <a:spcPct val="107000"/>
                        </a:lnSpc>
                        <a:spcBef>
                          <a:spcPts val="0"/>
                        </a:spcBef>
                        <a:spcAft>
                          <a:spcPts val="800"/>
                        </a:spcAft>
                        <a:buClrTx/>
                        <a:buSzTx/>
                        <a:buFontTx/>
                        <a:buNone/>
                        <a:tabLst/>
                        <a:defRPr/>
                      </a:pPr>
                      <a:r>
                        <a:rPr lang="en-IN" sz="1050" dirty="0">
                          <a:effectLst/>
                          <a:latin typeface="Calibri" panose="020F0502020204030204" pitchFamily="34" charset="0"/>
                          <a:ea typeface="Calibri" panose="020F0502020204030204" pitchFamily="34" charset="0"/>
                          <a:cs typeface="Times New Roman" panose="02020603050405020304" pitchFamily="18" charset="0"/>
                        </a:rPr>
                        <a:t>2020</a:t>
                      </a:r>
                    </a:p>
                    <a:p>
                      <a:pPr algn="l">
                        <a:lnSpc>
                          <a:spcPct val="107000"/>
                        </a:lnSpc>
                        <a:spcAft>
                          <a:spcPts val="800"/>
                        </a:spcAft>
                      </a:pP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4EA"/>
                    </a:solidFill>
                  </a:tcPr>
                </a:tc>
                <a:tc>
                  <a:txBody>
                    <a:bodyPr/>
                    <a:lstStyle/>
                    <a:p>
                      <a:pPr algn="l">
                        <a:lnSpc>
                          <a:spcPct val="107000"/>
                        </a:lnSpc>
                        <a:spcAft>
                          <a:spcPts val="800"/>
                        </a:spcAft>
                      </a:pPr>
                      <a:r>
                        <a:rPr lang="en-US" sz="1050" i="0" dirty="0">
                          <a:solidFill>
                            <a:schemeClr val="tx1"/>
                          </a:solidFill>
                          <a:effectLst/>
                          <a:latin typeface="+mn-lt"/>
                          <a:ea typeface="+mn-ea"/>
                          <a:cs typeface="+mn-cs"/>
                        </a:rPr>
                        <a:t>CNN(</a:t>
                      </a:r>
                      <a:r>
                        <a:rPr lang="en-US" sz="1050" i="0" dirty="0" err="1">
                          <a:solidFill>
                            <a:schemeClr val="tx1"/>
                          </a:solidFill>
                          <a:effectLst/>
                          <a:latin typeface="+mn-lt"/>
                          <a:ea typeface="+mn-ea"/>
                          <a:cs typeface="+mn-cs"/>
                        </a:rPr>
                        <a:t>VGGFace</a:t>
                      </a:r>
                      <a:r>
                        <a:rPr lang="en-US" sz="1050" i="0" dirty="0">
                          <a:solidFill>
                            <a:schemeClr val="tx1"/>
                          </a:solidFill>
                          <a:effectLst/>
                          <a:latin typeface="+mn-lt"/>
                          <a:ea typeface="+mn-ea"/>
                          <a:cs typeface="+mn-cs"/>
                        </a:rPr>
                        <a:t>, ResNet18, IR50), FBP(Factorized Bilinear Pooling)</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tc>
                  <a:txBody>
                    <a:bodyPr/>
                    <a:lstStyle/>
                    <a:p>
                      <a:pPr algn="l">
                        <a:lnSpc>
                          <a:spcPct val="107000"/>
                        </a:lnSpc>
                        <a:spcAft>
                          <a:spcPts val="800"/>
                        </a:spcAft>
                      </a:pPr>
                      <a:r>
                        <a:rPr lang="en-IN" sz="1050" i="0" dirty="0" err="1">
                          <a:solidFill>
                            <a:schemeClr val="tx1"/>
                          </a:solidFill>
                          <a:effectLst/>
                          <a:latin typeface="+mn-lt"/>
                          <a:ea typeface="+mn-ea"/>
                          <a:cs typeface="+mn-cs"/>
                        </a:rPr>
                        <a:t>AffectNet</a:t>
                      </a:r>
                      <a:r>
                        <a:rPr lang="en-IN" sz="1050" i="0" dirty="0">
                          <a:solidFill>
                            <a:schemeClr val="tx1"/>
                          </a:solidFill>
                          <a:effectLst/>
                          <a:latin typeface="+mn-lt"/>
                          <a:ea typeface="+mn-ea"/>
                          <a:cs typeface="+mn-cs"/>
                        </a:rPr>
                        <a:t>, RAF-DB, FER+, AFEW</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tc>
                  <a:txBody>
                    <a:bodyPr/>
                    <a:lstStyle/>
                    <a:p>
                      <a:pPr algn="l">
                        <a:lnSpc>
                          <a:spcPct val="107000"/>
                        </a:lnSpc>
                        <a:spcAft>
                          <a:spcPts val="800"/>
                        </a:spcAft>
                      </a:pPr>
                      <a:r>
                        <a:rPr lang="en-US" sz="1050" dirty="0">
                          <a:effectLst/>
                          <a:latin typeface="Calibri" panose="020F0502020204030204" pitchFamily="34" charset="0"/>
                          <a:ea typeface="Calibri" panose="020F0502020204030204" pitchFamily="34" charset="0"/>
                          <a:cs typeface="Times New Roman" panose="02020603050405020304" pitchFamily="18" charset="0"/>
                        </a:rPr>
                        <a:t>Accuracy</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tc>
                  <a:txBody>
                    <a:bodyPr/>
                    <a:lstStyle/>
                    <a:p>
                      <a:pPr algn="l">
                        <a:lnSpc>
                          <a:spcPct val="107000"/>
                        </a:lnSpc>
                        <a:spcAft>
                          <a:spcPts val="800"/>
                        </a:spcAft>
                      </a:pPr>
                      <a:r>
                        <a:rPr lang="en-IN" sz="1050" dirty="0">
                          <a:effectLst/>
                        </a:rPr>
                        <a:t>89.25%</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cap="flat" cmpd="sng" algn="ctr">
                      <a:solidFill>
                        <a:srgbClr val="FFFFFF"/>
                      </a:solidFill>
                      <a:prstDash val="solid"/>
                      <a:round/>
                      <a:headEnd type="none" w="med" len="med"/>
                      <a:tailEnd type="none" w="med" len="med"/>
                    </a:lnR>
                    <a:lnT w="12700">
                      <a:solidFill>
                        <a:srgbClr val="FFFFFF"/>
                      </a:solidFill>
                      <a:prstDash val="solid"/>
                    </a:lnT>
                    <a:lnB w="12700">
                      <a:solidFill>
                        <a:srgbClr val="FFFFFF"/>
                      </a:solidFill>
                      <a:prstDash val="solid"/>
                    </a:lnB>
                    <a:solidFill>
                      <a:srgbClr val="CFD4EA"/>
                    </a:solidFill>
                  </a:tcPr>
                </a:tc>
                <a:tc>
                  <a:txBody>
                    <a:bodyPr/>
                    <a:lstStyle/>
                    <a:p>
                      <a:pPr algn="l">
                        <a:lnSpc>
                          <a:spcPct val="107000"/>
                        </a:lnSpc>
                        <a:spcAft>
                          <a:spcPts val="800"/>
                        </a:spcAft>
                      </a:pPr>
                      <a:r>
                        <a:rPr lang="en-US" sz="1050" i="0" dirty="0">
                          <a:solidFill>
                            <a:schemeClr val="tx1"/>
                          </a:solidFill>
                          <a:effectLst/>
                          <a:latin typeface="+mn-lt"/>
                          <a:ea typeface="+mn-ea"/>
                          <a:cs typeface="+mn-cs"/>
                        </a:rPr>
                        <a:t>Applying more Feature Enhancement Strategies to the extracted Basic Feature and then get the average of the accuracy obtained from those enhancement so as to improve the models Accuracy</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a:solidFill>
                        <a:srgbClr val="FFFFFF"/>
                      </a:solidFill>
                      <a:prstDash val="soli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4EA"/>
                    </a:solidFill>
                  </a:tcPr>
                </a:tc>
                <a:extLst>
                  <a:ext uri="{0D108BD9-81ED-4DB2-BD59-A6C34878D82A}">
                    <a16:rowId xmlns:a16="http://schemas.microsoft.com/office/drawing/2014/main" val="10003"/>
                  </a:ext>
                </a:extLst>
              </a:tr>
              <a:tr h="602095">
                <a:tc>
                  <a:txBody>
                    <a:bodyPr/>
                    <a:lstStyle/>
                    <a:p>
                      <a:pPr algn="l">
                        <a:lnSpc>
                          <a:spcPct val="107000"/>
                        </a:lnSpc>
                        <a:spcAft>
                          <a:spcPts val="800"/>
                        </a:spcAft>
                      </a:pPr>
                      <a:r>
                        <a:rPr lang="en-US"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22</a:t>
                      </a:r>
                      <a:endParaRPr lang="en-IN"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4471C4"/>
                    </a:solidFill>
                  </a:tcPr>
                </a:tc>
                <a:tc>
                  <a:txBody>
                    <a:bodyPr/>
                    <a:lstStyle/>
                    <a:p>
                      <a:pPr algn="l">
                        <a:lnSpc>
                          <a:spcPct val="107000"/>
                        </a:lnSpc>
                        <a:spcAft>
                          <a:spcPts val="800"/>
                        </a:spcAft>
                      </a:pPr>
                      <a:r>
                        <a:rPr lang="en-US" sz="1050" i="0" dirty="0">
                          <a:solidFill>
                            <a:schemeClr val="tx1"/>
                          </a:solidFill>
                          <a:effectLst/>
                          <a:latin typeface="+mn-lt"/>
                          <a:ea typeface="+mn-ea"/>
                          <a:cs typeface="+mn-cs"/>
                        </a:rPr>
                        <a:t>Facial Emotion Recognition Using Convolution Neural Networks (FERC)</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algn="l">
                        <a:lnSpc>
                          <a:spcPct val="107000"/>
                        </a:lnSpc>
                        <a:spcAft>
                          <a:spcPts val="800"/>
                        </a:spcAft>
                      </a:pPr>
                      <a:r>
                        <a:rPr lang="en-US" sz="1050" dirty="0">
                          <a:effectLst/>
                          <a:latin typeface="Calibri" panose="020F0502020204030204" pitchFamily="34" charset="0"/>
                          <a:ea typeface="Calibri" panose="020F0502020204030204" pitchFamily="34" charset="0"/>
                          <a:cs typeface="Times New Roman" panose="02020603050405020304" pitchFamily="18" charset="0"/>
                        </a:rPr>
                        <a:t>2020</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algn="l">
                        <a:lnSpc>
                          <a:spcPct val="107000"/>
                        </a:lnSpc>
                        <a:spcAft>
                          <a:spcPts val="800"/>
                        </a:spcAft>
                      </a:pPr>
                      <a:r>
                        <a:rPr lang="en-IN" sz="1050" dirty="0">
                          <a:effectLst/>
                        </a:rPr>
                        <a:t>CNN</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algn="l">
                        <a:lnSpc>
                          <a:spcPct val="107000"/>
                        </a:lnSpc>
                        <a:spcAft>
                          <a:spcPts val="800"/>
                        </a:spcAft>
                      </a:pPr>
                      <a:r>
                        <a:rPr lang="en-IN" sz="1050" i="0" dirty="0">
                          <a:solidFill>
                            <a:schemeClr val="tx1"/>
                          </a:solidFill>
                          <a:effectLst/>
                          <a:latin typeface="+mn-lt"/>
                          <a:ea typeface="+mn-ea"/>
                          <a:cs typeface="+mn-cs"/>
                        </a:rPr>
                        <a:t>Caltech faces, NIST Database</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algn="l">
                        <a:lnSpc>
                          <a:spcPct val="107000"/>
                        </a:lnSpc>
                        <a:spcAft>
                          <a:spcPts val="800"/>
                        </a:spcAft>
                      </a:pPr>
                      <a:r>
                        <a:rPr lang="en-US" sz="1050" dirty="0">
                          <a:effectLst/>
                          <a:latin typeface="Calibri" panose="020F0502020204030204" pitchFamily="34" charset="0"/>
                          <a:ea typeface="Calibri" panose="020F0502020204030204" pitchFamily="34" charset="0"/>
                          <a:cs typeface="Times New Roman" panose="02020603050405020304" pitchFamily="18" charset="0"/>
                        </a:rPr>
                        <a:t>Accuracy</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algn="l">
                        <a:lnSpc>
                          <a:spcPct val="107000"/>
                        </a:lnSpc>
                        <a:spcAft>
                          <a:spcPts val="800"/>
                        </a:spcAft>
                      </a:pPr>
                      <a:r>
                        <a:rPr lang="en-IN" sz="1050" dirty="0">
                          <a:effectLst/>
                        </a:rPr>
                        <a:t> 96%</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cap="flat" cmpd="sng" algn="ctr">
                      <a:solidFill>
                        <a:srgbClr val="FFFFFF"/>
                      </a:solidFill>
                      <a:prstDash val="solid"/>
                      <a:round/>
                      <a:headEnd type="none" w="med" len="med"/>
                      <a:tailEnd type="none" w="med" len="med"/>
                    </a:lnR>
                    <a:lnT w="12700">
                      <a:solidFill>
                        <a:srgbClr val="FFFFFF"/>
                      </a:solidFill>
                      <a:prstDash val="solid"/>
                    </a:lnT>
                    <a:lnB w="12700">
                      <a:solidFill>
                        <a:srgbClr val="FFFFFF"/>
                      </a:solidFill>
                      <a:prstDash val="solid"/>
                    </a:lnB>
                    <a:solidFill>
                      <a:srgbClr val="E9EBF5"/>
                    </a:solidFill>
                  </a:tcPr>
                </a:tc>
                <a:tc>
                  <a:txBody>
                    <a:bodyPr/>
                    <a:lstStyle/>
                    <a:p>
                      <a:pPr algn="l">
                        <a:lnSpc>
                          <a:spcPct val="107000"/>
                        </a:lnSpc>
                        <a:spcAft>
                          <a:spcPts val="800"/>
                        </a:spcAft>
                      </a:pPr>
                      <a:r>
                        <a:rPr lang="en-US" sz="1050" i="0" dirty="0">
                          <a:solidFill>
                            <a:schemeClr val="tx1"/>
                          </a:solidFill>
                          <a:effectLst/>
                          <a:latin typeface="+mn-lt"/>
                          <a:ea typeface="+mn-ea"/>
                          <a:cs typeface="+mn-cs"/>
                        </a:rPr>
                        <a:t>Using this model as a base and to include a deep learning model like </a:t>
                      </a:r>
                      <a:r>
                        <a:rPr lang="en-US" sz="1050" i="0" dirty="0" err="1">
                          <a:solidFill>
                            <a:schemeClr val="tx1"/>
                          </a:solidFill>
                          <a:effectLst/>
                          <a:latin typeface="+mn-lt"/>
                          <a:ea typeface="+mn-ea"/>
                          <a:cs typeface="+mn-cs"/>
                        </a:rPr>
                        <a:t>lstm</a:t>
                      </a:r>
                      <a:r>
                        <a:rPr lang="en-US" sz="1050" i="0" dirty="0">
                          <a:solidFill>
                            <a:schemeClr val="tx1"/>
                          </a:solidFill>
                          <a:effectLst/>
                          <a:latin typeface="+mn-lt"/>
                          <a:ea typeface="+mn-ea"/>
                          <a:cs typeface="+mn-cs"/>
                        </a:rPr>
                        <a:t> to increase its accuracy and hence will be applicable for its use in other fields</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a:solidFill>
                        <a:srgbClr val="FFFFFF"/>
                      </a:solidFill>
                      <a:prstDash val="soli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14337" y="1211516"/>
            <a:ext cx="11388725" cy="4569460"/>
          </a:xfrm>
          <a:prstGeom prst="rect">
            <a:avLst/>
          </a:prstGeom>
        </p:spPr>
        <p:txBody>
          <a:bodyPr vert="horz" wrap="square" lIns="0" tIns="15875" rIns="0" bIns="0" rtlCol="0">
            <a:spAutoFit/>
          </a:bodyPr>
          <a:lstStyle/>
          <a:p>
            <a:pPr marL="298450" indent="-286385">
              <a:lnSpc>
                <a:spcPct val="100000"/>
              </a:lnSpc>
              <a:spcBef>
                <a:spcPts val="125"/>
              </a:spcBef>
              <a:buSzPct val="96363"/>
              <a:buFont typeface="Wingdings"/>
              <a:buChar char=""/>
              <a:tabLst>
                <a:tab pos="299085" algn="l"/>
              </a:tabLst>
            </a:pPr>
            <a:r>
              <a:rPr lang="en-US" sz="2750" b="1" spc="-10" dirty="0">
                <a:latin typeface="Times New Roman"/>
                <a:cs typeface="Times New Roman"/>
              </a:rPr>
              <a:t>Problem</a:t>
            </a:r>
            <a:r>
              <a:rPr lang="en-US" sz="2750" b="1" spc="110" dirty="0">
                <a:latin typeface="Times New Roman"/>
                <a:cs typeface="Times New Roman"/>
              </a:rPr>
              <a:t> </a:t>
            </a:r>
            <a:r>
              <a:rPr lang="en-US" sz="2750" b="1" spc="-5" dirty="0">
                <a:latin typeface="Times New Roman"/>
                <a:cs typeface="Times New Roman"/>
              </a:rPr>
              <a:t>Identification</a:t>
            </a:r>
            <a:endParaRPr lang="en-US" sz="2750" dirty="0">
              <a:latin typeface="Times New Roman"/>
              <a:cs typeface="Times New Roman"/>
            </a:endParaRPr>
          </a:p>
          <a:p>
            <a:pPr marL="718185" lvl="1" indent="-248285">
              <a:lnSpc>
                <a:spcPct val="100000"/>
              </a:lnSpc>
              <a:spcBef>
                <a:spcPts val="2080"/>
              </a:spcBef>
              <a:buSzPct val="95833"/>
              <a:buFont typeface="Wingdings"/>
              <a:buChar char=""/>
              <a:tabLst>
                <a:tab pos="718185" algn="l"/>
                <a:tab pos="1347470" algn="l"/>
                <a:tab pos="2480945" algn="l"/>
                <a:tab pos="3472815" algn="l"/>
                <a:tab pos="4197350" algn="l"/>
                <a:tab pos="4740910" algn="l"/>
                <a:tab pos="5807710" algn="l"/>
                <a:tab pos="6837680" algn="l"/>
                <a:tab pos="8343900" algn="l"/>
                <a:tab pos="9382760" algn="l"/>
                <a:tab pos="10059670" algn="l"/>
              </a:tabLst>
            </a:pPr>
            <a:r>
              <a:rPr lang="en-US" sz="2400" spc="-15" dirty="0">
                <a:latin typeface="Times New Roman"/>
                <a:cs typeface="Times New Roman"/>
              </a:rPr>
              <a:t>The </a:t>
            </a:r>
            <a:r>
              <a:rPr lang="en-US" sz="2400" dirty="0">
                <a:latin typeface="Times New Roman"/>
                <a:cs typeface="Times New Roman"/>
              </a:rPr>
              <a:t>existing Facial Emotion Recognition(FER) </a:t>
            </a:r>
            <a:r>
              <a:rPr lang="en-US" sz="2400" spc="-15" dirty="0">
                <a:latin typeface="Times New Roman"/>
                <a:cs typeface="Times New Roman"/>
              </a:rPr>
              <a:t>system </a:t>
            </a:r>
            <a:r>
              <a:rPr lang="en-US" sz="2400" spc="10" dirty="0">
                <a:latin typeface="Times New Roman"/>
                <a:cs typeface="Times New Roman"/>
              </a:rPr>
              <a:t>lacks to provide consistent accuracy.</a:t>
            </a:r>
            <a:endParaRPr lang="en-US" sz="2400" spc="-25" dirty="0">
              <a:latin typeface="Times New Roman"/>
              <a:cs typeface="Times New Roman"/>
            </a:endParaRPr>
          </a:p>
          <a:p>
            <a:pPr marL="718185" lvl="1" indent="-248285">
              <a:lnSpc>
                <a:spcPct val="100000"/>
              </a:lnSpc>
              <a:spcBef>
                <a:spcPts val="2080"/>
              </a:spcBef>
              <a:buSzPct val="95833"/>
              <a:buFont typeface="Wingdings"/>
              <a:buChar char=""/>
              <a:tabLst>
                <a:tab pos="718185" algn="l"/>
                <a:tab pos="1347470" algn="l"/>
                <a:tab pos="2480945" algn="l"/>
                <a:tab pos="3472815" algn="l"/>
                <a:tab pos="4197350" algn="l"/>
                <a:tab pos="4740910" algn="l"/>
                <a:tab pos="5807710" algn="l"/>
                <a:tab pos="6837680" algn="l"/>
                <a:tab pos="8343900" algn="l"/>
                <a:tab pos="9382760" algn="l"/>
                <a:tab pos="10059670" algn="l"/>
              </a:tabLst>
            </a:pPr>
            <a:r>
              <a:rPr lang="en-US" sz="2400" spc="-25" dirty="0">
                <a:latin typeface="Times New Roman"/>
                <a:cs typeface="Times New Roman"/>
              </a:rPr>
              <a:t>The existing system uses both images and videos in order to reveal information on one’s emotional state which at times may be faulty.</a:t>
            </a:r>
          </a:p>
          <a:p>
            <a:pPr marL="718185" lvl="1" indent="-248285">
              <a:lnSpc>
                <a:spcPct val="100000"/>
              </a:lnSpc>
              <a:spcBef>
                <a:spcPts val="2080"/>
              </a:spcBef>
              <a:buSzPct val="95833"/>
              <a:buFont typeface="Wingdings"/>
              <a:buChar char=""/>
              <a:tabLst>
                <a:tab pos="718185" algn="l"/>
                <a:tab pos="1347470" algn="l"/>
                <a:tab pos="2480945" algn="l"/>
                <a:tab pos="3472815" algn="l"/>
                <a:tab pos="4197350" algn="l"/>
                <a:tab pos="4740910" algn="l"/>
                <a:tab pos="5807710" algn="l"/>
                <a:tab pos="6837680" algn="l"/>
                <a:tab pos="8343900" algn="l"/>
                <a:tab pos="9382760" algn="l"/>
                <a:tab pos="10059670" algn="l"/>
              </a:tabLst>
            </a:pPr>
            <a:r>
              <a:rPr lang="en-US" sz="2400" spc="-25" dirty="0">
                <a:latin typeface="Times New Roman"/>
                <a:cs typeface="Times New Roman"/>
              </a:rPr>
              <a:t>The emotions Surprise, Neutral Emotion, and Sadness are more difficult to recognize as compared to others like happiness, anger, disgust and fear.</a:t>
            </a:r>
          </a:p>
          <a:p>
            <a:pPr marL="718185" lvl="1" indent="-248285">
              <a:lnSpc>
                <a:spcPct val="100000"/>
              </a:lnSpc>
              <a:spcBef>
                <a:spcPts val="2080"/>
              </a:spcBef>
              <a:buSzPct val="95833"/>
              <a:buFont typeface="Wingdings"/>
              <a:buChar char=""/>
              <a:tabLst>
                <a:tab pos="718185" algn="l"/>
                <a:tab pos="1347470" algn="l"/>
                <a:tab pos="2480945" algn="l"/>
                <a:tab pos="3472815" algn="l"/>
                <a:tab pos="4197350" algn="l"/>
                <a:tab pos="4740910" algn="l"/>
                <a:tab pos="5807710" algn="l"/>
                <a:tab pos="6837680" algn="l"/>
                <a:tab pos="8343900" algn="l"/>
                <a:tab pos="9382760" algn="l"/>
                <a:tab pos="10059670" algn="l"/>
              </a:tabLst>
            </a:pPr>
            <a:r>
              <a:rPr lang="en-US" sz="2400" spc="-25" dirty="0">
                <a:latin typeface="Times New Roman"/>
                <a:cs typeface="Times New Roman"/>
              </a:rPr>
              <a:t>The existing system can not be used along with other models for its better application i.e., lack of interoperability.</a:t>
            </a:r>
          </a:p>
        </p:txBody>
      </p:sp>
      <p:sp>
        <p:nvSpPr>
          <p:cNvPr id="4" name="object 4"/>
          <p:cNvSpPr txBox="1">
            <a:spLocks noGrp="1"/>
          </p:cNvSpPr>
          <p:nvPr>
            <p:ph type="ftr" sz="quarter" idx="5"/>
          </p:nvPr>
        </p:nvSpPr>
        <p:spPr>
          <a:xfrm>
            <a:off x="917575" y="6472554"/>
            <a:ext cx="1207770" cy="156068"/>
          </a:xfrm>
          <a:prstGeom prst="rect">
            <a:avLst/>
          </a:prstGeom>
        </p:spPr>
        <p:txBody>
          <a:bodyPr vert="horz" wrap="square" lIns="0" tIns="0" rIns="0" bIns="0" rtlCol="0">
            <a:spAutoFit/>
          </a:bodyPr>
          <a:lstStyle/>
          <a:p>
            <a:pPr marL="12700">
              <a:lnSpc>
                <a:spcPts val="1240"/>
              </a:lnSpc>
            </a:pPr>
            <a:r>
              <a:rPr lang="en-IN" spc="-5" dirty="0"/>
              <a:t>26 December</a:t>
            </a:r>
            <a:r>
              <a:rPr spc="-50" dirty="0"/>
              <a:t> </a:t>
            </a:r>
            <a:r>
              <a:rPr spc="-10" dirty="0"/>
              <a:t>2022</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spc="-40" dirty="0"/>
              <a:t>V</a:t>
            </a:r>
            <a:r>
              <a:rPr spc="-20" dirty="0"/>
              <a:t>I</a:t>
            </a:r>
            <a:r>
              <a:rPr dirty="0"/>
              <a:t>I</a:t>
            </a:r>
            <a:r>
              <a:rPr spc="80" dirty="0"/>
              <a:t> </a:t>
            </a:r>
            <a:r>
              <a:rPr spc="30" dirty="0"/>
              <a:t>S</a:t>
            </a:r>
            <a:r>
              <a:rPr spc="-5" dirty="0"/>
              <a:t>eme</a:t>
            </a:r>
            <a:r>
              <a:rPr spc="-30" dirty="0"/>
              <a:t>s</a:t>
            </a:r>
            <a:r>
              <a:rPr spc="30" dirty="0"/>
              <a:t>t</a:t>
            </a:r>
            <a:r>
              <a:rPr spc="-5" dirty="0"/>
              <a:t>e</a:t>
            </a:r>
            <a:r>
              <a:rPr spc="-55" dirty="0"/>
              <a:t>r</a:t>
            </a:r>
            <a:r>
              <a:rPr dirty="0"/>
              <a:t>,</a:t>
            </a:r>
            <a:r>
              <a:rPr spc="-60" dirty="0"/>
              <a:t> </a:t>
            </a:r>
            <a:r>
              <a:rPr spc="-10" dirty="0"/>
              <a:t>D</a:t>
            </a:r>
            <a:r>
              <a:rPr spc="-5" dirty="0"/>
              <a:t>e</a:t>
            </a:r>
            <a:r>
              <a:rPr spc="30" dirty="0"/>
              <a:t>p</a:t>
            </a:r>
            <a:r>
              <a:rPr spc="5" dirty="0"/>
              <a:t>a</a:t>
            </a:r>
            <a:r>
              <a:rPr spc="20" dirty="0"/>
              <a:t>r</a:t>
            </a:r>
            <a:r>
              <a:rPr spc="30" dirty="0"/>
              <a:t>t</a:t>
            </a:r>
            <a:r>
              <a:rPr spc="-5" dirty="0"/>
              <a:t>me</a:t>
            </a:r>
            <a:r>
              <a:rPr spc="30" dirty="0"/>
              <a:t>n</a:t>
            </a:r>
            <a:r>
              <a:rPr dirty="0"/>
              <a:t>t</a:t>
            </a:r>
            <a:r>
              <a:rPr spc="-15" dirty="0"/>
              <a:t> </a:t>
            </a:r>
            <a:r>
              <a:rPr spc="10" dirty="0"/>
              <a:t>O</a:t>
            </a:r>
            <a:r>
              <a:rPr dirty="0"/>
              <a:t>f</a:t>
            </a:r>
            <a:r>
              <a:rPr spc="-55" dirty="0"/>
              <a:t> </a:t>
            </a:r>
            <a:r>
              <a:rPr spc="-20" dirty="0"/>
              <a:t>I</a:t>
            </a:r>
            <a:r>
              <a:rPr spc="30" dirty="0"/>
              <a:t>S</a:t>
            </a:r>
            <a:r>
              <a:rPr spc="10" dirty="0"/>
              <a:t>E</a:t>
            </a:r>
            <a:r>
              <a:rPr spc="-10" dirty="0"/>
              <a:t>,</a:t>
            </a:r>
            <a:r>
              <a:rPr dirty="0"/>
              <a:t>R</a:t>
            </a:r>
            <a:r>
              <a:rPr spc="30" dirty="0"/>
              <a:t>NS</a:t>
            </a:r>
            <a:r>
              <a:rPr spc="-20" dirty="0"/>
              <a:t>I</a:t>
            </a:r>
            <a:r>
              <a:rPr dirty="0"/>
              <a:t>T</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11</a:t>
            </a:fld>
            <a:endParaRPr dirty="0"/>
          </a:p>
        </p:txBody>
      </p:sp>
      <p:sp>
        <p:nvSpPr>
          <p:cNvPr id="3" name="object 3"/>
          <p:cNvSpPr txBox="1">
            <a:spLocks noGrp="1"/>
          </p:cNvSpPr>
          <p:nvPr>
            <p:ph type="title"/>
          </p:nvPr>
        </p:nvSpPr>
        <p:spPr>
          <a:xfrm>
            <a:off x="5293614" y="262255"/>
            <a:ext cx="1610995" cy="518159"/>
          </a:xfrm>
          <a:prstGeom prst="rect">
            <a:avLst/>
          </a:prstGeom>
        </p:spPr>
        <p:txBody>
          <a:bodyPr vert="horz" wrap="square" lIns="0" tIns="16510" rIns="0" bIns="0" rtlCol="0">
            <a:spAutoFit/>
          </a:bodyPr>
          <a:lstStyle/>
          <a:p>
            <a:pPr marL="12700">
              <a:lnSpc>
                <a:spcPct val="100000"/>
              </a:lnSpc>
              <a:spcBef>
                <a:spcPts val="130"/>
              </a:spcBef>
            </a:pPr>
            <a:r>
              <a:rPr sz="3200" b="1" spc="-55" dirty="0">
                <a:solidFill>
                  <a:srgbClr val="000066"/>
                </a:solidFill>
                <a:latin typeface="Calibri"/>
                <a:cs typeface="Calibri"/>
              </a:rPr>
              <a:t>ANALYSIS</a:t>
            </a:r>
            <a:endParaRPr sz="3200">
              <a:latin typeface="Calibri"/>
              <a:cs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510" rIns="0" bIns="0" rtlCol="0">
            <a:spAutoFit/>
          </a:bodyPr>
          <a:lstStyle/>
          <a:p>
            <a:pPr marL="14604">
              <a:lnSpc>
                <a:spcPct val="100000"/>
              </a:lnSpc>
              <a:spcBef>
                <a:spcPts val="130"/>
              </a:spcBef>
            </a:pPr>
            <a:r>
              <a:rPr spc="-25" dirty="0"/>
              <a:t>ANALYSIS</a:t>
            </a:r>
          </a:p>
        </p:txBody>
      </p:sp>
      <p:sp>
        <p:nvSpPr>
          <p:cNvPr id="4" name="object 4"/>
          <p:cNvSpPr txBox="1">
            <a:spLocks noGrp="1"/>
          </p:cNvSpPr>
          <p:nvPr>
            <p:ph type="ftr" sz="quarter" idx="5"/>
          </p:nvPr>
        </p:nvSpPr>
        <p:spPr>
          <a:xfrm>
            <a:off x="917575" y="6472554"/>
            <a:ext cx="1207770" cy="156068"/>
          </a:xfrm>
          <a:prstGeom prst="rect">
            <a:avLst/>
          </a:prstGeom>
        </p:spPr>
        <p:txBody>
          <a:bodyPr vert="horz" wrap="square" lIns="0" tIns="0" rIns="0" bIns="0" rtlCol="0">
            <a:spAutoFit/>
          </a:bodyPr>
          <a:lstStyle/>
          <a:p>
            <a:pPr marL="12700">
              <a:lnSpc>
                <a:spcPts val="1240"/>
              </a:lnSpc>
            </a:pPr>
            <a:r>
              <a:rPr lang="en-IN" spc="-5" dirty="0"/>
              <a:t>26 December</a:t>
            </a:r>
            <a:r>
              <a:rPr spc="-50" dirty="0"/>
              <a:t> </a:t>
            </a:r>
            <a:r>
              <a:rPr spc="-10" dirty="0"/>
              <a:t>2022</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spc="-40" dirty="0"/>
              <a:t>V</a:t>
            </a:r>
            <a:r>
              <a:rPr spc="-20" dirty="0"/>
              <a:t>I</a:t>
            </a:r>
            <a:r>
              <a:rPr dirty="0"/>
              <a:t>I</a:t>
            </a:r>
            <a:r>
              <a:rPr spc="80" dirty="0"/>
              <a:t> </a:t>
            </a:r>
            <a:r>
              <a:rPr spc="30" dirty="0"/>
              <a:t>S</a:t>
            </a:r>
            <a:r>
              <a:rPr spc="-5" dirty="0"/>
              <a:t>eme</a:t>
            </a:r>
            <a:r>
              <a:rPr spc="-30" dirty="0"/>
              <a:t>s</a:t>
            </a:r>
            <a:r>
              <a:rPr spc="30" dirty="0"/>
              <a:t>t</a:t>
            </a:r>
            <a:r>
              <a:rPr spc="-5" dirty="0"/>
              <a:t>e</a:t>
            </a:r>
            <a:r>
              <a:rPr spc="-55" dirty="0"/>
              <a:t>r</a:t>
            </a:r>
            <a:r>
              <a:rPr dirty="0"/>
              <a:t>,</a:t>
            </a:r>
            <a:r>
              <a:rPr spc="-60" dirty="0"/>
              <a:t> </a:t>
            </a:r>
            <a:r>
              <a:rPr spc="-10" dirty="0"/>
              <a:t>D</a:t>
            </a:r>
            <a:r>
              <a:rPr spc="-5" dirty="0"/>
              <a:t>e</a:t>
            </a:r>
            <a:r>
              <a:rPr spc="30" dirty="0"/>
              <a:t>p</a:t>
            </a:r>
            <a:r>
              <a:rPr spc="5" dirty="0"/>
              <a:t>a</a:t>
            </a:r>
            <a:r>
              <a:rPr spc="20" dirty="0"/>
              <a:t>r</a:t>
            </a:r>
            <a:r>
              <a:rPr spc="30" dirty="0"/>
              <a:t>t</a:t>
            </a:r>
            <a:r>
              <a:rPr spc="-5" dirty="0"/>
              <a:t>me</a:t>
            </a:r>
            <a:r>
              <a:rPr spc="30" dirty="0"/>
              <a:t>n</a:t>
            </a:r>
            <a:r>
              <a:rPr dirty="0"/>
              <a:t>t</a:t>
            </a:r>
            <a:r>
              <a:rPr spc="-15" dirty="0"/>
              <a:t> </a:t>
            </a:r>
            <a:r>
              <a:rPr spc="10" dirty="0"/>
              <a:t>O</a:t>
            </a:r>
            <a:r>
              <a:rPr dirty="0"/>
              <a:t>f</a:t>
            </a:r>
            <a:r>
              <a:rPr spc="-55" dirty="0"/>
              <a:t> </a:t>
            </a:r>
            <a:r>
              <a:rPr spc="-20" dirty="0"/>
              <a:t>I</a:t>
            </a:r>
            <a:r>
              <a:rPr spc="30" dirty="0"/>
              <a:t>S</a:t>
            </a:r>
            <a:r>
              <a:rPr spc="10" dirty="0"/>
              <a:t>E</a:t>
            </a:r>
            <a:r>
              <a:rPr spc="-10" dirty="0"/>
              <a:t>,</a:t>
            </a:r>
            <a:r>
              <a:rPr dirty="0"/>
              <a:t>R</a:t>
            </a:r>
            <a:r>
              <a:rPr spc="30" dirty="0"/>
              <a:t>NS</a:t>
            </a:r>
            <a:r>
              <a:rPr spc="-20" dirty="0"/>
              <a:t>I</a:t>
            </a:r>
            <a:r>
              <a:rPr dirty="0"/>
              <a:t>T</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12</a:t>
            </a:fld>
            <a:endParaRPr dirty="0"/>
          </a:p>
        </p:txBody>
      </p:sp>
      <p:sp>
        <p:nvSpPr>
          <p:cNvPr id="3" name="object 3"/>
          <p:cNvSpPr txBox="1"/>
          <p:nvPr/>
        </p:nvSpPr>
        <p:spPr>
          <a:xfrm>
            <a:off x="558482" y="951936"/>
            <a:ext cx="10285730" cy="4143698"/>
          </a:xfrm>
          <a:prstGeom prst="rect">
            <a:avLst/>
          </a:prstGeom>
        </p:spPr>
        <p:txBody>
          <a:bodyPr vert="horz" wrap="square" lIns="0" tIns="242570" rIns="0" bIns="0" rtlCol="0">
            <a:spAutoFit/>
          </a:bodyPr>
          <a:lstStyle/>
          <a:p>
            <a:pPr marL="298450" indent="-286385">
              <a:lnSpc>
                <a:spcPct val="100000"/>
              </a:lnSpc>
              <a:spcBef>
                <a:spcPts val="1910"/>
              </a:spcBef>
              <a:buSzPct val="96363"/>
              <a:buFont typeface="Wingdings"/>
              <a:buChar char=""/>
              <a:tabLst>
                <a:tab pos="299085" algn="l"/>
              </a:tabLst>
            </a:pPr>
            <a:r>
              <a:rPr lang="en-US" sz="2750" b="1" spc="-10" dirty="0">
                <a:latin typeface="Times New Roman"/>
                <a:cs typeface="Times New Roman"/>
              </a:rPr>
              <a:t>Objectives</a:t>
            </a:r>
            <a:endParaRPr lang="en-US" sz="2750" dirty="0">
              <a:latin typeface="Times New Roman"/>
              <a:cs typeface="Times New Roman"/>
            </a:endParaRPr>
          </a:p>
          <a:p>
            <a:pPr marL="699135" marR="14604" lvl="1" indent="-229235">
              <a:lnSpc>
                <a:spcPct val="151400"/>
              </a:lnSpc>
              <a:spcBef>
                <a:spcPts val="100"/>
              </a:spcBef>
              <a:buSzPct val="95348"/>
              <a:buFont typeface="Wingdings"/>
              <a:buChar char=""/>
              <a:tabLst>
                <a:tab pos="699135" algn="l"/>
                <a:tab pos="1156335" algn="l"/>
                <a:tab pos="2529205" algn="l"/>
                <a:tab pos="3329304" algn="l"/>
                <a:tab pos="4397375" algn="l"/>
                <a:tab pos="4883150" algn="l"/>
                <a:tab pos="5779770" algn="l"/>
                <a:tab pos="6227445" algn="l"/>
                <a:tab pos="6742430" algn="l"/>
                <a:tab pos="8000365" algn="l"/>
                <a:tab pos="9401810" algn="l"/>
              </a:tabLst>
            </a:pPr>
            <a:r>
              <a:rPr lang="en-US" sz="2150" spc="-114" dirty="0">
                <a:latin typeface="Times New Roman"/>
                <a:cs typeface="Times New Roman"/>
              </a:rPr>
              <a:t>T</a:t>
            </a:r>
            <a:r>
              <a:rPr lang="en-US" sz="2150" spc="10" dirty="0">
                <a:latin typeface="Times New Roman"/>
                <a:cs typeface="Times New Roman"/>
              </a:rPr>
              <a:t>o make use of CNN model for FER along with another deep learning model to provide better accuracy score.</a:t>
            </a:r>
          </a:p>
          <a:p>
            <a:pPr marL="699135" marR="14604" lvl="1" indent="-229235">
              <a:lnSpc>
                <a:spcPct val="151400"/>
              </a:lnSpc>
              <a:spcBef>
                <a:spcPts val="100"/>
              </a:spcBef>
              <a:buSzPct val="95348"/>
              <a:buFont typeface="Wingdings"/>
              <a:buChar char=""/>
              <a:tabLst>
                <a:tab pos="699135" algn="l"/>
                <a:tab pos="1156335" algn="l"/>
                <a:tab pos="2529205" algn="l"/>
                <a:tab pos="3329304" algn="l"/>
                <a:tab pos="4397375" algn="l"/>
                <a:tab pos="4883150" algn="l"/>
                <a:tab pos="5779770" algn="l"/>
                <a:tab pos="6227445" algn="l"/>
                <a:tab pos="6742430" algn="l"/>
                <a:tab pos="8000365" algn="l"/>
                <a:tab pos="9401810" algn="l"/>
              </a:tabLst>
            </a:pPr>
            <a:r>
              <a:rPr lang="en-US" sz="2150" spc="10" dirty="0">
                <a:latin typeface="Times New Roman"/>
                <a:cs typeface="Times New Roman"/>
              </a:rPr>
              <a:t>To train the model to significantly distinguish between different emotions more consistently.</a:t>
            </a:r>
          </a:p>
          <a:p>
            <a:pPr marL="699135" marR="14604" lvl="1" indent="-229235">
              <a:lnSpc>
                <a:spcPct val="151400"/>
              </a:lnSpc>
              <a:spcBef>
                <a:spcPts val="100"/>
              </a:spcBef>
              <a:buSzPct val="95348"/>
              <a:buFont typeface="Wingdings"/>
              <a:buChar char=""/>
              <a:tabLst>
                <a:tab pos="699135" algn="l"/>
                <a:tab pos="1156335" algn="l"/>
                <a:tab pos="2529205" algn="l"/>
                <a:tab pos="3329304" algn="l"/>
                <a:tab pos="4397375" algn="l"/>
                <a:tab pos="4883150" algn="l"/>
                <a:tab pos="5779770" algn="l"/>
                <a:tab pos="6227445" algn="l"/>
                <a:tab pos="6742430" algn="l"/>
                <a:tab pos="8000365" algn="l"/>
                <a:tab pos="9401810" algn="l"/>
              </a:tabLst>
            </a:pPr>
            <a:r>
              <a:rPr lang="en-US" sz="2150" spc="10" dirty="0">
                <a:latin typeface="Times New Roman"/>
                <a:cs typeface="Times New Roman"/>
              </a:rPr>
              <a:t>To make the model usable with respect to its other applications like Mental health monitoring, Education, helping people suffering with ASD (Autistic Spectrum Disorder) to identify emotions.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510" rIns="0" bIns="0" rtlCol="0">
            <a:spAutoFit/>
          </a:bodyPr>
          <a:lstStyle/>
          <a:p>
            <a:pPr marL="14604">
              <a:lnSpc>
                <a:spcPct val="100000"/>
              </a:lnSpc>
              <a:spcBef>
                <a:spcPts val="130"/>
              </a:spcBef>
            </a:pPr>
            <a:r>
              <a:rPr spc="-25" dirty="0"/>
              <a:t>ANALYSIS</a:t>
            </a:r>
          </a:p>
        </p:txBody>
      </p:sp>
      <p:sp>
        <p:nvSpPr>
          <p:cNvPr id="4" name="object 4"/>
          <p:cNvSpPr txBox="1">
            <a:spLocks noGrp="1"/>
          </p:cNvSpPr>
          <p:nvPr>
            <p:ph type="ftr" sz="quarter" idx="5"/>
          </p:nvPr>
        </p:nvSpPr>
        <p:spPr>
          <a:xfrm>
            <a:off x="917575" y="6472554"/>
            <a:ext cx="1207770" cy="156068"/>
          </a:xfrm>
          <a:prstGeom prst="rect">
            <a:avLst/>
          </a:prstGeom>
        </p:spPr>
        <p:txBody>
          <a:bodyPr vert="horz" wrap="square" lIns="0" tIns="0" rIns="0" bIns="0" rtlCol="0">
            <a:spAutoFit/>
          </a:bodyPr>
          <a:lstStyle/>
          <a:p>
            <a:pPr marL="12700">
              <a:lnSpc>
                <a:spcPts val="1240"/>
              </a:lnSpc>
            </a:pPr>
            <a:r>
              <a:rPr lang="en-IN" spc="-5" dirty="0"/>
              <a:t>26 December</a:t>
            </a:r>
            <a:r>
              <a:rPr spc="-50" dirty="0"/>
              <a:t> </a:t>
            </a:r>
            <a:r>
              <a:rPr spc="-10" dirty="0"/>
              <a:t>2022</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spc="-40" dirty="0"/>
              <a:t>V</a:t>
            </a:r>
            <a:r>
              <a:rPr spc="-20" dirty="0"/>
              <a:t>I</a:t>
            </a:r>
            <a:r>
              <a:rPr dirty="0"/>
              <a:t>I</a:t>
            </a:r>
            <a:r>
              <a:rPr spc="80" dirty="0"/>
              <a:t> </a:t>
            </a:r>
            <a:r>
              <a:rPr spc="30" dirty="0"/>
              <a:t>S</a:t>
            </a:r>
            <a:r>
              <a:rPr spc="-5" dirty="0"/>
              <a:t>eme</a:t>
            </a:r>
            <a:r>
              <a:rPr spc="-30" dirty="0"/>
              <a:t>s</a:t>
            </a:r>
            <a:r>
              <a:rPr spc="30" dirty="0"/>
              <a:t>t</a:t>
            </a:r>
            <a:r>
              <a:rPr spc="-5" dirty="0"/>
              <a:t>e</a:t>
            </a:r>
            <a:r>
              <a:rPr spc="-55" dirty="0"/>
              <a:t>r</a:t>
            </a:r>
            <a:r>
              <a:rPr dirty="0"/>
              <a:t>,</a:t>
            </a:r>
            <a:r>
              <a:rPr spc="-60" dirty="0"/>
              <a:t> </a:t>
            </a:r>
            <a:r>
              <a:rPr spc="-10" dirty="0"/>
              <a:t>D</a:t>
            </a:r>
            <a:r>
              <a:rPr spc="-5" dirty="0"/>
              <a:t>e</a:t>
            </a:r>
            <a:r>
              <a:rPr spc="30" dirty="0"/>
              <a:t>p</a:t>
            </a:r>
            <a:r>
              <a:rPr spc="5" dirty="0"/>
              <a:t>a</a:t>
            </a:r>
            <a:r>
              <a:rPr spc="20" dirty="0"/>
              <a:t>r</a:t>
            </a:r>
            <a:r>
              <a:rPr spc="30" dirty="0"/>
              <a:t>t</a:t>
            </a:r>
            <a:r>
              <a:rPr spc="-5" dirty="0"/>
              <a:t>me</a:t>
            </a:r>
            <a:r>
              <a:rPr spc="30" dirty="0"/>
              <a:t>n</a:t>
            </a:r>
            <a:r>
              <a:rPr dirty="0"/>
              <a:t>t</a:t>
            </a:r>
            <a:r>
              <a:rPr spc="-15" dirty="0"/>
              <a:t> </a:t>
            </a:r>
            <a:r>
              <a:rPr spc="10" dirty="0"/>
              <a:t>O</a:t>
            </a:r>
            <a:r>
              <a:rPr dirty="0"/>
              <a:t>f</a:t>
            </a:r>
            <a:r>
              <a:rPr spc="-55" dirty="0"/>
              <a:t> </a:t>
            </a:r>
            <a:r>
              <a:rPr spc="-20" dirty="0"/>
              <a:t>I</a:t>
            </a:r>
            <a:r>
              <a:rPr spc="30" dirty="0"/>
              <a:t>S</a:t>
            </a:r>
            <a:r>
              <a:rPr spc="10" dirty="0"/>
              <a:t>E</a:t>
            </a:r>
            <a:r>
              <a:rPr spc="-10" dirty="0"/>
              <a:t>,</a:t>
            </a:r>
            <a:r>
              <a:rPr dirty="0"/>
              <a:t>R</a:t>
            </a:r>
            <a:r>
              <a:rPr spc="30" dirty="0"/>
              <a:t>NS</a:t>
            </a:r>
            <a:r>
              <a:rPr spc="-20" dirty="0"/>
              <a:t>I</a:t>
            </a:r>
            <a:r>
              <a:rPr dirty="0"/>
              <a:t>T</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13</a:t>
            </a:fld>
            <a:endParaRPr dirty="0"/>
          </a:p>
        </p:txBody>
      </p:sp>
      <p:sp>
        <p:nvSpPr>
          <p:cNvPr id="3" name="object 3"/>
          <p:cNvSpPr txBox="1"/>
          <p:nvPr/>
        </p:nvSpPr>
        <p:spPr>
          <a:xfrm>
            <a:off x="917575" y="973130"/>
            <a:ext cx="7975600" cy="3390671"/>
          </a:xfrm>
          <a:prstGeom prst="rect">
            <a:avLst/>
          </a:prstGeom>
        </p:spPr>
        <p:txBody>
          <a:bodyPr vert="horz" wrap="square" lIns="0" tIns="220979" rIns="0" bIns="0" rtlCol="0">
            <a:spAutoFit/>
          </a:bodyPr>
          <a:lstStyle/>
          <a:p>
            <a:pPr marL="298450" indent="-286385">
              <a:lnSpc>
                <a:spcPct val="100000"/>
              </a:lnSpc>
              <a:spcBef>
                <a:spcPts val="1739"/>
              </a:spcBef>
              <a:buSzPct val="96363"/>
              <a:buFont typeface="Wingdings"/>
              <a:buChar char=""/>
              <a:tabLst>
                <a:tab pos="299085" algn="l"/>
              </a:tabLst>
            </a:pPr>
            <a:r>
              <a:rPr lang="en-US" sz="2750" b="1" spc="5" dirty="0">
                <a:latin typeface="Times New Roman"/>
                <a:cs typeface="Times New Roman"/>
              </a:rPr>
              <a:t>Methodology</a:t>
            </a:r>
            <a:endParaRPr lang="en-US" sz="2750" dirty="0">
              <a:latin typeface="Times New Roman"/>
              <a:cs typeface="Times New Roman"/>
            </a:endParaRPr>
          </a:p>
          <a:p>
            <a:pPr marL="718185" lvl="1" indent="-248285">
              <a:lnSpc>
                <a:spcPct val="100000"/>
              </a:lnSpc>
              <a:spcBef>
                <a:spcPts val="1405"/>
              </a:spcBef>
              <a:buSzPct val="95833"/>
              <a:buFont typeface="Wingdings"/>
              <a:buChar char=""/>
              <a:tabLst>
                <a:tab pos="718185" algn="l"/>
              </a:tabLst>
            </a:pPr>
            <a:r>
              <a:rPr lang="en-US" sz="2400" dirty="0">
                <a:latin typeface="Times New Roman"/>
                <a:cs typeface="Times New Roman"/>
              </a:rPr>
              <a:t>Applying CNN and FER algorithm</a:t>
            </a:r>
          </a:p>
          <a:p>
            <a:pPr marL="718185" lvl="1" indent="-248285">
              <a:lnSpc>
                <a:spcPct val="100000"/>
              </a:lnSpc>
              <a:spcBef>
                <a:spcPts val="1405"/>
              </a:spcBef>
              <a:buSzPct val="95833"/>
              <a:buFont typeface="Wingdings"/>
              <a:buChar char=""/>
              <a:tabLst>
                <a:tab pos="718185" algn="l"/>
              </a:tabLst>
            </a:pPr>
            <a:r>
              <a:rPr lang="en-US" sz="2400" dirty="0">
                <a:latin typeface="Times New Roman"/>
                <a:cs typeface="Times New Roman"/>
              </a:rPr>
              <a:t>Making Use of DCNN deep learning model</a:t>
            </a:r>
          </a:p>
          <a:p>
            <a:pPr marL="718185" lvl="1" indent="-248285">
              <a:lnSpc>
                <a:spcPct val="100000"/>
              </a:lnSpc>
              <a:spcBef>
                <a:spcPts val="1405"/>
              </a:spcBef>
              <a:buSzPct val="95833"/>
              <a:buFont typeface="Wingdings"/>
              <a:buChar char=""/>
              <a:tabLst>
                <a:tab pos="718185" algn="l"/>
              </a:tabLst>
            </a:pPr>
            <a:r>
              <a:rPr lang="en-US" sz="2400" dirty="0">
                <a:latin typeface="Times New Roman"/>
                <a:cs typeface="Times New Roman"/>
              </a:rPr>
              <a:t>Model prediction and deployment</a:t>
            </a:r>
          </a:p>
          <a:p>
            <a:pPr marL="718185" lvl="1" indent="-248285">
              <a:lnSpc>
                <a:spcPct val="100000"/>
              </a:lnSpc>
              <a:spcBef>
                <a:spcPts val="1405"/>
              </a:spcBef>
              <a:buSzPct val="95833"/>
              <a:buFont typeface="Wingdings"/>
              <a:buChar char=""/>
              <a:tabLst>
                <a:tab pos="718185" algn="l"/>
              </a:tabLst>
            </a:pPr>
            <a:r>
              <a:rPr lang="en-US" sz="2400" dirty="0">
                <a:latin typeface="Times New Roman"/>
                <a:cs typeface="Times New Roman"/>
              </a:rPr>
              <a:t>Connecting the model to a front end application</a:t>
            </a:r>
          </a:p>
          <a:p>
            <a:pPr marL="718185" lvl="1" indent="-248285">
              <a:lnSpc>
                <a:spcPct val="100000"/>
              </a:lnSpc>
              <a:spcBef>
                <a:spcPts val="1405"/>
              </a:spcBef>
              <a:buSzPct val="95833"/>
              <a:buFont typeface="Wingdings"/>
              <a:buChar char=""/>
              <a:tabLst>
                <a:tab pos="718185" algn="l"/>
              </a:tabLst>
            </a:pPr>
            <a:r>
              <a:rPr lang="en-US" sz="2400" dirty="0">
                <a:latin typeface="Times New Roman"/>
                <a:cs typeface="Times New Roman"/>
              </a:rPr>
              <a:t>Make application determine emotion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510" rIns="0" bIns="0" rtlCol="0">
            <a:spAutoFit/>
          </a:bodyPr>
          <a:lstStyle/>
          <a:p>
            <a:pPr marL="14604">
              <a:lnSpc>
                <a:spcPct val="100000"/>
              </a:lnSpc>
              <a:spcBef>
                <a:spcPts val="130"/>
              </a:spcBef>
            </a:pPr>
            <a:r>
              <a:rPr spc="-25" dirty="0"/>
              <a:t>ANALYSIS</a:t>
            </a:r>
          </a:p>
        </p:txBody>
      </p:sp>
      <p:sp>
        <p:nvSpPr>
          <p:cNvPr id="7" name="object 7"/>
          <p:cNvSpPr txBox="1">
            <a:spLocks noGrp="1"/>
          </p:cNvSpPr>
          <p:nvPr>
            <p:ph type="ftr" sz="quarter" idx="5"/>
          </p:nvPr>
        </p:nvSpPr>
        <p:spPr>
          <a:xfrm>
            <a:off x="917575" y="6472554"/>
            <a:ext cx="1207770" cy="156068"/>
          </a:xfrm>
          <a:prstGeom prst="rect">
            <a:avLst/>
          </a:prstGeom>
        </p:spPr>
        <p:txBody>
          <a:bodyPr vert="horz" wrap="square" lIns="0" tIns="0" rIns="0" bIns="0" rtlCol="0">
            <a:spAutoFit/>
          </a:bodyPr>
          <a:lstStyle/>
          <a:p>
            <a:pPr marL="12700">
              <a:lnSpc>
                <a:spcPts val="1240"/>
              </a:lnSpc>
            </a:pPr>
            <a:r>
              <a:rPr lang="en-IN" spc="-5" dirty="0"/>
              <a:t>26 December</a:t>
            </a:r>
            <a:r>
              <a:rPr spc="-50" dirty="0"/>
              <a:t> </a:t>
            </a:r>
            <a:r>
              <a:rPr spc="-10" dirty="0"/>
              <a:t>2022</a:t>
            </a:r>
          </a:p>
        </p:txBody>
      </p:sp>
      <p:sp>
        <p:nvSpPr>
          <p:cNvPr id="8" name="object 8"/>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spc="-40" dirty="0"/>
              <a:t>V</a:t>
            </a:r>
            <a:r>
              <a:rPr spc="-20" dirty="0"/>
              <a:t>I</a:t>
            </a:r>
            <a:r>
              <a:rPr dirty="0"/>
              <a:t>I</a:t>
            </a:r>
            <a:r>
              <a:rPr spc="80" dirty="0"/>
              <a:t> </a:t>
            </a:r>
            <a:r>
              <a:rPr spc="30" dirty="0"/>
              <a:t>S</a:t>
            </a:r>
            <a:r>
              <a:rPr spc="-5" dirty="0"/>
              <a:t>eme</a:t>
            </a:r>
            <a:r>
              <a:rPr spc="-30" dirty="0"/>
              <a:t>s</a:t>
            </a:r>
            <a:r>
              <a:rPr spc="30" dirty="0"/>
              <a:t>t</a:t>
            </a:r>
            <a:r>
              <a:rPr spc="-5" dirty="0"/>
              <a:t>e</a:t>
            </a:r>
            <a:r>
              <a:rPr spc="-55" dirty="0"/>
              <a:t>r</a:t>
            </a:r>
            <a:r>
              <a:rPr dirty="0"/>
              <a:t>,</a:t>
            </a:r>
            <a:r>
              <a:rPr spc="-60" dirty="0"/>
              <a:t> </a:t>
            </a:r>
            <a:r>
              <a:rPr spc="-10" dirty="0"/>
              <a:t>D</a:t>
            </a:r>
            <a:r>
              <a:rPr spc="-5" dirty="0"/>
              <a:t>e</a:t>
            </a:r>
            <a:r>
              <a:rPr spc="30" dirty="0"/>
              <a:t>p</a:t>
            </a:r>
            <a:r>
              <a:rPr spc="5" dirty="0"/>
              <a:t>a</a:t>
            </a:r>
            <a:r>
              <a:rPr spc="20" dirty="0"/>
              <a:t>r</a:t>
            </a:r>
            <a:r>
              <a:rPr spc="30" dirty="0"/>
              <a:t>t</a:t>
            </a:r>
            <a:r>
              <a:rPr spc="-5" dirty="0"/>
              <a:t>me</a:t>
            </a:r>
            <a:r>
              <a:rPr spc="30" dirty="0"/>
              <a:t>n</a:t>
            </a:r>
            <a:r>
              <a:rPr dirty="0"/>
              <a:t>t</a:t>
            </a:r>
            <a:r>
              <a:rPr spc="-15" dirty="0"/>
              <a:t> </a:t>
            </a:r>
            <a:r>
              <a:rPr spc="10" dirty="0"/>
              <a:t>O</a:t>
            </a:r>
            <a:r>
              <a:rPr dirty="0"/>
              <a:t>f</a:t>
            </a:r>
            <a:r>
              <a:rPr spc="-55" dirty="0"/>
              <a:t> </a:t>
            </a:r>
            <a:r>
              <a:rPr spc="-20" dirty="0"/>
              <a:t>I</a:t>
            </a:r>
            <a:r>
              <a:rPr spc="30" dirty="0"/>
              <a:t>S</a:t>
            </a:r>
            <a:r>
              <a:rPr spc="10" dirty="0"/>
              <a:t>E</a:t>
            </a:r>
            <a:r>
              <a:rPr spc="-10" dirty="0"/>
              <a:t>,</a:t>
            </a:r>
            <a:r>
              <a:rPr dirty="0"/>
              <a:t>R</a:t>
            </a:r>
            <a:r>
              <a:rPr spc="30" dirty="0"/>
              <a:t>NS</a:t>
            </a:r>
            <a:r>
              <a:rPr spc="-20" dirty="0"/>
              <a:t>I</a:t>
            </a:r>
            <a:r>
              <a:rPr dirty="0"/>
              <a:t>T</a:t>
            </a: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14</a:t>
            </a:fld>
            <a:endParaRPr dirty="0"/>
          </a:p>
        </p:txBody>
      </p:sp>
      <p:sp>
        <p:nvSpPr>
          <p:cNvPr id="3" name="object 3"/>
          <p:cNvSpPr txBox="1"/>
          <p:nvPr/>
        </p:nvSpPr>
        <p:spPr>
          <a:xfrm>
            <a:off x="917575" y="1349374"/>
            <a:ext cx="5318760" cy="1078865"/>
          </a:xfrm>
          <a:prstGeom prst="rect">
            <a:avLst/>
          </a:prstGeom>
        </p:spPr>
        <p:txBody>
          <a:bodyPr vert="horz" wrap="square" lIns="0" tIns="16510" rIns="0" bIns="0" rtlCol="0">
            <a:spAutoFit/>
          </a:bodyPr>
          <a:lstStyle/>
          <a:p>
            <a:pPr marL="298450" indent="-286385">
              <a:lnSpc>
                <a:spcPct val="100000"/>
              </a:lnSpc>
              <a:spcBef>
                <a:spcPts val="130"/>
              </a:spcBef>
              <a:buSzPct val="96363"/>
              <a:buFont typeface="Wingdings"/>
              <a:buChar char=""/>
              <a:tabLst>
                <a:tab pos="299085" algn="l"/>
              </a:tabLst>
            </a:pPr>
            <a:r>
              <a:rPr sz="2750" b="1" spc="-5" dirty="0">
                <a:latin typeface="Times New Roman"/>
                <a:cs typeface="Times New Roman"/>
              </a:rPr>
              <a:t>System</a:t>
            </a:r>
            <a:r>
              <a:rPr sz="2750" b="1" spc="140" dirty="0">
                <a:latin typeface="Times New Roman"/>
                <a:cs typeface="Times New Roman"/>
              </a:rPr>
              <a:t> </a:t>
            </a:r>
            <a:r>
              <a:rPr sz="2750" b="1" spc="-20" dirty="0">
                <a:latin typeface="Times New Roman"/>
                <a:cs typeface="Times New Roman"/>
              </a:rPr>
              <a:t>requirement</a:t>
            </a:r>
            <a:r>
              <a:rPr sz="2750" b="1" spc="330" dirty="0">
                <a:latin typeface="Times New Roman"/>
                <a:cs typeface="Times New Roman"/>
              </a:rPr>
              <a:t> </a:t>
            </a:r>
            <a:r>
              <a:rPr sz="2750" b="1" spc="-5" dirty="0">
                <a:latin typeface="Times New Roman"/>
                <a:cs typeface="Times New Roman"/>
              </a:rPr>
              <a:t>specification</a:t>
            </a:r>
            <a:endParaRPr sz="2750">
              <a:latin typeface="Times New Roman"/>
              <a:cs typeface="Times New Roman"/>
            </a:endParaRPr>
          </a:p>
          <a:p>
            <a:pPr marL="718185" lvl="1" indent="-248285">
              <a:lnSpc>
                <a:spcPct val="100000"/>
              </a:lnSpc>
              <a:spcBef>
                <a:spcPts val="2080"/>
              </a:spcBef>
              <a:buSzPct val="95833"/>
              <a:buFont typeface="Wingdings"/>
              <a:buChar char=""/>
              <a:tabLst>
                <a:tab pos="718185" algn="l"/>
              </a:tabLst>
            </a:pPr>
            <a:r>
              <a:rPr sz="2400" spc="-5" dirty="0">
                <a:latin typeface="Times New Roman"/>
                <a:cs typeface="Times New Roman"/>
              </a:rPr>
              <a:t>Hardware</a:t>
            </a:r>
            <a:r>
              <a:rPr sz="2400" spc="-30" dirty="0">
                <a:latin typeface="Times New Roman"/>
                <a:cs typeface="Times New Roman"/>
              </a:rPr>
              <a:t> requirements</a:t>
            </a:r>
            <a:endParaRPr sz="2400">
              <a:latin typeface="Times New Roman"/>
              <a:cs typeface="Times New Roman"/>
            </a:endParaRPr>
          </a:p>
        </p:txBody>
      </p:sp>
      <p:sp>
        <p:nvSpPr>
          <p:cNvPr id="4" name="object 4"/>
          <p:cNvSpPr txBox="1"/>
          <p:nvPr/>
        </p:nvSpPr>
        <p:spPr>
          <a:xfrm>
            <a:off x="1375028" y="3877373"/>
            <a:ext cx="2999740" cy="391795"/>
          </a:xfrm>
          <a:prstGeom prst="rect">
            <a:avLst/>
          </a:prstGeom>
        </p:spPr>
        <p:txBody>
          <a:bodyPr vert="horz" wrap="square" lIns="0" tIns="12700" rIns="0" bIns="0" rtlCol="0">
            <a:spAutoFit/>
          </a:bodyPr>
          <a:lstStyle/>
          <a:p>
            <a:pPr marL="260350" indent="-248285">
              <a:lnSpc>
                <a:spcPct val="100000"/>
              </a:lnSpc>
              <a:spcBef>
                <a:spcPts val="100"/>
              </a:spcBef>
              <a:buSzPct val="95833"/>
              <a:buFont typeface="Wingdings"/>
              <a:buChar char=""/>
              <a:tabLst>
                <a:tab pos="260985" algn="l"/>
              </a:tabLst>
            </a:pPr>
            <a:r>
              <a:rPr sz="2400" spc="-5" dirty="0">
                <a:latin typeface="Times New Roman"/>
                <a:cs typeface="Times New Roman"/>
              </a:rPr>
              <a:t>Software</a:t>
            </a:r>
            <a:r>
              <a:rPr sz="2400" spc="-60" dirty="0">
                <a:latin typeface="Times New Roman"/>
                <a:cs typeface="Times New Roman"/>
              </a:rPr>
              <a:t> </a:t>
            </a:r>
            <a:r>
              <a:rPr sz="2400" spc="-30" dirty="0">
                <a:latin typeface="Times New Roman"/>
                <a:cs typeface="Times New Roman"/>
              </a:rPr>
              <a:t>requirements</a:t>
            </a:r>
            <a:endParaRPr sz="2400">
              <a:latin typeface="Times New Roman"/>
              <a:cs typeface="Times New Roman"/>
            </a:endParaRPr>
          </a:p>
        </p:txBody>
      </p:sp>
      <p:graphicFrame>
        <p:nvGraphicFramePr>
          <p:cNvPr id="5" name="object 5"/>
          <p:cNvGraphicFramePr>
            <a:graphicFrameLocks noGrp="1"/>
          </p:cNvGraphicFramePr>
          <p:nvPr/>
        </p:nvGraphicFramePr>
        <p:xfrm>
          <a:off x="2417191" y="2486532"/>
          <a:ext cx="6170295" cy="1152142"/>
        </p:xfrm>
        <a:graphic>
          <a:graphicData uri="http://schemas.openxmlformats.org/drawingml/2006/table">
            <a:tbl>
              <a:tblPr firstRow="1" bandRow="1">
                <a:tableStyleId>{2D5ABB26-0587-4C30-8999-92F81FD0307C}</a:tableStyleId>
              </a:tblPr>
              <a:tblGrid>
                <a:gridCol w="2499995">
                  <a:extLst>
                    <a:ext uri="{9D8B030D-6E8A-4147-A177-3AD203B41FA5}">
                      <a16:colId xmlns:a16="http://schemas.microsoft.com/office/drawing/2014/main" val="20000"/>
                    </a:ext>
                  </a:extLst>
                </a:gridCol>
                <a:gridCol w="294005">
                  <a:extLst>
                    <a:ext uri="{9D8B030D-6E8A-4147-A177-3AD203B41FA5}">
                      <a16:colId xmlns:a16="http://schemas.microsoft.com/office/drawing/2014/main" val="20001"/>
                    </a:ext>
                  </a:extLst>
                </a:gridCol>
                <a:gridCol w="3376295">
                  <a:extLst>
                    <a:ext uri="{9D8B030D-6E8A-4147-A177-3AD203B41FA5}">
                      <a16:colId xmlns:a16="http://schemas.microsoft.com/office/drawing/2014/main" val="20002"/>
                    </a:ext>
                  </a:extLst>
                </a:gridCol>
              </a:tblGrid>
              <a:tr h="262508">
                <a:tc>
                  <a:txBody>
                    <a:bodyPr/>
                    <a:lstStyle/>
                    <a:p>
                      <a:pPr marL="363855">
                        <a:lnSpc>
                          <a:spcPts val="1245"/>
                        </a:lnSpc>
                      </a:pPr>
                      <a:r>
                        <a:rPr sz="1200" b="1" spc="5" dirty="0">
                          <a:solidFill>
                            <a:srgbClr val="FFFFFF"/>
                          </a:solidFill>
                          <a:latin typeface="Calibri"/>
                          <a:cs typeface="Calibri"/>
                        </a:rPr>
                        <a:t>Processor</a:t>
                      </a:r>
                      <a:endParaRPr sz="12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a:lnSpc>
                          <a:spcPct val="100000"/>
                        </a:lnSpc>
                      </a:pPr>
                      <a:endParaRPr sz="14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marL="366395">
                        <a:lnSpc>
                          <a:spcPts val="1245"/>
                        </a:lnSpc>
                      </a:pPr>
                      <a:r>
                        <a:rPr sz="1200" b="1" dirty="0">
                          <a:solidFill>
                            <a:srgbClr val="FFFFFF"/>
                          </a:solidFill>
                          <a:latin typeface="Calibri"/>
                          <a:cs typeface="Calibri"/>
                        </a:rPr>
                        <a:t>Intel</a:t>
                      </a:r>
                      <a:r>
                        <a:rPr sz="1200" b="1" spc="-55" dirty="0">
                          <a:solidFill>
                            <a:srgbClr val="FFFFFF"/>
                          </a:solidFill>
                          <a:latin typeface="Calibri"/>
                          <a:cs typeface="Calibri"/>
                        </a:rPr>
                        <a:t> </a:t>
                      </a:r>
                      <a:r>
                        <a:rPr sz="1200" b="1" dirty="0">
                          <a:solidFill>
                            <a:srgbClr val="FFFFFF"/>
                          </a:solidFill>
                          <a:latin typeface="Calibri"/>
                          <a:cs typeface="Calibri"/>
                        </a:rPr>
                        <a:t>Core</a:t>
                      </a:r>
                      <a:r>
                        <a:rPr sz="1200" b="1" spc="-65" dirty="0">
                          <a:solidFill>
                            <a:srgbClr val="FFFFFF"/>
                          </a:solidFill>
                          <a:latin typeface="Calibri"/>
                          <a:cs typeface="Calibri"/>
                        </a:rPr>
                        <a:t> </a:t>
                      </a:r>
                      <a:r>
                        <a:rPr sz="1200" b="1" dirty="0">
                          <a:solidFill>
                            <a:srgbClr val="FFFFFF"/>
                          </a:solidFill>
                          <a:latin typeface="Calibri"/>
                          <a:cs typeface="Calibri"/>
                        </a:rPr>
                        <a:t>i5 </a:t>
                      </a:r>
                      <a:r>
                        <a:rPr sz="1200" b="1" spc="-10" dirty="0">
                          <a:solidFill>
                            <a:srgbClr val="FFFFFF"/>
                          </a:solidFill>
                          <a:latin typeface="Calibri"/>
                          <a:cs typeface="Calibri"/>
                        </a:rPr>
                        <a:t>9500E</a:t>
                      </a:r>
                      <a:endParaRPr sz="12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extLst>
                  <a:ext uri="{0D108BD9-81ED-4DB2-BD59-A6C34878D82A}">
                    <a16:rowId xmlns:a16="http://schemas.microsoft.com/office/drawing/2014/main" val="10000"/>
                  </a:ext>
                </a:extLst>
              </a:tr>
              <a:tr h="318516">
                <a:tc>
                  <a:txBody>
                    <a:bodyPr/>
                    <a:lstStyle/>
                    <a:p>
                      <a:pPr marL="363855">
                        <a:lnSpc>
                          <a:spcPts val="1395"/>
                        </a:lnSpc>
                      </a:pPr>
                      <a:r>
                        <a:rPr sz="1200" b="1" spc="5" dirty="0">
                          <a:solidFill>
                            <a:srgbClr val="FFFFFF"/>
                          </a:solidFill>
                          <a:latin typeface="Calibri"/>
                          <a:cs typeface="Calibri"/>
                        </a:rPr>
                        <a:t>Processor</a:t>
                      </a:r>
                      <a:r>
                        <a:rPr sz="1200" b="1" spc="-45" dirty="0">
                          <a:solidFill>
                            <a:srgbClr val="FFFFFF"/>
                          </a:solidFill>
                          <a:latin typeface="Calibri"/>
                          <a:cs typeface="Calibri"/>
                        </a:rPr>
                        <a:t> </a:t>
                      </a:r>
                      <a:r>
                        <a:rPr sz="1200" b="1" spc="5" dirty="0">
                          <a:solidFill>
                            <a:srgbClr val="FFFFFF"/>
                          </a:solidFill>
                          <a:latin typeface="Calibri"/>
                          <a:cs typeface="Calibri"/>
                        </a:rPr>
                        <a:t>Speed</a:t>
                      </a:r>
                      <a:endParaRPr sz="12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4471C4"/>
                    </a:solidFill>
                  </a:tcPr>
                </a:tc>
                <a:tc>
                  <a:txBody>
                    <a:bodyPr/>
                    <a:lstStyle/>
                    <a:p>
                      <a:pPr>
                        <a:lnSpc>
                          <a:spcPct val="100000"/>
                        </a:lnSpc>
                      </a:pPr>
                      <a:endParaRPr sz="1400">
                        <a:latin typeface="Times New Roman"/>
                        <a:cs typeface="Times New Roman"/>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D4EA"/>
                    </a:solidFill>
                  </a:tcPr>
                </a:tc>
                <a:tc>
                  <a:txBody>
                    <a:bodyPr/>
                    <a:lstStyle/>
                    <a:p>
                      <a:pPr marL="366395">
                        <a:lnSpc>
                          <a:spcPts val="1395"/>
                        </a:lnSpc>
                      </a:pPr>
                      <a:r>
                        <a:rPr sz="1200" b="1" spc="-15" dirty="0">
                          <a:solidFill>
                            <a:srgbClr val="FFFFFF"/>
                          </a:solidFill>
                          <a:latin typeface="Calibri"/>
                          <a:cs typeface="Calibri"/>
                        </a:rPr>
                        <a:t>2.10 </a:t>
                      </a:r>
                      <a:r>
                        <a:rPr sz="1200" b="1" dirty="0">
                          <a:solidFill>
                            <a:srgbClr val="FFFFFF"/>
                          </a:solidFill>
                          <a:latin typeface="Calibri"/>
                          <a:cs typeface="Calibri"/>
                        </a:rPr>
                        <a:t>Ghz</a:t>
                      </a:r>
                      <a:endParaRPr sz="12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4471C4"/>
                    </a:solidFill>
                  </a:tcPr>
                </a:tc>
                <a:extLst>
                  <a:ext uri="{0D108BD9-81ED-4DB2-BD59-A6C34878D82A}">
                    <a16:rowId xmlns:a16="http://schemas.microsoft.com/office/drawing/2014/main" val="10001"/>
                  </a:ext>
                </a:extLst>
              </a:tr>
              <a:tr h="308609">
                <a:tc>
                  <a:txBody>
                    <a:bodyPr/>
                    <a:lstStyle/>
                    <a:p>
                      <a:pPr marL="363855">
                        <a:lnSpc>
                          <a:spcPts val="1400"/>
                        </a:lnSpc>
                      </a:pPr>
                      <a:r>
                        <a:rPr sz="1200" b="1" spc="5" dirty="0">
                          <a:solidFill>
                            <a:srgbClr val="FFFFFF"/>
                          </a:solidFill>
                          <a:latin typeface="Calibri"/>
                          <a:cs typeface="Calibri"/>
                        </a:rPr>
                        <a:t>RAM</a:t>
                      </a:r>
                      <a:endParaRPr sz="12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a:lnSpc>
                          <a:spcPct val="100000"/>
                        </a:lnSpc>
                      </a:pPr>
                      <a:endParaRPr sz="14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CFD4EA"/>
                    </a:solidFill>
                  </a:tcPr>
                </a:tc>
                <a:tc>
                  <a:txBody>
                    <a:bodyPr/>
                    <a:lstStyle/>
                    <a:p>
                      <a:pPr marL="366395">
                        <a:lnSpc>
                          <a:spcPts val="1400"/>
                        </a:lnSpc>
                      </a:pPr>
                      <a:r>
                        <a:rPr sz="1200" b="1" dirty="0">
                          <a:solidFill>
                            <a:srgbClr val="FFFFFF"/>
                          </a:solidFill>
                          <a:latin typeface="Calibri"/>
                          <a:cs typeface="Calibri"/>
                        </a:rPr>
                        <a:t>8</a:t>
                      </a:r>
                      <a:r>
                        <a:rPr sz="1200" b="1" spc="-15" dirty="0">
                          <a:solidFill>
                            <a:srgbClr val="FFFFFF"/>
                          </a:solidFill>
                          <a:latin typeface="Calibri"/>
                          <a:cs typeface="Calibri"/>
                        </a:rPr>
                        <a:t> </a:t>
                      </a:r>
                      <a:r>
                        <a:rPr sz="1200" b="1" spc="-10" dirty="0">
                          <a:solidFill>
                            <a:srgbClr val="FFFFFF"/>
                          </a:solidFill>
                          <a:latin typeface="Calibri"/>
                          <a:cs typeface="Calibri"/>
                        </a:rPr>
                        <a:t>GB</a:t>
                      </a:r>
                      <a:r>
                        <a:rPr sz="1200" b="1" dirty="0">
                          <a:solidFill>
                            <a:srgbClr val="FFFFFF"/>
                          </a:solidFill>
                          <a:latin typeface="Calibri"/>
                          <a:cs typeface="Calibri"/>
                        </a:rPr>
                        <a:t> </a:t>
                      </a:r>
                      <a:r>
                        <a:rPr sz="1200" b="1" spc="-5" dirty="0">
                          <a:solidFill>
                            <a:srgbClr val="FFFFFF"/>
                          </a:solidFill>
                          <a:latin typeface="Calibri"/>
                          <a:cs typeface="Calibri"/>
                        </a:rPr>
                        <a:t>DDR4</a:t>
                      </a:r>
                      <a:endParaRPr sz="12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extLst>
                  <a:ext uri="{0D108BD9-81ED-4DB2-BD59-A6C34878D82A}">
                    <a16:rowId xmlns:a16="http://schemas.microsoft.com/office/drawing/2014/main" val="10002"/>
                  </a:ext>
                </a:extLst>
              </a:tr>
              <a:tr h="262509">
                <a:tc>
                  <a:txBody>
                    <a:bodyPr/>
                    <a:lstStyle/>
                    <a:p>
                      <a:pPr marL="278130">
                        <a:lnSpc>
                          <a:spcPts val="1405"/>
                        </a:lnSpc>
                      </a:pPr>
                      <a:r>
                        <a:rPr sz="1200" b="1" spc="15" dirty="0">
                          <a:solidFill>
                            <a:srgbClr val="FFFFFF"/>
                          </a:solidFill>
                          <a:latin typeface="Calibri"/>
                          <a:cs typeface="Calibri"/>
                        </a:rPr>
                        <a:t>Monitor</a:t>
                      </a:r>
                      <a:r>
                        <a:rPr sz="1200" b="1" spc="-45" dirty="0">
                          <a:solidFill>
                            <a:srgbClr val="FFFFFF"/>
                          </a:solidFill>
                          <a:latin typeface="Calibri"/>
                          <a:cs typeface="Calibri"/>
                        </a:rPr>
                        <a:t> </a:t>
                      </a:r>
                      <a:r>
                        <a:rPr sz="1200" b="1" spc="5" dirty="0">
                          <a:solidFill>
                            <a:srgbClr val="FFFFFF"/>
                          </a:solidFill>
                          <a:latin typeface="Calibri"/>
                          <a:cs typeface="Calibri"/>
                        </a:rPr>
                        <a:t>Resolution</a:t>
                      </a:r>
                      <a:endParaRPr sz="12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4471C4"/>
                    </a:solidFill>
                  </a:tcPr>
                </a:tc>
                <a:tc>
                  <a:txBody>
                    <a:bodyPr/>
                    <a:lstStyle/>
                    <a:p>
                      <a:pPr>
                        <a:lnSpc>
                          <a:spcPct val="100000"/>
                        </a:lnSpc>
                      </a:pPr>
                      <a:endParaRPr sz="1400">
                        <a:latin typeface="Times New Roman"/>
                        <a:cs typeface="Times New Roman"/>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4471C4"/>
                    </a:solidFill>
                  </a:tcPr>
                </a:tc>
                <a:tc>
                  <a:txBody>
                    <a:bodyPr/>
                    <a:lstStyle/>
                    <a:p>
                      <a:pPr marL="366395">
                        <a:lnSpc>
                          <a:spcPts val="1405"/>
                        </a:lnSpc>
                      </a:pPr>
                      <a:r>
                        <a:rPr sz="1200" b="1" spc="-10" dirty="0">
                          <a:solidFill>
                            <a:srgbClr val="FFFFFF"/>
                          </a:solidFill>
                          <a:latin typeface="Calibri"/>
                          <a:cs typeface="Calibri"/>
                        </a:rPr>
                        <a:t>1336*768</a:t>
                      </a:r>
                      <a:r>
                        <a:rPr sz="1200" b="1" spc="85" dirty="0">
                          <a:solidFill>
                            <a:srgbClr val="FFFFFF"/>
                          </a:solidFill>
                          <a:latin typeface="Calibri"/>
                          <a:cs typeface="Calibri"/>
                        </a:rPr>
                        <a:t> </a:t>
                      </a:r>
                      <a:r>
                        <a:rPr sz="1200" b="1" spc="10" dirty="0">
                          <a:solidFill>
                            <a:srgbClr val="FFFFFF"/>
                          </a:solidFill>
                          <a:latin typeface="Calibri"/>
                          <a:cs typeface="Calibri"/>
                        </a:rPr>
                        <a:t>or</a:t>
                      </a:r>
                      <a:r>
                        <a:rPr sz="1200" b="1" spc="-20" dirty="0">
                          <a:solidFill>
                            <a:srgbClr val="FFFFFF"/>
                          </a:solidFill>
                          <a:latin typeface="Calibri"/>
                          <a:cs typeface="Calibri"/>
                        </a:rPr>
                        <a:t> </a:t>
                      </a:r>
                      <a:r>
                        <a:rPr sz="1200" b="1" spc="-10" dirty="0">
                          <a:solidFill>
                            <a:srgbClr val="FFFFFF"/>
                          </a:solidFill>
                          <a:latin typeface="Calibri"/>
                          <a:cs typeface="Calibri"/>
                        </a:rPr>
                        <a:t>1280*1024</a:t>
                      </a:r>
                      <a:r>
                        <a:rPr sz="1200" b="1" spc="90" dirty="0">
                          <a:solidFill>
                            <a:srgbClr val="FFFFFF"/>
                          </a:solidFill>
                          <a:latin typeface="Calibri"/>
                          <a:cs typeface="Calibri"/>
                        </a:rPr>
                        <a:t> </a:t>
                      </a:r>
                      <a:r>
                        <a:rPr sz="1200" b="1" spc="10" dirty="0">
                          <a:solidFill>
                            <a:srgbClr val="FFFFFF"/>
                          </a:solidFill>
                          <a:latin typeface="Calibri"/>
                          <a:cs typeface="Calibri"/>
                        </a:rPr>
                        <a:t>or</a:t>
                      </a:r>
                      <a:r>
                        <a:rPr sz="1200" b="1" spc="-35" dirty="0">
                          <a:solidFill>
                            <a:srgbClr val="FFFFFF"/>
                          </a:solidFill>
                          <a:latin typeface="Calibri"/>
                          <a:cs typeface="Calibri"/>
                        </a:rPr>
                        <a:t> </a:t>
                      </a:r>
                      <a:r>
                        <a:rPr sz="1200" b="1" spc="-10" dirty="0">
                          <a:solidFill>
                            <a:srgbClr val="FFFFFF"/>
                          </a:solidFill>
                          <a:latin typeface="Calibri"/>
                          <a:cs typeface="Calibri"/>
                        </a:rPr>
                        <a:t>1980*1080</a:t>
                      </a:r>
                      <a:endParaRPr sz="12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4471C4"/>
                    </a:solidFill>
                  </a:tcPr>
                </a:tc>
                <a:extLst>
                  <a:ext uri="{0D108BD9-81ED-4DB2-BD59-A6C34878D82A}">
                    <a16:rowId xmlns:a16="http://schemas.microsoft.com/office/drawing/2014/main" val="10003"/>
                  </a:ext>
                </a:extLst>
              </a:tr>
            </a:tbl>
          </a:graphicData>
        </a:graphic>
      </p:graphicFrame>
      <p:graphicFrame>
        <p:nvGraphicFramePr>
          <p:cNvPr id="6" name="object 6"/>
          <p:cNvGraphicFramePr>
            <a:graphicFrameLocks noGrp="1"/>
          </p:cNvGraphicFramePr>
          <p:nvPr/>
        </p:nvGraphicFramePr>
        <p:xfrm>
          <a:off x="2417191" y="4286758"/>
          <a:ext cx="6169660" cy="1931630"/>
        </p:xfrm>
        <a:graphic>
          <a:graphicData uri="http://schemas.openxmlformats.org/drawingml/2006/table">
            <a:tbl>
              <a:tblPr firstRow="1" bandRow="1">
                <a:tableStyleId>{2D5ABB26-0587-4C30-8999-92F81FD0307C}</a:tableStyleId>
              </a:tblPr>
              <a:tblGrid>
                <a:gridCol w="2136775">
                  <a:extLst>
                    <a:ext uri="{9D8B030D-6E8A-4147-A177-3AD203B41FA5}">
                      <a16:colId xmlns:a16="http://schemas.microsoft.com/office/drawing/2014/main" val="20000"/>
                    </a:ext>
                  </a:extLst>
                </a:gridCol>
                <a:gridCol w="333375">
                  <a:extLst>
                    <a:ext uri="{9D8B030D-6E8A-4147-A177-3AD203B41FA5}">
                      <a16:colId xmlns:a16="http://schemas.microsoft.com/office/drawing/2014/main" val="20001"/>
                    </a:ext>
                  </a:extLst>
                </a:gridCol>
                <a:gridCol w="3699510">
                  <a:extLst>
                    <a:ext uri="{9D8B030D-6E8A-4147-A177-3AD203B41FA5}">
                      <a16:colId xmlns:a16="http://schemas.microsoft.com/office/drawing/2014/main" val="20002"/>
                    </a:ext>
                  </a:extLst>
                </a:gridCol>
              </a:tblGrid>
              <a:tr h="344043">
                <a:tc>
                  <a:txBody>
                    <a:bodyPr/>
                    <a:lstStyle/>
                    <a:p>
                      <a:pPr marL="182880">
                        <a:lnSpc>
                          <a:spcPts val="1245"/>
                        </a:lnSpc>
                      </a:pPr>
                      <a:r>
                        <a:rPr sz="1100" b="1" spc="5" dirty="0">
                          <a:solidFill>
                            <a:srgbClr val="FFFFFF"/>
                          </a:solidFill>
                          <a:latin typeface="Calibri"/>
                          <a:cs typeface="Calibri"/>
                        </a:rPr>
                        <a:t>Operating</a:t>
                      </a:r>
                      <a:r>
                        <a:rPr sz="1100" b="1" spc="75" dirty="0">
                          <a:solidFill>
                            <a:srgbClr val="FFFFFF"/>
                          </a:solidFill>
                          <a:latin typeface="Calibri"/>
                          <a:cs typeface="Calibri"/>
                        </a:rPr>
                        <a:t> </a:t>
                      </a:r>
                      <a:r>
                        <a:rPr sz="1100" b="1" spc="10" dirty="0">
                          <a:solidFill>
                            <a:srgbClr val="FFFFFF"/>
                          </a:solidFill>
                          <a:latin typeface="Calibri"/>
                          <a:cs typeface="Calibri"/>
                        </a:rPr>
                        <a:t>System</a:t>
                      </a:r>
                      <a:endParaRPr sz="11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a:lnSpc>
                          <a:spcPct val="100000"/>
                        </a:lnSpc>
                      </a:pPr>
                      <a:endParaRPr sz="14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marL="365760">
                        <a:lnSpc>
                          <a:spcPts val="1245"/>
                        </a:lnSpc>
                      </a:pPr>
                      <a:r>
                        <a:rPr sz="1100" b="1" spc="15" dirty="0">
                          <a:solidFill>
                            <a:srgbClr val="FFFFFF"/>
                          </a:solidFill>
                          <a:latin typeface="Calibri"/>
                          <a:cs typeface="Calibri"/>
                        </a:rPr>
                        <a:t>Windows</a:t>
                      </a:r>
                      <a:r>
                        <a:rPr sz="1100" b="1" spc="40" dirty="0">
                          <a:solidFill>
                            <a:srgbClr val="FFFFFF"/>
                          </a:solidFill>
                          <a:latin typeface="Calibri"/>
                          <a:cs typeface="Calibri"/>
                        </a:rPr>
                        <a:t> </a:t>
                      </a:r>
                      <a:r>
                        <a:rPr sz="1100" b="1" spc="10" dirty="0">
                          <a:solidFill>
                            <a:srgbClr val="FFFFFF"/>
                          </a:solidFill>
                          <a:latin typeface="Calibri"/>
                          <a:cs typeface="Calibri"/>
                        </a:rPr>
                        <a:t>7</a:t>
                      </a:r>
                      <a:r>
                        <a:rPr sz="1100" b="1" spc="70" dirty="0">
                          <a:solidFill>
                            <a:srgbClr val="FFFFFF"/>
                          </a:solidFill>
                          <a:latin typeface="Calibri"/>
                          <a:cs typeface="Calibri"/>
                        </a:rPr>
                        <a:t> </a:t>
                      </a:r>
                      <a:r>
                        <a:rPr sz="1100" b="1" dirty="0">
                          <a:solidFill>
                            <a:srgbClr val="FFFFFF"/>
                          </a:solidFill>
                          <a:latin typeface="Calibri"/>
                          <a:cs typeface="Calibri"/>
                        </a:rPr>
                        <a:t>(32</a:t>
                      </a:r>
                      <a:r>
                        <a:rPr sz="1100" b="1" spc="70" dirty="0">
                          <a:solidFill>
                            <a:srgbClr val="FFFFFF"/>
                          </a:solidFill>
                          <a:latin typeface="Calibri"/>
                          <a:cs typeface="Calibri"/>
                        </a:rPr>
                        <a:t> </a:t>
                      </a:r>
                      <a:r>
                        <a:rPr sz="1100" b="1" dirty="0">
                          <a:solidFill>
                            <a:srgbClr val="FFFFFF"/>
                          </a:solidFill>
                          <a:latin typeface="Calibri"/>
                          <a:cs typeface="Calibri"/>
                        </a:rPr>
                        <a:t>Bit)</a:t>
                      </a:r>
                      <a:r>
                        <a:rPr sz="1100" b="1" spc="60" dirty="0">
                          <a:solidFill>
                            <a:srgbClr val="FFFFFF"/>
                          </a:solidFill>
                          <a:latin typeface="Calibri"/>
                          <a:cs typeface="Calibri"/>
                        </a:rPr>
                        <a:t> </a:t>
                      </a:r>
                      <a:r>
                        <a:rPr sz="1100" b="1" spc="5" dirty="0">
                          <a:solidFill>
                            <a:srgbClr val="FFFFFF"/>
                          </a:solidFill>
                          <a:latin typeface="Calibri"/>
                          <a:cs typeface="Calibri"/>
                        </a:rPr>
                        <a:t>or</a:t>
                      </a:r>
                      <a:r>
                        <a:rPr sz="1100" b="1" spc="15" dirty="0">
                          <a:solidFill>
                            <a:srgbClr val="FFFFFF"/>
                          </a:solidFill>
                          <a:latin typeface="Calibri"/>
                          <a:cs typeface="Calibri"/>
                        </a:rPr>
                        <a:t> </a:t>
                      </a:r>
                      <a:r>
                        <a:rPr sz="1100" b="1" dirty="0">
                          <a:solidFill>
                            <a:srgbClr val="FFFFFF"/>
                          </a:solidFill>
                          <a:latin typeface="Calibri"/>
                          <a:cs typeface="Calibri"/>
                        </a:rPr>
                        <a:t>later.</a:t>
                      </a:r>
                      <a:endParaRPr sz="11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extLst>
                  <a:ext uri="{0D108BD9-81ED-4DB2-BD59-A6C34878D82A}">
                    <a16:rowId xmlns:a16="http://schemas.microsoft.com/office/drawing/2014/main" val="10000"/>
                  </a:ext>
                </a:extLst>
              </a:tr>
              <a:tr h="399415">
                <a:tc>
                  <a:txBody>
                    <a:bodyPr/>
                    <a:lstStyle/>
                    <a:p>
                      <a:pPr marL="182880">
                        <a:lnSpc>
                          <a:spcPct val="100000"/>
                        </a:lnSpc>
                      </a:pPr>
                      <a:r>
                        <a:rPr sz="1100" b="1" spc="25" dirty="0">
                          <a:solidFill>
                            <a:srgbClr val="FFFFFF"/>
                          </a:solidFill>
                          <a:latin typeface="Calibri"/>
                          <a:cs typeface="Calibri"/>
                        </a:rPr>
                        <a:t>W</a:t>
                      </a:r>
                      <a:r>
                        <a:rPr sz="1100" b="1" spc="30" dirty="0">
                          <a:solidFill>
                            <a:srgbClr val="FFFFFF"/>
                          </a:solidFill>
                          <a:latin typeface="Calibri"/>
                          <a:cs typeface="Calibri"/>
                        </a:rPr>
                        <a:t>e</a:t>
                      </a:r>
                      <a:r>
                        <a:rPr sz="1100" b="1" dirty="0">
                          <a:solidFill>
                            <a:srgbClr val="FFFFFF"/>
                          </a:solidFill>
                          <a:latin typeface="Calibri"/>
                          <a:cs typeface="Calibri"/>
                        </a:rPr>
                        <a:t>b</a:t>
                      </a:r>
                      <a:r>
                        <a:rPr sz="1100" b="1" spc="-30" dirty="0">
                          <a:solidFill>
                            <a:srgbClr val="FFFFFF"/>
                          </a:solidFill>
                          <a:latin typeface="Calibri"/>
                          <a:cs typeface="Calibri"/>
                        </a:rPr>
                        <a:t> </a:t>
                      </a:r>
                      <a:r>
                        <a:rPr sz="1100" b="1" dirty="0">
                          <a:solidFill>
                            <a:srgbClr val="FFFFFF"/>
                          </a:solidFill>
                          <a:latin typeface="Calibri"/>
                          <a:cs typeface="Calibri"/>
                        </a:rPr>
                        <a:t>b</a:t>
                      </a:r>
                      <a:r>
                        <a:rPr sz="1100" b="1" spc="-30" dirty="0">
                          <a:solidFill>
                            <a:srgbClr val="FFFFFF"/>
                          </a:solidFill>
                          <a:latin typeface="Calibri"/>
                          <a:cs typeface="Calibri"/>
                        </a:rPr>
                        <a:t>r</a:t>
                      </a:r>
                      <a:r>
                        <a:rPr sz="1100" b="1" spc="-5" dirty="0">
                          <a:solidFill>
                            <a:srgbClr val="FFFFFF"/>
                          </a:solidFill>
                          <a:latin typeface="Calibri"/>
                          <a:cs typeface="Calibri"/>
                        </a:rPr>
                        <a:t>o</a:t>
                      </a:r>
                      <a:r>
                        <a:rPr sz="1100" b="1" spc="-15" dirty="0">
                          <a:solidFill>
                            <a:srgbClr val="FFFFFF"/>
                          </a:solidFill>
                          <a:latin typeface="Calibri"/>
                          <a:cs typeface="Calibri"/>
                        </a:rPr>
                        <a:t>w</a:t>
                      </a:r>
                      <a:r>
                        <a:rPr sz="1100" b="1" dirty="0">
                          <a:solidFill>
                            <a:srgbClr val="FFFFFF"/>
                          </a:solidFill>
                          <a:latin typeface="Calibri"/>
                          <a:cs typeface="Calibri"/>
                        </a:rPr>
                        <a:t>s</a:t>
                      </a:r>
                      <a:r>
                        <a:rPr sz="1100" b="1" spc="35" dirty="0">
                          <a:solidFill>
                            <a:srgbClr val="FFFFFF"/>
                          </a:solidFill>
                          <a:latin typeface="Calibri"/>
                          <a:cs typeface="Calibri"/>
                        </a:rPr>
                        <a:t>e</a:t>
                      </a:r>
                      <a:r>
                        <a:rPr sz="1100" b="1" dirty="0">
                          <a:solidFill>
                            <a:srgbClr val="FFFFFF"/>
                          </a:solidFill>
                          <a:latin typeface="Calibri"/>
                          <a:cs typeface="Calibri"/>
                        </a:rPr>
                        <a:t>r</a:t>
                      </a:r>
                      <a:endParaRPr sz="11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4471C4"/>
                    </a:solidFill>
                  </a:tcPr>
                </a:tc>
                <a:tc>
                  <a:txBody>
                    <a:bodyPr/>
                    <a:lstStyle/>
                    <a:p>
                      <a:pPr>
                        <a:lnSpc>
                          <a:spcPct val="100000"/>
                        </a:lnSpc>
                      </a:pPr>
                      <a:endParaRPr sz="1400">
                        <a:latin typeface="Times New Roman"/>
                        <a:cs typeface="Times New Roman"/>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D4EA"/>
                    </a:solidFill>
                  </a:tcPr>
                </a:tc>
                <a:tc>
                  <a:txBody>
                    <a:bodyPr/>
                    <a:lstStyle/>
                    <a:p>
                      <a:pPr marL="365760">
                        <a:lnSpc>
                          <a:spcPts val="1415"/>
                        </a:lnSpc>
                      </a:pPr>
                      <a:r>
                        <a:rPr sz="1200" b="1" spc="20" dirty="0">
                          <a:solidFill>
                            <a:srgbClr val="FFFFFF"/>
                          </a:solidFill>
                          <a:latin typeface="Calibri"/>
                          <a:cs typeface="Calibri"/>
                        </a:rPr>
                        <a:t>A</a:t>
                      </a:r>
                      <a:r>
                        <a:rPr sz="1200" b="1" spc="25" dirty="0">
                          <a:solidFill>
                            <a:srgbClr val="FFFFFF"/>
                          </a:solidFill>
                          <a:latin typeface="Calibri"/>
                          <a:cs typeface="Calibri"/>
                        </a:rPr>
                        <a:t>n</a:t>
                      </a:r>
                      <a:r>
                        <a:rPr sz="1200" b="1" dirty="0">
                          <a:solidFill>
                            <a:srgbClr val="FFFFFF"/>
                          </a:solidFill>
                          <a:latin typeface="Calibri"/>
                          <a:cs typeface="Calibri"/>
                        </a:rPr>
                        <a:t>y</a:t>
                      </a:r>
                      <a:r>
                        <a:rPr sz="1200" b="1" spc="-20" dirty="0">
                          <a:solidFill>
                            <a:srgbClr val="FFFFFF"/>
                          </a:solidFill>
                          <a:latin typeface="Calibri"/>
                          <a:cs typeface="Calibri"/>
                        </a:rPr>
                        <a:t> </a:t>
                      </a:r>
                      <a:r>
                        <a:rPr sz="1200" b="1" spc="25" dirty="0">
                          <a:solidFill>
                            <a:srgbClr val="FFFFFF"/>
                          </a:solidFill>
                          <a:latin typeface="Calibri"/>
                          <a:cs typeface="Calibri"/>
                        </a:rPr>
                        <a:t>b</a:t>
                      </a:r>
                      <a:r>
                        <a:rPr sz="1200" b="1" spc="20" dirty="0">
                          <a:solidFill>
                            <a:srgbClr val="FFFFFF"/>
                          </a:solidFill>
                          <a:latin typeface="Calibri"/>
                          <a:cs typeface="Calibri"/>
                        </a:rPr>
                        <a:t>r</a:t>
                      </a:r>
                      <a:r>
                        <a:rPr sz="1200" b="1" spc="25" dirty="0">
                          <a:solidFill>
                            <a:srgbClr val="FFFFFF"/>
                          </a:solidFill>
                          <a:latin typeface="Calibri"/>
                          <a:cs typeface="Calibri"/>
                        </a:rPr>
                        <a:t>o</a:t>
                      </a:r>
                      <a:r>
                        <a:rPr sz="1200" b="1" dirty="0">
                          <a:solidFill>
                            <a:srgbClr val="FFFFFF"/>
                          </a:solidFill>
                          <a:latin typeface="Calibri"/>
                          <a:cs typeface="Calibri"/>
                        </a:rPr>
                        <a:t>w</a:t>
                      </a:r>
                      <a:r>
                        <a:rPr sz="1200" b="1" spc="-30" dirty="0">
                          <a:solidFill>
                            <a:srgbClr val="FFFFFF"/>
                          </a:solidFill>
                          <a:latin typeface="Calibri"/>
                          <a:cs typeface="Calibri"/>
                        </a:rPr>
                        <a:t>s</a:t>
                      </a:r>
                      <a:r>
                        <a:rPr sz="1200" b="1" spc="-10" dirty="0">
                          <a:solidFill>
                            <a:srgbClr val="FFFFFF"/>
                          </a:solidFill>
                          <a:latin typeface="Calibri"/>
                          <a:cs typeface="Calibri"/>
                        </a:rPr>
                        <a:t>e</a:t>
                      </a:r>
                      <a:r>
                        <a:rPr sz="1200" b="1" dirty="0">
                          <a:solidFill>
                            <a:srgbClr val="FFFFFF"/>
                          </a:solidFill>
                          <a:latin typeface="Calibri"/>
                          <a:cs typeface="Calibri"/>
                        </a:rPr>
                        <a:t>r</a:t>
                      </a:r>
                      <a:r>
                        <a:rPr sz="1200" b="1" spc="-30" dirty="0">
                          <a:solidFill>
                            <a:srgbClr val="FFFFFF"/>
                          </a:solidFill>
                          <a:latin typeface="Calibri"/>
                          <a:cs typeface="Calibri"/>
                        </a:rPr>
                        <a:t> </a:t>
                      </a:r>
                      <a:r>
                        <a:rPr sz="1200" b="1" dirty="0">
                          <a:solidFill>
                            <a:srgbClr val="FFFFFF"/>
                          </a:solidFill>
                          <a:latin typeface="Calibri"/>
                          <a:cs typeface="Calibri"/>
                        </a:rPr>
                        <a:t>(</a:t>
                      </a:r>
                      <a:r>
                        <a:rPr sz="1200" b="1" spc="30" dirty="0">
                          <a:solidFill>
                            <a:srgbClr val="FFFFFF"/>
                          </a:solidFill>
                          <a:latin typeface="Calibri"/>
                          <a:cs typeface="Calibri"/>
                        </a:rPr>
                        <a:t>P</a:t>
                      </a:r>
                      <a:r>
                        <a:rPr sz="1200" b="1" spc="20" dirty="0">
                          <a:solidFill>
                            <a:srgbClr val="FFFFFF"/>
                          </a:solidFill>
                          <a:latin typeface="Calibri"/>
                          <a:cs typeface="Calibri"/>
                        </a:rPr>
                        <a:t>r</a:t>
                      </a:r>
                      <a:r>
                        <a:rPr sz="1200" b="1" spc="-10" dirty="0">
                          <a:solidFill>
                            <a:srgbClr val="FFFFFF"/>
                          </a:solidFill>
                          <a:latin typeface="Calibri"/>
                          <a:cs typeface="Calibri"/>
                        </a:rPr>
                        <a:t>efe</a:t>
                      </a:r>
                      <a:r>
                        <a:rPr sz="1200" b="1" spc="-55" dirty="0">
                          <a:solidFill>
                            <a:srgbClr val="FFFFFF"/>
                          </a:solidFill>
                          <a:latin typeface="Calibri"/>
                          <a:cs typeface="Calibri"/>
                        </a:rPr>
                        <a:t>r</a:t>
                      </a:r>
                      <a:r>
                        <a:rPr sz="1200" b="1" spc="5" dirty="0">
                          <a:solidFill>
                            <a:srgbClr val="FFFFFF"/>
                          </a:solidFill>
                          <a:latin typeface="Calibri"/>
                          <a:cs typeface="Calibri"/>
                        </a:rPr>
                        <a:t>a</a:t>
                      </a:r>
                      <a:r>
                        <a:rPr sz="1200" b="1" spc="25" dirty="0">
                          <a:solidFill>
                            <a:srgbClr val="FFFFFF"/>
                          </a:solidFill>
                          <a:latin typeface="Calibri"/>
                          <a:cs typeface="Calibri"/>
                        </a:rPr>
                        <a:t>b</a:t>
                      </a:r>
                      <a:r>
                        <a:rPr sz="1200" b="1" dirty="0">
                          <a:solidFill>
                            <a:srgbClr val="FFFFFF"/>
                          </a:solidFill>
                          <a:latin typeface="Calibri"/>
                          <a:cs typeface="Calibri"/>
                        </a:rPr>
                        <a:t>ly</a:t>
                      </a:r>
                      <a:r>
                        <a:rPr sz="1200" b="1" spc="-95" dirty="0">
                          <a:solidFill>
                            <a:srgbClr val="FFFFFF"/>
                          </a:solidFill>
                          <a:latin typeface="Calibri"/>
                          <a:cs typeface="Calibri"/>
                        </a:rPr>
                        <a:t> </a:t>
                      </a:r>
                      <a:r>
                        <a:rPr sz="1200" b="1" spc="-20" dirty="0">
                          <a:solidFill>
                            <a:srgbClr val="FFFFFF"/>
                          </a:solidFill>
                          <a:latin typeface="Calibri"/>
                          <a:cs typeface="Calibri"/>
                        </a:rPr>
                        <a:t>G</a:t>
                      </a:r>
                      <a:r>
                        <a:rPr sz="1200" b="1" spc="25" dirty="0">
                          <a:solidFill>
                            <a:srgbClr val="FFFFFF"/>
                          </a:solidFill>
                          <a:latin typeface="Calibri"/>
                          <a:cs typeface="Calibri"/>
                        </a:rPr>
                        <a:t>oog</a:t>
                      </a:r>
                      <a:r>
                        <a:rPr sz="1200" b="1" dirty="0">
                          <a:solidFill>
                            <a:srgbClr val="FFFFFF"/>
                          </a:solidFill>
                          <a:latin typeface="Calibri"/>
                          <a:cs typeface="Calibri"/>
                        </a:rPr>
                        <a:t>le</a:t>
                      </a:r>
                      <a:r>
                        <a:rPr sz="1200" b="1" spc="-55" dirty="0">
                          <a:solidFill>
                            <a:srgbClr val="FFFFFF"/>
                          </a:solidFill>
                          <a:latin typeface="Calibri"/>
                          <a:cs typeface="Calibri"/>
                        </a:rPr>
                        <a:t> </a:t>
                      </a:r>
                      <a:r>
                        <a:rPr sz="1200" b="1" spc="-40" dirty="0">
                          <a:solidFill>
                            <a:srgbClr val="FFFFFF"/>
                          </a:solidFill>
                          <a:latin typeface="Calibri"/>
                          <a:cs typeface="Calibri"/>
                        </a:rPr>
                        <a:t>C</a:t>
                      </a:r>
                      <a:r>
                        <a:rPr sz="1200" b="1" spc="25" dirty="0">
                          <a:solidFill>
                            <a:srgbClr val="FFFFFF"/>
                          </a:solidFill>
                          <a:latin typeface="Calibri"/>
                          <a:cs typeface="Calibri"/>
                        </a:rPr>
                        <a:t>h</a:t>
                      </a:r>
                      <a:r>
                        <a:rPr sz="1200" b="1" spc="20" dirty="0">
                          <a:solidFill>
                            <a:srgbClr val="FFFFFF"/>
                          </a:solidFill>
                          <a:latin typeface="Calibri"/>
                          <a:cs typeface="Calibri"/>
                        </a:rPr>
                        <a:t>r</a:t>
                      </a:r>
                      <a:r>
                        <a:rPr sz="1200" b="1" spc="25" dirty="0">
                          <a:solidFill>
                            <a:srgbClr val="FFFFFF"/>
                          </a:solidFill>
                          <a:latin typeface="Calibri"/>
                          <a:cs typeface="Calibri"/>
                        </a:rPr>
                        <a:t>o</a:t>
                      </a:r>
                      <a:r>
                        <a:rPr sz="1200" b="1" spc="-5" dirty="0">
                          <a:solidFill>
                            <a:srgbClr val="FFFFFF"/>
                          </a:solidFill>
                          <a:latin typeface="Calibri"/>
                          <a:cs typeface="Calibri"/>
                        </a:rPr>
                        <a:t>m</a:t>
                      </a:r>
                      <a:r>
                        <a:rPr sz="1200" b="1" dirty="0">
                          <a:solidFill>
                            <a:srgbClr val="FFFFFF"/>
                          </a:solidFill>
                          <a:latin typeface="Calibri"/>
                          <a:cs typeface="Calibri"/>
                        </a:rPr>
                        <a:t>e</a:t>
                      </a:r>
                      <a:r>
                        <a:rPr sz="1200" b="1" spc="-55" dirty="0">
                          <a:solidFill>
                            <a:srgbClr val="FFFFFF"/>
                          </a:solidFill>
                          <a:latin typeface="Calibri"/>
                          <a:cs typeface="Calibri"/>
                        </a:rPr>
                        <a:t> </a:t>
                      </a:r>
                      <a:r>
                        <a:rPr sz="1200" b="1" spc="25" dirty="0">
                          <a:solidFill>
                            <a:srgbClr val="FFFFFF"/>
                          </a:solidFill>
                          <a:latin typeface="Calibri"/>
                          <a:cs typeface="Calibri"/>
                        </a:rPr>
                        <a:t>o</a:t>
                      </a:r>
                      <a:r>
                        <a:rPr sz="1200" b="1" dirty="0">
                          <a:solidFill>
                            <a:srgbClr val="FFFFFF"/>
                          </a:solidFill>
                          <a:latin typeface="Calibri"/>
                          <a:cs typeface="Calibri"/>
                        </a:rPr>
                        <a:t>r</a:t>
                      </a:r>
                      <a:r>
                        <a:rPr sz="1200" b="1" spc="-30" dirty="0">
                          <a:solidFill>
                            <a:srgbClr val="FFFFFF"/>
                          </a:solidFill>
                          <a:latin typeface="Calibri"/>
                          <a:cs typeface="Calibri"/>
                        </a:rPr>
                        <a:t> </a:t>
                      </a:r>
                      <a:r>
                        <a:rPr sz="1200" b="1" dirty="0">
                          <a:solidFill>
                            <a:srgbClr val="FFFFFF"/>
                          </a:solidFill>
                          <a:latin typeface="Calibri"/>
                          <a:cs typeface="Calibri"/>
                        </a:rPr>
                        <a:t>B</a:t>
                      </a:r>
                      <a:r>
                        <a:rPr sz="1200" b="1" spc="20" dirty="0">
                          <a:solidFill>
                            <a:srgbClr val="FFFFFF"/>
                          </a:solidFill>
                          <a:latin typeface="Calibri"/>
                          <a:cs typeface="Calibri"/>
                        </a:rPr>
                        <a:t>r</a:t>
                      </a:r>
                      <a:r>
                        <a:rPr sz="1200" b="1" spc="5" dirty="0">
                          <a:solidFill>
                            <a:srgbClr val="FFFFFF"/>
                          </a:solidFill>
                          <a:latin typeface="Calibri"/>
                          <a:cs typeface="Calibri"/>
                        </a:rPr>
                        <a:t>a</a:t>
                      </a:r>
                      <a:r>
                        <a:rPr sz="1200" b="1" spc="-45" dirty="0">
                          <a:solidFill>
                            <a:srgbClr val="FFFFFF"/>
                          </a:solidFill>
                          <a:latin typeface="Calibri"/>
                          <a:cs typeface="Calibri"/>
                        </a:rPr>
                        <a:t>v</a:t>
                      </a:r>
                      <a:r>
                        <a:rPr sz="1200" b="1" spc="-10" dirty="0">
                          <a:solidFill>
                            <a:srgbClr val="FFFFFF"/>
                          </a:solidFill>
                          <a:latin typeface="Calibri"/>
                          <a:cs typeface="Calibri"/>
                        </a:rPr>
                        <a:t>e</a:t>
                      </a:r>
                      <a:r>
                        <a:rPr sz="1200" b="1" dirty="0">
                          <a:solidFill>
                            <a:srgbClr val="FFFFFF"/>
                          </a:solidFill>
                          <a:latin typeface="Calibri"/>
                          <a:cs typeface="Calibri"/>
                        </a:rPr>
                        <a:t>)</a:t>
                      </a:r>
                      <a:endParaRPr sz="12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4471C4"/>
                    </a:solidFill>
                  </a:tcPr>
                </a:tc>
                <a:extLst>
                  <a:ext uri="{0D108BD9-81ED-4DB2-BD59-A6C34878D82A}">
                    <a16:rowId xmlns:a16="http://schemas.microsoft.com/office/drawing/2014/main" val="10001"/>
                  </a:ext>
                </a:extLst>
              </a:tr>
              <a:tr h="421131">
                <a:tc>
                  <a:txBody>
                    <a:bodyPr/>
                    <a:lstStyle/>
                    <a:p>
                      <a:pPr marL="182880">
                        <a:lnSpc>
                          <a:spcPts val="1420"/>
                        </a:lnSpc>
                      </a:pPr>
                      <a:r>
                        <a:rPr sz="1200" b="1" dirty="0">
                          <a:solidFill>
                            <a:srgbClr val="FFFFFF"/>
                          </a:solidFill>
                          <a:latin typeface="Calibri"/>
                          <a:cs typeface="Calibri"/>
                        </a:rPr>
                        <a:t>Framework</a:t>
                      </a:r>
                      <a:endParaRPr sz="12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4471C4"/>
                    </a:solidFill>
                  </a:tcPr>
                </a:tc>
                <a:tc>
                  <a:txBody>
                    <a:bodyPr/>
                    <a:lstStyle/>
                    <a:p>
                      <a:pPr>
                        <a:lnSpc>
                          <a:spcPct val="100000"/>
                        </a:lnSpc>
                      </a:pPr>
                      <a:endParaRPr sz="14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tc>
                  <a:txBody>
                    <a:bodyPr/>
                    <a:lstStyle/>
                    <a:p>
                      <a:pPr marL="365760">
                        <a:lnSpc>
                          <a:spcPts val="1420"/>
                        </a:lnSpc>
                      </a:pPr>
                      <a:r>
                        <a:rPr sz="1200" b="1" dirty="0">
                          <a:solidFill>
                            <a:srgbClr val="FFFFFF"/>
                          </a:solidFill>
                          <a:latin typeface="Calibri"/>
                          <a:cs typeface="Calibri"/>
                        </a:rPr>
                        <a:t>R</a:t>
                      </a:r>
                      <a:r>
                        <a:rPr sz="1200" b="1" spc="-5" dirty="0">
                          <a:solidFill>
                            <a:srgbClr val="FFFFFF"/>
                          </a:solidFill>
                          <a:latin typeface="Calibri"/>
                          <a:cs typeface="Calibri"/>
                        </a:rPr>
                        <a:t>e</a:t>
                      </a:r>
                      <a:r>
                        <a:rPr sz="1200" b="1" spc="5" dirty="0">
                          <a:solidFill>
                            <a:srgbClr val="FFFFFF"/>
                          </a:solidFill>
                          <a:latin typeface="Calibri"/>
                          <a:cs typeface="Calibri"/>
                        </a:rPr>
                        <a:t>a</a:t>
                      </a:r>
                      <a:r>
                        <a:rPr sz="1200" b="1" spc="20" dirty="0">
                          <a:solidFill>
                            <a:srgbClr val="FFFFFF"/>
                          </a:solidFill>
                          <a:latin typeface="Calibri"/>
                          <a:cs typeface="Calibri"/>
                        </a:rPr>
                        <a:t>c</a:t>
                      </a:r>
                      <a:r>
                        <a:rPr sz="1200" b="1" spc="30" dirty="0">
                          <a:solidFill>
                            <a:srgbClr val="FFFFFF"/>
                          </a:solidFill>
                          <a:latin typeface="Calibri"/>
                          <a:cs typeface="Calibri"/>
                        </a:rPr>
                        <a:t>t</a:t>
                      </a:r>
                      <a:r>
                        <a:rPr sz="1200" b="1" spc="-25" dirty="0">
                          <a:solidFill>
                            <a:srgbClr val="FFFFFF"/>
                          </a:solidFill>
                          <a:latin typeface="Calibri"/>
                          <a:cs typeface="Calibri"/>
                        </a:rPr>
                        <a:t>.</a:t>
                      </a:r>
                      <a:r>
                        <a:rPr sz="1200" b="1" spc="-10" dirty="0">
                          <a:solidFill>
                            <a:srgbClr val="FFFFFF"/>
                          </a:solidFill>
                          <a:latin typeface="Calibri"/>
                          <a:cs typeface="Calibri"/>
                        </a:rPr>
                        <a:t>j</a:t>
                      </a:r>
                      <a:r>
                        <a:rPr sz="1200" b="1" spc="-30" dirty="0">
                          <a:solidFill>
                            <a:srgbClr val="FFFFFF"/>
                          </a:solidFill>
                          <a:latin typeface="Calibri"/>
                          <a:cs typeface="Calibri"/>
                        </a:rPr>
                        <a:t>s</a:t>
                      </a:r>
                      <a:r>
                        <a:rPr sz="1200" b="1" dirty="0">
                          <a:solidFill>
                            <a:srgbClr val="FFFFFF"/>
                          </a:solidFill>
                          <a:latin typeface="Calibri"/>
                          <a:cs typeface="Calibri"/>
                        </a:rPr>
                        <a:t>,</a:t>
                      </a:r>
                      <a:r>
                        <a:rPr sz="1200" b="1" spc="-60" dirty="0">
                          <a:solidFill>
                            <a:srgbClr val="FFFFFF"/>
                          </a:solidFill>
                          <a:latin typeface="Calibri"/>
                          <a:cs typeface="Calibri"/>
                        </a:rPr>
                        <a:t> </a:t>
                      </a:r>
                      <a:r>
                        <a:rPr sz="1200" b="1" spc="30" dirty="0">
                          <a:solidFill>
                            <a:srgbClr val="FFFFFF"/>
                          </a:solidFill>
                          <a:latin typeface="Calibri"/>
                          <a:cs typeface="Calibri"/>
                        </a:rPr>
                        <a:t>S</a:t>
                      </a:r>
                      <a:r>
                        <a:rPr sz="1200" b="1" spc="25" dirty="0">
                          <a:solidFill>
                            <a:srgbClr val="FFFFFF"/>
                          </a:solidFill>
                          <a:latin typeface="Calibri"/>
                          <a:cs typeface="Calibri"/>
                        </a:rPr>
                        <a:t>o</a:t>
                      </a:r>
                      <a:r>
                        <a:rPr sz="1200" b="1" dirty="0">
                          <a:solidFill>
                            <a:srgbClr val="FFFFFF"/>
                          </a:solidFill>
                          <a:latin typeface="Calibri"/>
                          <a:cs typeface="Calibri"/>
                        </a:rPr>
                        <a:t>li</a:t>
                      </a:r>
                      <a:r>
                        <a:rPr sz="1200" b="1" spc="30" dirty="0">
                          <a:solidFill>
                            <a:srgbClr val="FFFFFF"/>
                          </a:solidFill>
                          <a:latin typeface="Calibri"/>
                          <a:cs typeface="Calibri"/>
                        </a:rPr>
                        <a:t>d</a:t>
                      </a:r>
                      <a:r>
                        <a:rPr sz="1200" b="1" dirty="0">
                          <a:solidFill>
                            <a:srgbClr val="FFFFFF"/>
                          </a:solidFill>
                          <a:latin typeface="Calibri"/>
                          <a:cs typeface="Calibri"/>
                        </a:rPr>
                        <a:t>i</a:t>
                      </a:r>
                      <a:r>
                        <a:rPr sz="1200" b="1" spc="30" dirty="0">
                          <a:solidFill>
                            <a:srgbClr val="FFFFFF"/>
                          </a:solidFill>
                          <a:latin typeface="Calibri"/>
                          <a:cs typeface="Calibri"/>
                        </a:rPr>
                        <a:t>t</a:t>
                      </a:r>
                      <a:r>
                        <a:rPr sz="1200" b="1" dirty="0">
                          <a:solidFill>
                            <a:srgbClr val="FFFFFF"/>
                          </a:solidFill>
                          <a:latin typeface="Calibri"/>
                          <a:cs typeface="Calibri"/>
                        </a:rPr>
                        <a:t>y</a:t>
                      </a:r>
                      <a:r>
                        <a:rPr sz="1200" b="1" spc="-20" dirty="0">
                          <a:solidFill>
                            <a:srgbClr val="FFFFFF"/>
                          </a:solidFill>
                          <a:latin typeface="Calibri"/>
                          <a:cs typeface="Calibri"/>
                        </a:rPr>
                        <a:t> </a:t>
                      </a:r>
                      <a:r>
                        <a:rPr sz="1200" b="1" spc="30" dirty="0">
                          <a:solidFill>
                            <a:srgbClr val="FFFFFF"/>
                          </a:solidFill>
                          <a:latin typeface="Calibri"/>
                          <a:cs typeface="Calibri"/>
                        </a:rPr>
                        <a:t>P</a:t>
                      </a:r>
                      <a:r>
                        <a:rPr sz="1200" b="1" spc="20" dirty="0">
                          <a:solidFill>
                            <a:srgbClr val="FFFFFF"/>
                          </a:solidFill>
                          <a:latin typeface="Calibri"/>
                          <a:cs typeface="Calibri"/>
                        </a:rPr>
                        <a:t>r</a:t>
                      </a:r>
                      <a:r>
                        <a:rPr sz="1200" b="1" spc="5" dirty="0">
                          <a:solidFill>
                            <a:srgbClr val="FFFFFF"/>
                          </a:solidFill>
                          <a:latin typeface="Calibri"/>
                          <a:cs typeface="Calibri"/>
                        </a:rPr>
                        <a:t>a</a:t>
                      </a:r>
                      <a:r>
                        <a:rPr sz="1200" b="1" spc="25" dirty="0">
                          <a:solidFill>
                            <a:srgbClr val="FFFFFF"/>
                          </a:solidFill>
                          <a:latin typeface="Calibri"/>
                          <a:cs typeface="Calibri"/>
                        </a:rPr>
                        <a:t>g</a:t>
                      </a:r>
                      <a:r>
                        <a:rPr sz="1200" b="1" spc="-5" dirty="0">
                          <a:solidFill>
                            <a:srgbClr val="FFFFFF"/>
                          </a:solidFill>
                          <a:latin typeface="Calibri"/>
                          <a:cs typeface="Calibri"/>
                        </a:rPr>
                        <a:t>m</a:t>
                      </a:r>
                      <a:r>
                        <a:rPr sz="1200" b="1" dirty="0">
                          <a:solidFill>
                            <a:srgbClr val="FFFFFF"/>
                          </a:solidFill>
                          <a:latin typeface="Calibri"/>
                          <a:cs typeface="Calibri"/>
                        </a:rPr>
                        <a:t>a.</a:t>
                      </a:r>
                      <a:endParaRPr sz="12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4471C4"/>
                    </a:solidFill>
                  </a:tcPr>
                </a:tc>
                <a:extLst>
                  <a:ext uri="{0D108BD9-81ED-4DB2-BD59-A6C34878D82A}">
                    <a16:rowId xmlns:a16="http://schemas.microsoft.com/office/drawing/2014/main" val="10002"/>
                  </a:ext>
                </a:extLst>
              </a:tr>
              <a:tr h="416801">
                <a:tc>
                  <a:txBody>
                    <a:bodyPr/>
                    <a:lstStyle/>
                    <a:p>
                      <a:pPr marL="182880">
                        <a:lnSpc>
                          <a:spcPts val="1425"/>
                        </a:lnSpc>
                      </a:pPr>
                      <a:r>
                        <a:rPr sz="1200" b="1" spc="10" dirty="0">
                          <a:solidFill>
                            <a:srgbClr val="FFFFFF"/>
                          </a:solidFill>
                          <a:latin typeface="Calibri"/>
                          <a:cs typeface="Calibri"/>
                        </a:rPr>
                        <a:t>Software</a:t>
                      </a:r>
                      <a:endParaRPr sz="12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a:lnSpc>
                          <a:spcPct val="100000"/>
                        </a:lnSpc>
                      </a:pPr>
                      <a:endParaRPr sz="14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CFD4EA"/>
                    </a:solidFill>
                  </a:tcPr>
                </a:tc>
                <a:tc>
                  <a:txBody>
                    <a:bodyPr/>
                    <a:lstStyle/>
                    <a:p>
                      <a:pPr marL="365760">
                        <a:lnSpc>
                          <a:spcPts val="1425"/>
                        </a:lnSpc>
                      </a:pPr>
                      <a:r>
                        <a:rPr sz="1200" b="1" spc="-5" dirty="0">
                          <a:solidFill>
                            <a:srgbClr val="FFFFFF"/>
                          </a:solidFill>
                          <a:latin typeface="Calibri"/>
                          <a:cs typeface="Calibri"/>
                        </a:rPr>
                        <a:t>Metamask</a:t>
                      </a:r>
                      <a:r>
                        <a:rPr sz="1200" b="1" spc="-20" dirty="0">
                          <a:solidFill>
                            <a:srgbClr val="FFFFFF"/>
                          </a:solidFill>
                          <a:latin typeface="Calibri"/>
                          <a:cs typeface="Calibri"/>
                        </a:rPr>
                        <a:t> </a:t>
                      </a:r>
                      <a:r>
                        <a:rPr sz="1200" b="1" spc="-5" dirty="0">
                          <a:solidFill>
                            <a:srgbClr val="FFFFFF"/>
                          </a:solidFill>
                          <a:latin typeface="Calibri"/>
                          <a:cs typeface="Calibri"/>
                        </a:rPr>
                        <a:t>Wallet,</a:t>
                      </a:r>
                      <a:r>
                        <a:rPr sz="1200" b="1" spc="-50" dirty="0">
                          <a:solidFill>
                            <a:srgbClr val="FFFFFF"/>
                          </a:solidFill>
                          <a:latin typeface="Calibri"/>
                          <a:cs typeface="Calibri"/>
                        </a:rPr>
                        <a:t> </a:t>
                      </a:r>
                      <a:r>
                        <a:rPr sz="1200" b="1" spc="-10" dirty="0">
                          <a:solidFill>
                            <a:srgbClr val="FFFFFF"/>
                          </a:solidFill>
                          <a:latin typeface="Calibri"/>
                          <a:cs typeface="Calibri"/>
                        </a:rPr>
                        <a:t>Testnet </a:t>
                      </a:r>
                      <a:r>
                        <a:rPr sz="1200" b="1" dirty="0">
                          <a:solidFill>
                            <a:srgbClr val="FFFFFF"/>
                          </a:solidFill>
                          <a:latin typeface="Calibri"/>
                          <a:cs typeface="Calibri"/>
                        </a:rPr>
                        <a:t>Faucet</a:t>
                      </a:r>
                      <a:endParaRPr sz="12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extLst>
                  <a:ext uri="{0D108BD9-81ED-4DB2-BD59-A6C34878D82A}">
                    <a16:rowId xmlns:a16="http://schemas.microsoft.com/office/drawing/2014/main" val="10003"/>
                  </a:ext>
                </a:extLst>
              </a:tr>
              <a:tr h="350240">
                <a:tc>
                  <a:txBody>
                    <a:bodyPr/>
                    <a:lstStyle/>
                    <a:p>
                      <a:pPr marL="182880">
                        <a:lnSpc>
                          <a:spcPts val="1430"/>
                        </a:lnSpc>
                      </a:pPr>
                      <a:r>
                        <a:rPr sz="1200" b="1" spc="10" dirty="0">
                          <a:solidFill>
                            <a:srgbClr val="FFFFFF"/>
                          </a:solidFill>
                          <a:latin typeface="Calibri"/>
                          <a:cs typeface="Calibri"/>
                        </a:rPr>
                        <a:t>Programming</a:t>
                      </a:r>
                      <a:r>
                        <a:rPr sz="1200" b="1" spc="-15" dirty="0">
                          <a:solidFill>
                            <a:srgbClr val="FFFFFF"/>
                          </a:solidFill>
                          <a:latin typeface="Calibri"/>
                          <a:cs typeface="Calibri"/>
                        </a:rPr>
                        <a:t> </a:t>
                      </a:r>
                      <a:r>
                        <a:rPr sz="1200" b="1" spc="-5" dirty="0">
                          <a:solidFill>
                            <a:srgbClr val="FFFFFF"/>
                          </a:solidFill>
                          <a:latin typeface="Calibri"/>
                          <a:cs typeface="Calibri"/>
                        </a:rPr>
                        <a:t>Language</a:t>
                      </a:r>
                      <a:endParaRPr sz="12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4471C4"/>
                    </a:solidFill>
                  </a:tcPr>
                </a:tc>
                <a:tc>
                  <a:txBody>
                    <a:bodyPr/>
                    <a:lstStyle/>
                    <a:p>
                      <a:pPr>
                        <a:lnSpc>
                          <a:spcPct val="100000"/>
                        </a:lnSpc>
                      </a:pPr>
                      <a:endParaRPr sz="1400">
                        <a:latin typeface="Times New Roman"/>
                        <a:cs typeface="Times New Roman"/>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4471C4"/>
                    </a:solidFill>
                  </a:tcPr>
                </a:tc>
                <a:tc>
                  <a:txBody>
                    <a:bodyPr/>
                    <a:lstStyle/>
                    <a:p>
                      <a:pPr marL="365760">
                        <a:lnSpc>
                          <a:spcPts val="1430"/>
                        </a:lnSpc>
                      </a:pPr>
                      <a:r>
                        <a:rPr sz="1200" b="1" spc="30" dirty="0">
                          <a:solidFill>
                            <a:srgbClr val="FFFFFF"/>
                          </a:solidFill>
                          <a:latin typeface="Calibri"/>
                          <a:cs typeface="Calibri"/>
                        </a:rPr>
                        <a:t>Pyth</a:t>
                      </a:r>
                      <a:r>
                        <a:rPr sz="1200" b="1" spc="25" dirty="0">
                          <a:solidFill>
                            <a:srgbClr val="FFFFFF"/>
                          </a:solidFill>
                          <a:latin typeface="Calibri"/>
                          <a:cs typeface="Calibri"/>
                        </a:rPr>
                        <a:t>o</a:t>
                      </a:r>
                      <a:r>
                        <a:rPr sz="1200" b="1" spc="30" dirty="0">
                          <a:solidFill>
                            <a:srgbClr val="FFFFFF"/>
                          </a:solidFill>
                          <a:latin typeface="Calibri"/>
                          <a:cs typeface="Calibri"/>
                        </a:rPr>
                        <a:t>n</a:t>
                      </a:r>
                      <a:r>
                        <a:rPr sz="1200" b="1" dirty="0">
                          <a:solidFill>
                            <a:srgbClr val="FFFFFF"/>
                          </a:solidFill>
                          <a:latin typeface="Calibri"/>
                          <a:cs typeface="Calibri"/>
                        </a:rPr>
                        <a:t>,</a:t>
                      </a:r>
                      <a:r>
                        <a:rPr sz="1200" b="1" spc="-60" dirty="0">
                          <a:solidFill>
                            <a:srgbClr val="FFFFFF"/>
                          </a:solidFill>
                          <a:latin typeface="Calibri"/>
                          <a:cs typeface="Calibri"/>
                        </a:rPr>
                        <a:t> </a:t>
                      </a:r>
                      <a:r>
                        <a:rPr sz="1200" b="1" spc="-10" dirty="0">
                          <a:solidFill>
                            <a:srgbClr val="FFFFFF"/>
                          </a:solidFill>
                          <a:latin typeface="Calibri"/>
                          <a:cs typeface="Calibri"/>
                        </a:rPr>
                        <a:t>H</a:t>
                      </a:r>
                      <a:r>
                        <a:rPr sz="1200" b="1" spc="30" dirty="0">
                          <a:solidFill>
                            <a:srgbClr val="FFFFFF"/>
                          </a:solidFill>
                          <a:latin typeface="Calibri"/>
                          <a:cs typeface="Calibri"/>
                        </a:rPr>
                        <a:t>t</a:t>
                      </a:r>
                      <a:r>
                        <a:rPr sz="1200" b="1" spc="-5" dirty="0">
                          <a:solidFill>
                            <a:srgbClr val="FFFFFF"/>
                          </a:solidFill>
                          <a:latin typeface="Calibri"/>
                          <a:cs typeface="Calibri"/>
                        </a:rPr>
                        <a:t>m</a:t>
                      </a:r>
                      <a:r>
                        <a:rPr sz="1200" b="1" dirty="0">
                          <a:solidFill>
                            <a:srgbClr val="FFFFFF"/>
                          </a:solidFill>
                          <a:latin typeface="Calibri"/>
                          <a:cs typeface="Calibri"/>
                        </a:rPr>
                        <a:t>l,</a:t>
                      </a:r>
                      <a:r>
                        <a:rPr sz="1200" b="1" spc="-45" dirty="0">
                          <a:solidFill>
                            <a:srgbClr val="FFFFFF"/>
                          </a:solidFill>
                          <a:latin typeface="Calibri"/>
                          <a:cs typeface="Calibri"/>
                        </a:rPr>
                        <a:t> </a:t>
                      </a:r>
                      <a:r>
                        <a:rPr sz="1200" b="1" spc="-35" dirty="0">
                          <a:solidFill>
                            <a:srgbClr val="FFFFFF"/>
                          </a:solidFill>
                          <a:latin typeface="Calibri"/>
                          <a:cs typeface="Calibri"/>
                        </a:rPr>
                        <a:t>C</a:t>
                      </a:r>
                      <a:r>
                        <a:rPr sz="1200" b="1" spc="-30" dirty="0">
                          <a:solidFill>
                            <a:srgbClr val="FFFFFF"/>
                          </a:solidFill>
                          <a:latin typeface="Calibri"/>
                          <a:cs typeface="Calibri"/>
                        </a:rPr>
                        <a:t>s</a:t>
                      </a:r>
                      <a:r>
                        <a:rPr sz="1200" b="1" spc="-35" dirty="0">
                          <a:solidFill>
                            <a:srgbClr val="FFFFFF"/>
                          </a:solidFill>
                          <a:latin typeface="Calibri"/>
                          <a:cs typeface="Calibri"/>
                        </a:rPr>
                        <a:t>s</a:t>
                      </a:r>
                      <a:r>
                        <a:rPr sz="1200" b="1" dirty="0">
                          <a:solidFill>
                            <a:srgbClr val="FFFFFF"/>
                          </a:solidFill>
                          <a:latin typeface="Calibri"/>
                          <a:cs typeface="Calibri"/>
                        </a:rPr>
                        <a:t>,</a:t>
                      </a:r>
                      <a:r>
                        <a:rPr sz="1200" b="1" spc="15" dirty="0">
                          <a:solidFill>
                            <a:srgbClr val="FFFFFF"/>
                          </a:solidFill>
                          <a:latin typeface="Calibri"/>
                          <a:cs typeface="Calibri"/>
                        </a:rPr>
                        <a:t> </a:t>
                      </a:r>
                      <a:r>
                        <a:rPr sz="1200" b="1" spc="-25" dirty="0">
                          <a:solidFill>
                            <a:srgbClr val="FFFFFF"/>
                          </a:solidFill>
                          <a:latin typeface="Calibri"/>
                          <a:cs typeface="Calibri"/>
                        </a:rPr>
                        <a:t>J</a:t>
                      </a:r>
                      <a:r>
                        <a:rPr sz="1200" b="1" spc="5" dirty="0">
                          <a:solidFill>
                            <a:srgbClr val="FFFFFF"/>
                          </a:solidFill>
                          <a:latin typeface="Calibri"/>
                          <a:cs typeface="Calibri"/>
                        </a:rPr>
                        <a:t>a</a:t>
                      </a:r>
                      <a:r>
                        <a:rPr sz="1200" b="1" spc="30" dirty="0">
                          <a:solidFill>
                            <a:srgbClr val="FFFFFF"/>
                          </a:solidFill>
                          <a:latin typeface="Calibri"/>
                          <a:cs typeface="Calibri"/>
                        </a:rPr>
                        <a:t>v</a:t>
                      </a:r>
                      <a:r>
                        <a:rPr sz="1200" b="1" spc="5" dirty="0">
                          <a:solidFill>
                            <a:srgbClr val="FFFFFF"/>
                          </a:solidFill>
                          <a:latin typeface="Calibri"/>
                          <a:cs typeface="Calibri"/>
                        </a:rPr>
                        <a:t>a</a:t>
                      </a:r>
                      <a:r>
                        <a:rPr sz="1200" b="1" spc="-30" dirty="0">
                          <a:solidFill>
                            <a:srgbClr val="FFFFFF"/>
                          </a:solidFill>
                          <a:latin typeface="Calibri"/>
                          <a:cs typeface="Calibri"/>
                        </a:rPr>
                        <a:t>s</a:t>
                      </a:r>
                      <a:r>
                        <a:rPr sz="1200" b="1" spc="20" dirty="0">
                          <a:solidFill>
                            <a:srgbClr val="FFFFFF"/>
                          </a:solidFill>
                          <a:latin typeface="Calibri"/>
                          <a:cs typeface="Calibri"/>
                        </a:rPr>
                        <a:t>cr</a:t>
                      </a:r>
                      <a:r>
                        <a:rPr sz="1200" b="1" dirty="0">
                          <a:solidFill>
                            <a:srgbClr val="FFFFFF"/>
                          </a:solidFill>
                          <a:latin typeface="Calibri"/>
                          <a:cs typeface="Calibri"/>
                        </a:rPr>
                        <a:t>i</a:t>
                      </a:r>
                      <a:r>
                        <a:rPr sz="1200" b="1" spc="30" dirty="0">
                          <a:solidFill>
                            <a:srgbClr val="FFFFFF"/>
                          </a:solidFill>
                          <a:latin typeface="Calibri"/>
                          <a:cs typeface="Calibri"/>
                        </a:rPr>
                        <a:t>p</a:t>
                      </a:r>
                      <a:r>
                        <a:rPr sz="1200" b="1" dirty="0">
                          <a:solidFill>
                            <a:srgbClr val="FFFFFF"/>
                          </a:solidFill>
                          <a:latin typeface="Calibri"/>
                          <a:cs typeface="Calibri"/>
                        </a:rPr>
                        <a:t>t</a:t>
                      </a:r>
                      <a:endParaRPr sz="12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4471C4"/>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817109" y="102869"/>
            <a:ext cx="2557780" cy="518159"/>
          </a:xfrm>
          <a:prstGeom prst="rect">
            <a:avLst/>
          </a:prstGeom>
        </p:spPr>
        <p:txBody>
          <a:bodyPr vert="horz" wrap="square" lIns="0" tIns="16510" rIns="0" bIns="0" rtlCol="0">
            <a:spAutoFit/>
          </a:bodyPr>
          <a:lstStyle/>
          <a:p>
            <a:pPr marL="12700">
              <a:lnSpc>
                <a:spcPct val="100000"/>
              </a:lnSpc>
              <a:spcBef>
                <a:spcPts val="130"/>
              </a:spcBef>
            </a:pPr>
            <a:r>
              <a:rPr sz="3200" b="1" spc="15" dirty="0">
                <a:solidFill>
                  <a:srgbClr val="2E5496"/>
                </a:solidFill>
                <a:latin typeface="Times New Roman"/>
                <a:cs typeface="Times New Roman"/>
              </a:rPr>
              <a:t>System</a:t>
            </a:r>
            <a:r>
              <a:rPr sz="3200" b="1" spc="-180" dirty="0">
                <a:solidFill>
                  <a:srgbClr val="2E5496"/>
                </a:solidFill>
                <a:latin typeface="Times New Roman"/>
                <a:cs typeface="Times New Roman"/>
              </a:rPr>
              <a:t> </a:t>
            </a:r>
            <a:r>
              <a:rPr sz="3200" b="1" spc="15" dirty="0">
                <a:solidFill>
                  <a:srgbClr val="2E5496"/>
                </a:solidFill>
                <a:latin typeface="Times New Roman"/>
                <a:cs typeface="Times New Roman"/>
              </a:rPr>
              <a:t>Design</a:t>
            </a:r>
            <a:endParaRPr sz="3200">
              <a:latin typeface="Times New Roman"/>
              <a:cs typeface="Times New Roman"/>
            </a:endParaRPr>
          </a:p>
        </p:txBody>
      </p:sp>
      <p:sp>
        <p:nvSpPr>
          <p:cNvPr id="3" name="object 3"/>
          <p:cNvSpPr txBox="1"/>
          <p:nvPr/>
        </p:nvSpPr>
        <p:spPr>
          <a:xfrm>
            <a:off x="594677" y="711136"/>
            <a:ext cx="2470150" cy="346075"/>
          </a:xfrm>
          <a:prstGeom prst="rect">
            <a:avLst/>
          </a:prstGeom>
        </p:spPr>
        <p:txBody>
          <a:bodyPr vert="horz" wrap="square" lIns="0" tIns="12700" rIns="0" bIns="0" rtlCol="0">
            <a:spAutoFit/>
          </a:bodyPr>
          <a:lstStyle/>
          <a:p>
            <a:pPr marL="225425" indent="-213360">
              <a:lnSpc>
                <a:spcPct val="100000"/>
              </a:lnSpc>
              <a:spcBef>
                <a:spcPts val="100"/>
              </a:spcBef>
              <a:buSzPct val="95238"/>
              <a:buFont typeface="Wingdings"/>
              <a:buChar char=""/>
              <a:tabLst>
                <a:tab pos="226060" algn="l"/>
              </a:tabLst>
            </a:pPr>
            <a:r>
              <a:rPr sz="2100" b="1" spc="-5" dirty="0">
                <a:latin typeface="Times New Roman"/>
                <a:cs typeface="Times New Roman"/>
              </a:rPr>
              <a:t>System</a:t>
            </a:r>
            <a:r>
              <a:rPr sz="2100" b="1" spc="-105" dirty="0">
                <a:latin typeface="Times New Roman"/>
                <a:cs typeface="Times New Roman"/>
              </a:rPr>
              <a:t> </a:t>
            </a:r>
            <a:r>
              <a:rPr sz="2100" b="1" spc="-25" dirty="0">
                <a:latin typeface="Times New Roman"/>
                <a:cs typeface="Times New Roman"/>
              </a:rPr>
              <a:t>architecture</a:t>
            </a:r>
            <a:endParaRPr sz="2100">
              <a:latin typeface="Times New Roman"/>
              <a:cs typeface="Times New Roman"/>
            </a:endParaRPr>
          </a:p>
        </p:txBody>
      </p:sp>
      <p:sp>
        <p:nvSpPr>
          <p:cNvPr id="5" name="object 5"/>
          <p:cNvSpPr txBox="1">
            <a:spLocks noGrp="1"/>
          </p:cNvSpPr>
          <p:nvPr>
            <p:ph type="ftr" sz="quarter" idx="5"/>
          </p:nvPr>
        </p:nvSpPr>
        <p:spPr>
          <a:xfrm>
            <a:off x="917575" y="6472554"/>
            <a:ext cx="1207770" cy="156068"/>
          </a:xfrm>
          <a:prstGeom prst="rect">
            <a:avLst/>
          </a:prstGeom>
        </p:spPr>
        <p:txBody>
          <a:bodyPr vert="horz" wrap="square" lIns="0" tIns="0" rIns="0" bIns="0" rtlCol="0">
            <a:spAutoFit/>
          </a:bodyPr>
          <a:lstStyle/>
          <a:p>
            <a:pPr marL="12700">
              <a:lnSpc>
                <a:spcPts val="1240"/>
              </a:lnSpc>
            </a:pPr>
            <a:r>
              <a:rPr lang="en-IN" spc="-5" dirty="0"/>
              <a:t>26 December</a:t>
            </a:r>
            <a:r>
              <a:rPr spc="-50" dirty="0"/>
              <a:t> </a:t>
            </a:r>
            <a:r>
              <a:rPr spc="-10" dirty="0"/>
              <a:t>2022</a:t>
            </a:r>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spc="-40" dirty="0"/>
              <a:t>V</a:t>
            </a:r>
            <a:r>
              <a:rPr spc="-20" dirty="0"/>
              <a:t>I</a:t>
            </a:r>
            <a:r>
              <a:rPr dirty="0"/>
              <a:t>I</a:t>
            </a:r>
            <a:r>
              <a:rPr spc="80" dirty="0"/>
              <a:t> </a:t>
            </a:r>
            <a:r>
              <a:rPr spc="30" dirty="0"/>
              <a:t>S</a:t>
            </a:r>
            <a:r>
              <a:rPr spc="-5" dirty="0"/>
              <a:t>eme</a:t>
            </a:r>
            <a:r>
              <a:rPr spc="-30" dirty="0"/>
              <a:t>s</a:t>
            </a:r>
            <a:r>
              <a:rPr spc="30" dirty="0"/>
              <a:t>t</a:t>
            </a:r>
            <a:r>
              <a:rPr spc="-5" dirty="0"/>
              <a:t>e</a:t>
            </a:r>
            <a:r>
              <a:rPr spc="-55" dirty="0"/>
              <a:t>r</a:t>
            </a:r>
            <a:r>
              <a:rPr dirty="0"/>
              <a:t>,</a:t>
            </a:r>
            <a:r>
              <a:rPr spc="-60" dirty="0"/>
              <a:t> </a:t>
            </a:r>
            <a:r>
              <a:rPr spc="-10" dirty="0"/>
              <a:t>D</a:t>
            </a:r>
            <a:r>
              <a:rPr spc="-5" dirty="0"/>
              <a:t>e</a:t>
            </a:r>
            <a:r>
              <a:rPr spc="30" dirty="0"/>
              <a:t>p</a:t>
            </a:r>
            <a:r>
              <a:rPr spc="5" dirty="0"/>
              <a:t>a</a:t>
            </a:r>
            <a:r>
              <a:rPr spc="20" dirty="0"/>
              <a:t>r</a:t>
            </a:r>
            <a:r>
              <a:rPr spc="30" dirty="0"/>
              <a:t>t</a:t>
            </a:r>
            <a:r>
              <a:rPr spc="-5" dirty="0"/>
              <a:t>me</a:t>
            </a:r>
            <a:r>
              <a:rPr spc="30" dirty="0"/>
              <a:t>n</a:t>
            </a:r>
            <a:r>
              <a:rPr dirty="0"/>
              <a:t>t</a:t>
            </a:r>
            <a:r>
              <a:rPr spc="-15" dirty="0"/>
              <a:t> </a:t>
            </a:r>
            <a:r>
              <a:rPr spc="10" dirty="0"/>
              <a:t>O</a:t>
            </a:r>
            <a:r>
              <a:rPr dirty="0"/>
              <a:t>f</a:t>
            </a:r>
            <a:r>
              <a:rPr spc="-55" dirty="0"/>
              <a:t> </a:t>
            </a:r>
            <a:r>
              <a:rPr spc="-20" dirty="0"/>
              <a:t>I</a:t>
            </a:r>
            <a:r>
              <a:rPr spc="30" dirty="0"/>
              <a:t>S</a:t>
            </a:r>
            <a:r>
              <a:rPr spc="10" dirty="0"/>
              <a:t>E</a:t>
            </a:r>
            <a:r>
              <a:rPr spc="-10" dirty="0"/>
              <a:t>,</a:t>
            </a:r>
            <a:r>
              <a:rPr dirty="0"/>
              <a:t>R</a:t>
            </a:r>
            <a:r>
              <a:rPr spc="30" dirty="0"/>
              <a:t>NS</a:t>
            </a:r>
            <a:r>
              <a:rPr spc="-20" dirty="0"/>
              <a:t>I</a:t>
            </a:r>
            <a:r>
              <a:rPr dirty="0"/>
              <a:t>T</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15</a:t>
            </a:fld>
            <a:endParaRPr dirty="0"/>
          </a:p>
        </p:txBody>
      </p:sp>
      <p:pic>
        <p:nvPicPr>
          <p:cNvPr id="8" name="Picture 7">
            <a:extLst>
              <a:ext uri="{FF2B5EF4-FFF2-40B4-BE49-F238E27FC236}">
                <a16:creationId xmlns:a16="http://schemas.microsoft.com/office/drawing/2014/main" id="{FFAEFA72-F9E5-9710-D43F-453314DC4C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1704" y="819093"/>
            <a:ext cx="5544616" cy="5568131"/>
          </a:xfrm>
          <a:prstGeom prst="rect">
            <a:avLst/>
          </a:prstGeom>
        </p:spPr>
      </p:pic>
      <p:sp>
        <p:nvSpPr>
          <p:cNvPr id="4" name="Rectangle 3">
            <a:extLst>
              <a:ext uri="{FF2B5EF4-FFF2-40B4-BE49-F238E27FC236}">
                <a16:creationId xmlns:a16="http://schemas.microsoft.com/office/drawing/2014/main" id="{1B0CCF1B-A453-8A2E-2022-7252F2729E59}"/>
              </a:ext>
            </a:extLst>
          </p:cNvPr>
          <p:cNvSpPr/>
          <p:nvPr/>
        </p:nvSpPr>
        <p:spPr>
          <a:xfrm>
            <a:off x="5105400" y="4953000"/>
            <a:ext cx="1981200" cy="228600"/>
          </a:xfrm>
          <a:prstGeom prst="rect">
            <a:avLst/>
          </a:prstGeom>
          <a:solidFill>
            <a:schemeClr val="bg1"/>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IN" dirty="0">
                <a:solidFill>
                  <a:schemeClr val="tx1"/>
                </a:solidFill>
              </a:rPr>
              <a:t>DCNN Model</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817109" y="102869"/>
            <a:ext cx="2557780" cy="518159"/>
          </a:xfrm>
          <a:prstGeom prst="rect">
            <a:avLst/>
          </a:prstGeom>
        </p:spPr>
        <p:txBody>
          <a:bodyPr vert="horz" wrap="square" lIns="0" tIns="16510" rIns="0" bIns="0" rtlCol="0">
            <a:spAutoFit/>
          </a:bodyPr>
          <a:lstStyle/>
          <a:p>
            <a:pPr marL="12700">
              <a:lnSpc>
                <a:spcPct val="100000"/>
              </a:lnSpc>
              <a:spcBef>
                <a:spcPts val="130"/>
              </a:spcBef>
            </a:pPr>
            <a:r>
              <a:rPr sz="3200" b="1" spc="15" dirty="0">
                <a:solidFill>
                  <a:srgbClr val="2E5496"/>
                </a:solidFill>
                <a:latin typeface="Times New Roman"/>
                <a:cs typeface="Times New Roman"/>
              </a:rPr>
              <a:t>System</a:t>
            </a:r>
            <a:r>
              <a:rPr sz="3200" b="1" spc="-180" dirty="0">
                <a:solidFill>
                  <a:srgbClr val="2E5496"/>
                </a:solidFill>
                <a:latin typeface="Times New Roman"/>
                <a:cs typeface="Times New Roman"/>
              </a:rPr>
              <a:t> </a:t>
            </a:r>
            <a:r>
              <a:rPr sz="3200" b="1" spc="15" dirty="0">
                <a:solidFill>
                  <a:srgbClr val="2E5496"/>
                </a:solidFill>
                <a:latin typeface="Times New Roman"/>
                <a:cs typeface="Times New Roman"/>
              </a:rPr>
              <a:t>Design</a:t>
            </a:r>
            <a:endParaRPr sz="3200">
              <a:latin typeface="Times New Roman"/>
              <a:cs typeface="Times New Roman"/>
            </a:endParaRPr>
          </a:p>
        </p:txBody>
      </p:sp>
      <p:sp>
        <p:nvSpPr>
          <p:cNvPr id="3" name="object 3"/>
          <p:cNvSpPr txBox="1"/>
          <p:nvPr/>
        </p:nvSpPr>
        <p:spPr>
          <a:xfrm>
            <a:off x="594676" y="711136"/>
            <a:ext cx="3062923" cy="335989"/>
          </a:xfrm>
          <a:prstGeom prst="rect">
            <a:avLst/>
          </a:prstGeom>
        </p:spPr>
        <p:txBody>
          <a:bodyPr vert="horz" wrap="square" lIns="0" tIns="12700" rIns="0" bIns="0" rtlCol="0">
            <a:spAutoFit/>
          </a:bodyPr>
          <a:lstStyle/>
          <a:p>
            <a:pPr marL="225425" indent="-213360">
              <a:lnSpc>
                <a:spcPct val="100000"/>
              </a:lnSpc>
              <a:spcBef>
                <a:spcPts val="100"/>
              </a:spcBef>
              <a:buSzPct val="95238"/>
              <a:buFont typeface="Wingdings"/>
              <a:buChar char=""/>
              <a:tabLst>
                <a:tab pos="226060" algn="l"/>
              </a:tabLst>
            </a:pPr>
            <a:r>
              <a:rPr lang="en-US" sz="2100" b="1" spc="-5" dirty="0">
                <a:latin typeface="Times New Roman"/>
                <a:cs typeface="Times New Roman"/>
              </a:rPr>
              <a:t>DCNN Architecture</a:t>
            </a:r>
            <a:endParaRPr sz="2100" dirty="0">
              <a:latin typeface="Times New Roman"/>
              <a:cs typeface="Times New Roman"/>
            </a:endParaRPr>
          </a:p>
        </p:txBody>
      </p:sp>
      <p:sp>
        <p:nvSpPr>
          <p:cNvPr id="5" name="object 5"/>
          <p:cNvSpPr txBox="1">
            <a:spLocks noGrp="1"/>
          </p:cNvSpPr>
          <p:nvPr>
            <p:ph type="ftr" sz="quarter" idx="5"/>
          </p:nvPr>
        </p:nvSpPr>
        <p:spPr>
          <a:xfrm>
            <a:off x="917575" y="6472554"/>
            <a:ext cx="1207770" cy="156068"/>
          </a:xfrm>
          <a:prstGeom prst="rect">
            <a:avLst/>
          </a:prstGeom>
        </p:spPr>
        <p:txBody>
          <a:bodyPr vert="horz" wrap="square" lIns="0" tIns="0" rIns="0" bIns="0" rtlCol="0">
            <a:spAutoFit/>
          </a:bodyPr>
          <a:lstStyle/>
          <a:p>
            <a:pPr marL="12700">
              <a:lnSpc>
                <a:spcPts val="1240"/>
              </a:lnSpc>
            </a:pPr>
            <a:r>
              <a:rPr lang="en-IN" spc="-5" dirty="0"/>
              <a:t>26 December</a:t>
            </a:r>
            <a:r>
              <a:rPr spc="-50" dirty="0"/>
              <a:t> </a:t>
            </a:r>
            <a:r>
              <a:rPr spc="-10" dirty="0"/>
              <a:t>2022</a:t>
            </a:r>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spc="-40" dirty="0"/>
              <a:t>V</a:t>
            </a:r>
            <a:r>
              <a:rPr spc="-20" dirty="0"/>
              <a:t>I</a:t>
            </a:r>
            <a:r>
              <a:rPr dirty="0"/>
              <a:t>I</a:t>
            </a:r>
            <a:r>
              <a:rPr spc="80" dirty="0"/>
              <a:t> </a:t>
            </a:r>
            <a:r>
              <a:rPr spc="30" dirty="0"/>
              <a:t>S</a:t>
            </a:r>
            <a:r>
              <a:rPr spc="-5" dirty="0"/>
              <a:t>eme</a:t>
            </a:r>
            <a:r>
              <a:rPr spc="-30" dirty="0"/>
              <a:t>s</a:t>
            </a:r>
            <a:r>
              <a:rPr spc="30" dirty="0"/>
              <a:t>t</a:t>
            </a:r>
            <a:r>
              <a:rPr spc="-5" dirty="0"/>
              <a:t>e</a:t>
            </a:r>
            <a:r>
              <a:rPr spc="-55" dirty="0"/>
              <a:t>r</a:t>
            </a:r>
            <a:r>
              <a:rPr dirty="0"/>
              <a:t>,</a:t>
            </a:r>
            <a:r>
              <a:rPr spc="-60" dirty="0"/>
              <a:t> </a:t>
            </a:r>
            <a:r>
              <a:rPr spc="-10" dirty="0"/>
              <a:t>D</a:t>
            </a:r>
            <a:r>
              <a:rPr spc="-5" dirty="0"/>
              <a:t>e</a:t>
            </a:r>
            <a:r>
              <a:rPr spc="30" dirty="0"/>
              <a:t>p</a:t>
            </a:r>
            <a:r>
              <a:rPr spc="5" dirty="0"/>
              <a:t>a</a:t>
            </a:r>
            <a:r>
              <a:rPr spc="20" dirty="0"/>
              <a:t>r</a:t>
            </a:r>
            <a:r>
              <a:rPr spc="30" dirty="0"/>
              <a:t>t</a:t>
            </a:r>
            <a:r>
              <a:rPr spc="-5" dirty="0"/>
              <a:t>me</a:t>
            </a:r>
            <a:r>
              <a:rPr spc="30" dirty="0"/>
              <a:t>n</a:t>
            </a:r>
            <a:r>
              <a:rPr dirty="0"/>
              <a:t>t</a:t>
            </a:r>
            <a:r>
              <a:rPr spc="-15" dirty="0"/>
              <a:t> </a:t>
            </a:r>
            <a:r>
              <a:rPr spc="10" dirty="0"/>
              <a:t>O</a:t>
            </a:r>
            <a:r>
              <a:rPr dirty="0"/>
              <a:t>f</a:t>
            </a:r>
            <a:r>
              <a:rPr spc="-55" dirty="0"/>
              <a:t> </a:t>
            </a:r>
            <a:r>
              <a:rPr spc="-20" dirty="0"/>
              <a:t>I</a:t>
            </a:r>
            <a:r>
              <a:rPr spc="30" dirty="0"/>
              <a:t>S</a:t>
            </a:r>
            <a:r>
              <a:rPr spc="10" dirty="0"/>
              <a:t>E</a:t>
            </a:r>
            <a:r>
              <a:rPr spc="-10" dirty="0"/>
              <a:t>,</a:t>
            </a:r>
            <a:r>
              <a:rPr dirty="0"/>
              <a:t>R</a:t>
            </a:r>
            <a:r>
              <a:rPr spc="30" dirty="0"/>
              <a:t>NS</a:t>
            </a:r>
            <a:r>
              <a:rPr spc="-20" dirty="0"/>
              <a:t>I</a:t>
            </a:r>
            <a:r>
              <a:rPr dirty="0"/>
              <a:t>T</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16</a:t>
            </a:fld>
            <a:endParaRPr dirty="0"/>
          </a:p>
        </p:txBody>
      </p:sp>
      <p:pic>
        <p:nvPicPr>
          <p:cNvPr id="9" name="Picture 8">
            <a:extLst>
              <a:ext uri="{FF2B5EF4-FFF2-40B4-BE49-F238E27FC236}">
                <a16:creationId xmlns:a16="http://schemas.microsoft.com/office/drawing/2014/main" id="{1FC6997B-D2A8-F5FE-3E37-36D01A323C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2409825"/>
            <a:ext cx="11430000" cy="2038350"/>
          </a:xfrm>
          <a:prstGeom prst="rect">
            <a:avLst/>
          </a:prstGeom>
        </p:spPr>
      </p:pic>
    </p:spTree>
    <p:extLst>
      <p:ext uri="{BB962C8B-B14F-4D97-AF65-F5344CB8AC3E}">
        <p14:creationId xmlns:p14="http://schemas.microsoft.com/office/powerpoint/2010/main" val="13763165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19759" y="829881"/>
            <a:ext cx="2190750" cy="346075"/>
          </a:xfrm>
          <a:prstGeom prst="rect">
            <a:avLst/>
          </a:prstGeom>
        </p:spPr>
        <p:txBody>
          <a:bodyPr vert="horz" wrap="square" lIns="0" tIns="12700" rIns="0" bIns="0" rtlCol="0">
            <a:spAutoFit/>
          </a:bodyPr>
          <a:lstStyle/>
          <a:p>
            <a:pPr marL="241300" indent="-229235">
              <a:lnSpc>
                <a:spcPct val="100000"/>
              </a:lnSpc>
              <a:spcBef>
                <a:spcPts val="100"/>
              </a:spcBef>
              <a:buFont typeface="Wingdings"/>
              <a:buChar char=""/>
              <a:tabLst>
                <a:tab pos="241935" algn="l"/>
              </a:tabLst>
            </a:pPr>
            <a:r>
              <a:rPr sz="2100" b="1" spc="-65" dirty="0">
                <a:latin typeface="Times New Roman"/>
                <a:cs typeface="Times New Roman"/>
              </a:rPr>
              <a:t>Web</a:t>
            </a:r>
            <a:r>
              <a:rPr sz="2100" b="1" spc="-10" dirty="0">
                <a:latin typeface="Times New Roman"/>
                <a:cs typeface="Times New Roman"/>
              </a:rPr>
              <a:t> </a:t>
            </a:r>
            <a:r>
              <a:rPr sz="2100" b="1" spc="-30" dirty="0">
                <a:latin typeface="Times New Roman"/>
                <a:cs typeface="Times New Roman"/>
              </a:rPr>
              <a:t>architecture</a:t>
            </a:r>
            <a:endParaRPr sz="2100">
              <a:latin typeface="Times New Roman"/>
              <a:cs typeface="Times New Roman"/>
            </a:endParaRPr>
          </a:p>
        </p:txBody>
      </p:sp>
      <p:pic>
        <p:nvPicPr>
          <p:cNvPr id="3" name="object 3"/>
          <p:cNvPicPr/>
          <p:nvPr/>
        </p:nvPicPr>
        <p:blipFill>
          <a:blip r:embed="rId2" cstate="print"/>
          <a:stretch>
            <a:fillRect/>
          </a:stretch>
        </p:blipFill>
        <p:spPr>
          <a:xfrm>
            <a:off x="1428750" y="1247775"/>
            <a:ext cx="9315450" cy="4219575"/>
          </a:xfrm>
          <a:prstGeom prst="rect">
            <a:avLst/>
          </a:prstGeom>
        </p:spPr>
      </p:pic>
      <p:sp>
        <p:nvSpPr>
          <p:cNvPr id="4" name="object 4"/>
          <p:cNvSpPr txBox="1">
            <a:spLocks noGrp="1"/>
          </p:cNvSpPr>
          <p:nvPr>
            <p:ph type="title"/>
          </p:nvPr>
        </p:nvSpPr>
        <p:spPr>
          <a:xfrm>
            <a:off x="4817109" y="102869"/>
            <a:ext cx="2557780" cy="518159"/>
          </a:xfrm>
          <a:prstGeom prst="rect">
            <a:avLst/>
          </a:prstGeom>
        </p:spPr>
        <p:txBody>
          <a:bodyPr vert="horz" wrap="square" lIns="0" tIns="16510" rIns="0" bIns="0" rtlCol="0">
            <a:spAutoFit/>
          </a:bodyPr>
          <a:lstStyle/>
          <a:p>
            <a:pPr marL="12700">
              <a:lnSpc>
                <a:spcPct val="100000"/>
              </a:lnSpc>
              <a:spcBef>
                <a:spcPts val="130"/>
              </a:spcBef>
            </a:pPr>
            <a:r>
              <a:rPr sz="3200" b="1" spc="15" dirty="0">
                <a:solidFill>
                  <a:srgbClr val="2E5496"/>
                </a:solidFill>
                <a:latin typeface="Times New Roman"/>
                <a:cs typeface="Times New Roman"/>
              </a:rPr>
              <a:t>System</a:t>
            </a:r>
            <a:r>
              <a:rPr sz="3200" b="1" spc="-180" dirty="0">
                <a:solidFill>
                  <a:srgbClr val="2E5496"/>
                </a:solidFill>
                <a:latin typeface="Times New Roman"/>
                <a:cs typeface="Times New Roman"/>
              </a:rPr>
              <a:t> </a:t>
            </a:r>
            <a:r>
              <a:rPr sz="3200" b="1" spc="15" dirty="0">
                <a:solidFill>
                  <a:srgbClr val="2E5496"/>
                </a:solidFill>
                <a:latin typeface="Times New Roman"/>
                <a:cs typeface="Times New Roman"/>
              </a:rPr>
              <a:t>Design</a:t>
            </a:r>
            <a:endParaRPr sz="3200">
              <a:latin typeface="Times New Roman"/>
              <a:cs typeface="Times New Roman"/>
            </a:endParaRPr>
          </a:p>
        </p:txBody>
      </p:sp>
      <p:sp>
        <p:nvSpPr>
          <p:cNvPr id="5" name="object 5"/>
          <p:cNvSpPr txBox="1">
            <a:spLocks noGrp="1"/>
          </p:cNvSpPr>
          <p:nvPr>
            <p:ph type="ftr" sz="quarter" idx="5"/>
          </p:nvPr>
        </p:nvSpPr>
        <p:spPr>
          <a:xfrm>
            <a:off x="917575" y="6472554"/>
            <a:ext cx="1207770" cy="156068"/>
          </a:xfrm>
          <a:prstGeom prst="rect">
            <a:avLst/>
          </a:prstGeom>
        </p:spPr>
        <p:txBody>
          <a:bodyPr vert="horz" wrap="square" lIns="0" tIns="0" rIns="0" bIns="0" rtlCol="0">
            <a:spAutoFit/>
          </a:bodyPr>
          <a:lstStyle/>
          <a:p>
            <a:pPr marL="12700">
              <a:lnSpc>
                <a:spcPts val="1240"/>
              </a:lnSpc>
            </a:pPr>
            <a:r>
              <a:rPr lang="en-IN" spc="-5" dirty="0"/>
              <a:t>26 December</a:t>
            </a:r>
            <a:r>
              <a:rPr spc="-50" dirty="0"/>
              <a:t> </a:t>
            </a:r>
            <a:r>
              <a:rPr spc="-10" dirty="0"/>
              <a:t>2022</a:t>
            </a:r>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spc="-40" dirty="0"/>
              <a:t>V</a:t>
            </a:r>
            <a:r>
              <a:rPr spc="-20" dirty="0"/>
              <a:t>I</a:t>
            </a:r>
            <a:r>
              <a:rPr dirty="0"/>
              <a:t>I</a:t>
            </a:r>
            <a:r>
              <a:rPr spc="80" dirty="0"/>
              <a:t> </a:t>
            </a:r>
            <a:r>
              <a:rPr spc="30" dirty="0"/>
              <a:t>S</a:t>
            </a:r>
            <a:r>
              <a:rPr spc="-5" dirty="0"/>
              <a:t>eme</a:t>
            </a:r>
            <a:r>
              <a:rPr spc="-30" dirty="0"/>
              <a:t>s</a:t>
            </a:r>
            <a:r>
              <a:rPr spc="30" dirty="0"/>
              <a:t>t</a:t>
            </a:r>
            <a:r>
              <a:rPr spc="-5" dirty="0"/>
              <a:t>e</a:t>
            </a:r>
            <a:r>
              <a:rPr spc="-55" dirty="0"/>
              <a:t>r</a:t>
            </a:r>
            <a:r>
              <a:rPr dirty="0"/>
              <a:t>,</a:t>
            </a:r>
            <a:r>
              <a:rPr spc="-60" dirty="0"/>
              <a:t> </a:t>
            </a:r>
            <a:r>
              <a:rPr spc="-10" dirty="0"/>
              <a:t>D</a:t>
            </a:r>
            <a:r>
              <a:rPr spc="-5" dirty="0"/>
              <a:t>e</a:t>
            </a:r>
            <a:r>
              <a:rPr spc="30" dirty="0"/>
              <a:t>p</a:t>
            </a:r>
            <a:r>
              <a:rPr spc="5" dirty="0"/>
              <a:t>a</a:t>
            </a:r>
            <a:r>
              <a:rPr spc="20" dirty="0"/>
              <a:t>r</a:t>
            </a:r>
            <a:r>
              <a:rPr spc="30" dirty="0"/>
              <a:t>t</a:t>
            </a:r>
            <a:r>
              <a:rPr spc="-5" dirty="0"/>
              <a:t>me</a:t>
            </a:r>
            <a:r>
              <a:rPr spc="30" dirty="0"/>
              <a:t>n</a:t>
            </a:r>
            <a:r>
              <a:rPr dirty="0"/>
              <a:t>t</a:t>
            </a:r>
            <a:r>
              <a:rPr spc="-15" dirty="0"/>
              <a:t> </a:t>
            </a:r>
            <a:r>
              <a:rPr spc="10" dirty="0"/>
              <a:t>O</a:t>
            </a:r>
            <a:r>
              <a:rPr dirty="0"/>
              <a:t>f</a:t>
            </a:r>
            <a:r>
              <a:rPr spc="-55" dirty="0"/>
              <a:t> </a:t>
            </a:r>
            <a:r>
              <a:rPr spc="-20" dirty="0"/>
              <a:t>I</a:t>
            </a:r>
            <a:r>
              <a:rPr spc="30" dirty="0"/>
              <a:t>S</a:t>
            </a:r>
            <a:r>
              <a:rPr spc="10" dirty="0"/>
              <a:t>E</a:t>
            </a:r>
            <a:r>
              <a:rPr spc="-10" dirty="0"/>
              <a:t>,</a:t>
            </a:r>
            <a:r>
              <a:rPr dirty="0"/>
              <a:t>R</a:t>
            </a:r>
            <a:r>
              <a:rPr spc="30" dirty="0"/>
              <a:t>NS</a:t>
            </a:r>
            <a:r>
              <a:rPr spc="-20" dirty="0"/>
              <a:t>I</a:t>
            </a:r>
            <a:r>
              <a:rPr dirty="0"/>
              <a:t>T</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17</a:t>
            </a:fld>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4817108" y="102869"/>
            <a:ext cx="2879092" cy="509114"/>
          </a:xfrm>
          <a:prstGeom prst="rect">
            <a:avLst/>
          </a:prstGeom>
        </p:spPr>
        <p:txBody>
          <a:bodyPr vert="horz" wrap="square" lIns="0" tIns="16510" rIns="0" bIns="0" rtlCol="0">
            <a:spAutoFit/>
          </a:bodyPr>
          <a:lstStyle/>
          <a:p>
            <a:pPr marL="12700">
              <a:lnSpc>
                <a:spcPct val="100000"/>
              </a:lnSpc>
              <a:spcBef>
                <a:spcPts val="130"/>
              </a:spcBef>
            </a:pPr>
            <a:r>
              <a:rPr lang="en-IN" sz="3200" b="1" spc="15" dirty="0">
                <a:solidFill>
                  <a:srgbClr val="2E5496"/>
                </a:solidFill>
                <a:latin typeface="Times New Roman"/>
                <a:cs typeface="Times New Roman"/>
              </a:rPr>
              <a:t>Implementation</a:t>
            </a:r>
            <a:endParaRPr sz="3200" dirty="0">
              <a:latin typeface="Times New Roman"/>
              <a:cs typeface="Times New Roman"/>
            </a:endParaRPr>
          </a:p>
        </p:txBody>
      </p:sp>
      <p:sp>
        <p:nvSpPr>
          <p:cNvPr id="5" name="object 5"/>
          <p:cNvSpPr txBox="1">
            <a:spLocks noGrp="1"/>
          </p:cNvSpPr>
          <p:nvPr>
            <p:ph type="ftr" sz="quarter" idx="5"/>
          </p:nvPr>
        </p:nvSpPr>
        <p:spPr>
          <a:xfrm>
            <a:off x="917575" y="6472554"/>
            <a:ext cx="1207770" cy="156068"/>
          </a:xfrm>
          <a:prstGeom prst="rect">
            <a:avLst/>
          </a:prstGeom>
        </p:spPr>
        <p:txBody>
          <a:bodyPr vert="horz" wrap="square" lIns="0" tIns="0" rIns="0" bIns="0" rtlCol="0">
            <a:spAutoFit/>
          </a:bodyPr>
          <a:lstStyle/>
          <a:p>
            <a:pPr marL="12700">
              <a:lnSpc>
                <a:spcPts val="1240"/>
              </a:lnSpc>
            </a:pPr>
            <a:r>
              <a:rPr lang="en-IN" spc="-5" dirty="0"/>
              <a:t>26 December</a:t>
            </a:r>
            <a:r>
              <a:rPr spc="-50" dirty="0"/>
              <a:t> </a:t>
            </a:r>
            <a:r>
              <a:rPr spc="-10" dirty="0"/>
              <a:t>2022</a:t>
            </a:r>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spc="-40" dirty="0"/>
              <a:t>V</a:t>
            </a:r>
            <a:r>
              <a:rPr spc="-20" dirty="0"/>
              <a:t>I</a:t>
            </a:r>
            <a:r>
              <a:rPr dirty="0"/>
              <a:t>I</a:t>
            </a:r>
            <a:r>
              <a:rPr spc="80" dirty="0"/>
              <a:t> </a:t>
            </a:r>
            <a:r>
              <a:rPr spc="30" dirty="0"/>
              <a:t>S</a:t>
            </a:r>
            <a:r>
              <a:rPr spc="-5" dirty="0"/>
              <a:t>eme</a:t>
            </a:r>
            <a:r>
              <a:rPr spc="-30" dirty="0"/>
              <a:t>s</a:t>
            </a:r>
            <a:r>
              <a:rPr spc="30" dirty="0"/>
              <a:t>t</a:t>
            </a:r>
            <a:r>
              <a:rPr spc="-5" dirty="0"/>
              <a:t>e</a:t>
            </a:r>
            <a:r>
              <a:rPr spc="-55" dirty="0"/>
              <a:t>r</a:t>
            </a:r>
            <a:r>
              <a:rPr dirty="0"/>
              <a:t>,</a:t>
            </a:r>
            <a:r>
              <a:rPr spc="-60" dirty="0"/>
              <a:t> </a:t>
            </a:r>
            <a:r>
              <a:rPr spc="-10" dirty="0"/>
              <a:t>D</a:t>
            </a:r>
            <a:r>
              <a:rPr spc="-5" dirty="0"/>
              <a:t>e</a:t>
            </a:r>
            <a:r>
              <a:rPr spc="30" dirty="0"/>
              <a:t>p</a:t>
            </a:r>
            <a:r>
              <a:rPr spc="5" dirty="0"/>
              <a:t>a</a:t>
            </a:r>
            <a:r>
              <a:rPr spc="20" dirty="0"/>
              <a:t>r</a:t>
            </a:r>
            <a:r>
              <a:rPr spc="30" dirty="0"/>
              <a:t>t</a:t>
            </a:r>
            <a:r>
              <a:rPr spc="-5" dirty="0"/>
              <a:t>me</a:t>
            </a:r>
            <a:r>
              <a:rPr spc="30" dirty="0"/>
              <a:t>n</a:t>
            </a:r>
            <a:r>
              <a:rPr dirty="0"/>
              <a:t>t</a:t>
            </a:r>
            <a:r>
              <a:rPr spc="-15" dirty="0"/>
              <a:t> </a:t>
            </a:r>
            <a:r>
              <a:rPr spc="10" dirty="0"/>
              <a:t>O</a:t>
            </a:r>
            <a:r>
              <a:rPr dirty="0"/>
              <a:t>f</a:t>
            </a:r>
            <a:r>
              <a:rPr spc="-55" dirty="0"/>
              <a:t> </a:t>
            </a:r>
            <a:r>
              <a:rPr spc="-20" dirty="0"/>
              <a:t>I</a:t>
            </a:r>
            <a:r>
              <a:rPr spc="30" dirty="0"/>
              <a:t>S</a:t>
            </a:r>
            <a:r>
              <a:rPr spc="10" dirty="0"/>
              <a:t>E</a:t>
            </a:r>
            <a:r>
              <a:rPr spc="-10" dirty="0"/>
              <a:t>,</a:t>
            </a:r>
            <a:r>
              <a:rPr dirty="0"/>
              <a:t>R</a:t>
            </a:r>
            <a:r>
              <a:rPr spc="30" dirty="0"/>
              <a:t>NS</a:t>
            </a:r>
            <a:r>
              <a:rPr spc="-20" dirty="0"/>
              <a:t>I</a:t>
            </a:r>
            <a:r>
              <a:rPr dirty="0"/>
              <a:t>T</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18</a:t>
            </a:fld>
            <a:endParaRPr dirty="0"/>
          </a:p>
        </p:txBody>
      </p:sp>
      <p:pic>
        <p:nvPicPr>
          <p:cNvPr id="16" name="Picture 15">
            <a:extLst>
              <a:ext uri="{FF2B5EF4-FFF2-40B4-BE49-F238E27FC236}">
                <a16:creationId xmlns:a16="http://schemas.microsoft.com/office/drawing/2014/main" id="{3D8C228F-A4EF-CAD3-7DAB-E8EB5B7F40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143000"/>
            <a:ext cx="5601165" cy="4413756"/>
          </a:xfrm>
          <a:prstGeom prst="rect">
            <a:avLst/>
          </a:prstGeom>
        </p:spPr>
      </p:pic>
      <p:pic>
        <p:nvPicPr>
          <p:cNvPr id="18" name="Picture 17">
            <a:extLst>
              <a:ext uri="{FF2B5EF4-FFF2-40B4-BE49-F238E27FC236}">
                <a16:creationId xmlns:a16="http://schemas.microsoft.com/office/drawing/2014/main" id="{B058EB82-2DA6-2543-9002-0C9BCE9D12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4600" y="1143000"/>
            <a:ext cx="5635912" cy="4413756"/>
          </a:xfrm>
          <a:prstGeom prst="rect">
            <a:avLst/>
          </a:prstGeom>
        </p:spPr>
      </p:pic>
    </p:spTree>
    <p:extLst>
      <p:ext uri="{BB962C8B-B14F-4D97-AF65-F5344CB8AC3E}">
        <p14:creationId xmlns:p14="http://schemas.microsoft.com/office/powerpoint/2010/main" val="17375222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4817108" y="102869"/>
            <a:ext cx="2879092" cy="509114"/>
          </a:xfrm>
          <a:prstGeom prst="rect">
            <a:avLst/>
          </a:prstGeom>
        </p:spPr>
        <p:txBody>
          <a:bodyPr vert="horz" wrap="square" lIns="0" tIns="16510" rIns="0" bIns="0" rtlCol="0">
            <a:spAutoFit/>
          </a:bodyPr>
          <a:lstStyle/>
          <a:p>
            <a:pPr marL="12700">
              <a:lnSpc>
                <a:spcPct val="100000"/>
              </a:lnSpc>
              <a:spcBef>
                <a:spcPts val="130"/>
              </a:spcBef>
            </a:pPr>
            <a:r>
              <a:rPr lang="en-IN" sz="3200" b="1" spc="15" dirty="0">
                <a:solidFill>
                  <a:srgbClr val="2E5496"/>
                </a:solidFill>
                <a:latin typeface="Times New Roman"/>
                <a:cs typeface="Times New Roman"/>
              </a:rPr>
              <a:t>Implementation</a:t>
            </a:r>
            <a:endParaRPr sz="3200" dirty="0">
              <a:latin typeface="Times New Roman"/>
              <a:cs typeface="Times New Roman"/>
            </a:endParaRPr>
          </a:p>
        </p:txBody>
      </p:sp>
      <p:sp>
        <p:nvSpPr>
          <p:cNvPr id="5" name="object 5"/>
          <p:cNvSpPr txBox="1">
            <a:spLocks noGrp="1"/>
          </p:cNvSpPr>
          <p:nvPr>
            <p:ph type="ftr" sz="quarter" idx="5"/>
          </p:nvPr>
        </p:nvSpPr>
        <p:spPr>
          <a:xfrm>
            <a:off x="917575" y="6472554"/>
            <a:ext cx="1207770" cy="156068"/>
          </a:xfrm>
          <a:prstGeom prst="rect">
            <a:avLst/>
          </a:prstGeom>
        </p:spPr>
        <p:txBody>
          <a:bodyPr vert="horz" wrap="square" lIns="0" tIns="0" rIns="0" bIns="0" rtlCol="0">
            <a:spAutoFit/>
          </a:bodyPr>
          <a:lstStyle/>
          <a:p>
            <a:pPr marL="12700">
              <a:lnSpc>
                <a:spcPts val="1240"/>
              </a:lnSpc>
            </a:pPr>
            <a:r>
              <a:rPr lang="en-IN" spc="-5" dirty="0"/>
              <a:t>26 December</a:t>
            </a:r>
            <a:r>
              <a:rPr spc="-50" dirty="0"/>
              <a:t> </a:t>
            </a:r>
            <a:r>
              <a:rPr spc="-10" dirty="0"/>
              <a:t>2022</a:t>
            </a:r>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spc="-40" dirty="0"/>
              <a:t>V</a:t>
            </a:r>
            <a:r>
              <a:rPr spc="-20" dirty="0"/>
              <a:t>I</a:t>
            </a:r>
            <a:r>
              <a:rPr dirty="0"/>
              <a:t>I</a:t>
            </a:r>
            <a:r>
              <a:rPr spc="80" dirty="0"/>
              <a:t> </a:t>
            </a:r>
            <a:r>
              <a:rPr spc="30" dirty="0"/>
              <a:t>S</a:t>
            </a:r>
            <a:r>
              <a:rPr spc="-5" dirty="0"/>
              <a:t>eme</a:t>
            </a:r>
            <a:r>
              <a:rPr spc="-30" dirty="0"/>
              <a:t>s</a:t>
            </a:r>
            <a:r>
              <a:rPr spc="30" dirty="0"/>
              <a:t>t</a:t>
            </a:r>
            <a:r>
              <a:rPr spc="-5" dirty="0"/>
              <a:t>e</a:t>
            </a:r>
            <a:r>
              <a:rPr spc="-55" dirty="0"/>
              <a:t>r</a:t>
            </a:r>
            <a:r>
              <a:rPr dirty="0"/>
              <a:t>,</a:t>
            </a:r>
            <a:r>
              <a:rPr spc="-60" dirty="0"/>
              <a:t> </a:t>
            </a:r>
            <a:r>
              <a:rPr spc="-10" dirty="0"/>
              <a:t>D</a:t>
            </a:r>
            <a:r>
              <a:rPr spc="-5" dirty="0"/>
              <a:t>e</a:t>
            </a:r>
            <a:r>
              <a:rPr spc="30" dirty="0"/>
              <a:t>p</a:t>
            </a:r>
            <a:r>
              <a:rPr spc="5" dirty="0"/>
              <a:t>a</a:t>
            </a:r>
            <a:r>
              <a:rPr spc="20" dirty="0"/>
              <a:t>r</a:t>
            </a:r>
            <a:r>
              <a:rPr spc="30" dirty="0"/>
              <a:t>t</a:t>
            </a:r>
            <a:r>
              <a:rPr spc="-5" dirty="0"/>
              <a:t>me</a:t>
            </a:r>
            <a:r>
              <a:rPr spc="30" dirty="0"/>
              <a:t>n</a:t>
            </a:r>
            <a:r>
              <a:rPr dirty="0"/>
              <a:t>t</a:t>
            </a:r>
            <a:r>
              <a:rPr spc="-15" dirty="0"/>
              <a:t> </a:t>
            </a:r>
            <a:r>
              <a:rPr spc="10" dirty="0"/>
              <a:t>O</a:t>
            </a:r>
            <a:r>
              <a:rPr dirty="0"/>
              <a:t>f</a:t>
            </a:r>
            <a:r>
              <a:rPr spc="-55" dirty="0"/>
              <a:t> </a:t>
            </a:r>
            <a:r>
              <a:rPr spc="-20" dirty="0"/>
              <a:t>I</a:t>
            </a:r>
            <a:r>
              <a:rPr spc="30" dirty="0"/>
              <a:t>S</a:t>
            </a:r>
            <a:r>
              <a:rPr spc="10" dirty="0"/>
              <a:t>E</a:t>
            </a:r>
            <a:r>
              <a:rPr spc="-10" dirty="0"/>
              <a:t>,</a:t>
            </a:r>
            <a:r>
              <a:rPr dirty="0"/>
              <a:t>R</a:t>
            </a:r>
            <a:r>
              <a:rPr spc="30" dirty="0"/>
              <a:t>NS</a:t>
            </a:r>
            <a:r>
              <a:rPr spc="-20" dirty="0"/>
              <a:t>I</a:t>
            </a:r>
            <a:r>
              <a:rPr dirty="0"/>
              <a:t>T</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19</a:t>
            </a:fld>
            <a:endParaRPr dirty="0"/>
          </a:p>
        </p:txBody>
      </p:sp>
      <p:pic>
        <p:nvPicPr>
          <p:cNvPr id="3" name="Picture 2">
            <a:extLst>
              <a:ext uri="{FF2B5EF4-FFF2-40B4-BE49-F238E27FC236}">
                <a16:creationId xmlns:a16="http://schemas.microsoft.com/office/drawing/2014/main" id="{5BF96CD5-223D-7971-3EC1-FC3130E087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788461"/>
            <a:ext cx="3563380" cy="5281077"/>
          </a:xfrm>
          <a:prstGeom prst="rect">
            <a:avLst/>
          </a:prstGeom>
        </p:spPr>
      </p:pic>
      <p:pic>
        <p:nvPicPr>
          <p:cNvPr id="9" name="Picture 8">
            <a:extLst>
              <a:ext uri="{FF2B5EF4-FFF2-40B4-BE49-F238E27FC236}">
                <a16:creationId xmlns:a16="http://schemas.microsoft.com/office/drawing/2014/main" id="{2961A86F-25AF-4DD0-82AA-AB35864599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1196" y="2209800"/>
            <a:ext cx="4791075" cy="1914525"/>
          </a:xfrm>
          <a:prstGeom prst="rect">
            <a:avLst/>
          </a:prstGeom>
        </p:spPr>
      </p:pic>
    </p:spTree>
    <p:extLst>
      <p:ext uri="{BB962C8B-B14F-4D97-AF65-F5344CB8AC3E}">
        <p14:creationId xmlns:p14="http://schemas.microsoft.com/office/powerpoint/2010/main" val="2770901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08270" y="10413"/>
            <a:ext cx="1485265" cy="518159"/>
          </a:xfrm>
          <a:prstGeom prst="rect">
            <a:avLst/>
          </a:prstGeom>
        </p:spPr>
        <p:txBody>
          <a:bodyPr vert="horz" wrap="square" lIns="0" tIns="16510" rIns="0" bIns="0" rtlCol="0">
            <a:spAutoFit/>
          </a:bodyPr>
          <a:lstStyle/>
          <a:p>
            <a:pPr marL="12700">
              <a:lnSpc>
                <a:spcPct val="100000"/>
              </a:lnSpc>
              <a:spcBef>
                <a:spcPts val="130"/>
              </a:spcBef>
            </a:pPr>
            <a:r>
              <a:rPr sz="3200" b="1" spc="-25" dirty="0">
                <a:solidFill>
                  <a:srgbClr val="2E5496"/>
                </a:solidFill>
                <a:latin typeface="Calibri"/>
                <a:cs typeface="Calibri"/>
              </a:rPr>
              <a:t>AGENDA</a:t>
            </a:r>
            <a:endParaRPr sz="3200">
              <a:latin typeface="Calibri"/>
              <a:cs typeface="Calibri"/>
            </a:endParaRPr>
          </a:p>
        </p:txBody>
      </p:sp>
      <p:sp>
        <p:nvSpPr>
          <p:cNvPr id="4" name="object 4"/>
          <p:cNvSpPr txBox="1">
            <a:spLocks noGrp="1"/>
          </p:cNvSpPr>
          <p:nvPr>
            <p:ph type="ftr" sz="quarter" idx="5"/>
          </p:nvPr>
        </p:nvSpPr>
        <p:spPr>
          <a:xfrm>
            <a:off x="917575" y="6472554"/>
            <a:ext cx="1207770" cy="156068"/>
          </a:xfrm>
          <a:prstGeom prst="rect">
            <a:avLst/>
          </a:prstGeom>
        </p:spPr>
        <p:txBody>
          <a:bodyPr vert="horz" wrap="square" lIns="0" tIns="0" rIns="0" bIns="0" rtlCol="0">
            <a:spAutoFit/>
          </a:bodyPr>
          <a:lstStyle/>
          <a:p>
            <a:pPr marL="12700">
              <a:lnSpc>
                <a:spcPts val="1240"/>
              </a:lnSpc>
            </a:pPr>
            <a:r>
              <a:rPr lang="en-IN" spc="-5" dirty="0"/>
              <a:t>26 December</a:t>
            </a:r>
            <a:r>
              <a:rPr spc="-50" dirty="0"/>
              <a:t> </a:t>
            </a:r>
            <a:r>
              <a:rPr spc="-10" dirty="0"/>
              <a:t>2022</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spc="-40" dirty="0"/>
              <a:t>V</a:t>
            </a:r>
            <a:r>
              <a:rPr spc="-20" dirty="0"/>
              <a:t>I</a:t>
            </a:r>
            <a:r>
              <a:rPr dirty="0"/>
              <a:t>I</a:t>
            </a:r>
            <a:r>
              <a:rPr spc="80" dirty="0"/>
              <a:t> </a:t>
            </a:r>
            <a:r>
              <a:rPr spc="30" dirty="0"/>
              <a:t>S</a:t>
            </a:r>
            <a:r>
              <a:rPr spc="-5" dirty="0"/>
              <a:t>eme</a:t>
            </a:r>
            <a:r>
              <a:rPr spc="-30" dirty="0"/>
              <a:t>s</a:t>
            </a:r>
            <a:r>
              <a:rPr spc="30" dirty="0"/>
              <a:t>t</a:t>
            </a:r>
            <a:r>
              <a:rPr spc="-5" dirty="0"/>
              <a:t>e</a:t>
            </a:r>
            <a:r>
              <a:rPr spc="-55" dirty="0"/>
              <a:t>r</a:t>
            </a:r>
            <a:r>
              <a:rPr dirty="0"/>
              <a:t>,</a:t>
            </a:r>
            <a:r>
              <a:rPr spc="-60" dirty="0"/>
              <a:t> </a:t>
            </a:r>
            <a:r>
              <a:rPr spc="-10" dirty="0"/>
              <a:t>D</a:t>
            </a:r>
            <a:r>
              <a:rPr spc="-5" dirty="0"/>
              <a:t>e</a:t>
            </a:r>
            <a:r>
              <a:rPr spc="30" dirty="0"/>
              <a:t>p</a:t>
            </a:r>
            <a:r>
              <a:rPr spc="5" dirty="0"/>
              <a:t>a</a:t>
            </a:r>
            <a:r>
              <a:rPr spc="20" dirty="0"/>
              <a:t>r</a:t>
            </a:r>
            <a:r>
              <a:rPr spc="30" dirty="0"/>
              <a:t>t</a:t>
            </a:r>
            <a:r>
              <a:rPr spc="-5" dirty="0"/>
              <a:t>me</a:t>
            </a:r>
            <a:r>
              <a:rPr spc="30" dirty="0"/>
              <a:t>n</a:t>
            </a:r>
            <a:r>
              <a:rPr dirty="0"/>
              <a:t>t</a:t>
            </a:r>
            <a:r>
              <a:rPr spc="-15" dirty="0"/>
              <a:t> </a:t>
            </a:r>
            <a:r>
              <a:rPr spc="10" dirty="0"/>
              <a:t>O</a:t>
            </a:r>
            <a:r>
              <a:rPr dirty="0"/>
              <a:t>f</a:t>
            </a:r>
            <a:r>
              <a:rPr spc="-55" dirty="0"/>
              <a:t> </a:t>
            </a:r>
            <a:r>
              <a:rPr spc="-20" dirty="0"/>
              <a:t>I</a:t>
            </a:r>
            <a:r>
              <a:rPr spc="30" dirty="0"/>
              <a:t>S</a:t>
            </a:r>
            <a:r>
              <a:rPr spc="10" dirty="0"/>
              <a:t>E</a:t>
            </a:r>
            <a:r>
              <a:rPr spc="-10" dirty="0"/>
              <a:t>,</a:t>
            </a:r>
            <a:r>
              <a:rPr dirty="0"/>
              <a:t>R</a:t>
            </a:r>
            <a:r>
              <a:rPr spc="30" dirty="0"/>
              <a:t>NS</a:t>
            </a:r>
            <a:r>
              <a:rPr spc="-20" dirty="0"/>
              <a:t>I</a:t>
            </a:r>
            <a:r>
              <a:rPr dirty="0"/>
              <a:t>T</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a:t>
            </a:fld>
            <a:endParaRPr dirty="0"/>
          </a:p>
        </p:txBody>
      </p:sp>
      <p:sp>
        <p:nvSpPr>
          <p:cNvPr id="3" name="object 3"/>
          <p:cNvSpPr txBox="1"/>
          <p:nvPr/>
        </p:nvSpPr>
        <p:spPr>
          <a:xfrm>
            <a:off x="1279271" y="516657"/>
            <a:ext cx="6923405" cy="5625899"/>
          </a:xfrm>
          <a:prstGeom prst="rect">
            <a:avLst/>
          </a:prstGeom>
        </p:spPr>
        <p:txBody>
          <a:bodyPr vert="horz" wrap="square" lIns="0" tIns="44450" rIns="0" bIns="0" rtlCol="0">
            <a:spAutoFit/>
          </a:bodyPr>
          <a:lstStyle/>
          <a:p>
            <a:pPr marL="394970" indent="-382905">
              <a:lnSpc>
                <a:spcPct val="100000"/>
              </a:lnSpc>
              <a:spcBef>
                <a:spcPts val="350"/>
              </a:spcBef>
              <a:buSzPct val="97014"/>
              <a:buFont typeface="Wingdings"/>
              <a:buChar char=""/>
              <a:tabLst>
                <a:tab pos="395605" algn="l"/>
              </a:tabLst>
            </a:pPr>
            <a:r>
              <a:rPr sz="2800" spc="5" dirty="0">
                <a:latin typeface="Times New Roman"/>
                <a:cs typeface="Times New Roman"/>
              </a:rPr>
              <a:t>Abstract</a:t>
            </a:r>
            <a:endParaRPr sz="2800" dirty="0">
              <a:latin typeface="Times New Roman"/>
              <a:cs typeface="Times New Roman"/>
            </a:endParaRPr>
          </a:p>
          <a:p>
            <a:pPr marL="395605" indent="-383540">
              <a:lnSpc>
                <a:spcPct val="100000"/>
              </a:lnSpc>
              <a:spcBef>
                <a:spcPts val="260"/>
              </a:spcBef>
              <a:buSzPct val="97014"/>
              <a:buFont typeface="Wingdings"/>
              <a:buChar char=""/>
              <a:tabLst>
                <a:tab pos="396240" algn="l"/>
              </a:tabLst>
            </a:pPr>
            <a:r>
              <a:rPr sz="2800" spc="-15" dirty="0">
                <a:latin typeface="Times New Roman"/>
                <a:cs typeface="Times New Roman"/>
              </a:rPr>
              <a:t>Introduction</a:t>
            </a:r>
            <a:endParaRPr sz="2800" dirty="0">
              <a:latin typeface="Times New Roman"/>
              <a:cs typeface="Times New Roman"/>
            </a:endParaRPr>
          </a:p>
          <a:p>
            <a:pPr marL="395605" indent="-383540">
              <a:lnSpc>
                <a:spcPct val="100000"/>
              </a:lnSpc>
              <a:spcBef>
                <a:spcPts val="260"/>
              </a:spcBef>
              <a:buSzPct val="97014"/>
              <a:buFont typeface="Wingdings"/>
              <a:buChar char=""/>
              <a:tabLst>
                <a:tab pos="396240" algn="l"/>
              </a:tabLst>
            </a:pPr>
            <a:r>
              <a:rPr sz="2800" spc="-5" dirty="0">
                <a:latin typeface="Times New Roman"/>
                <a:cs typeface="Times New Roman"/>
              </a:rPr>
              <a:t>Literature</a:t>
            </a:r>
            <a:r>
              <a:rPr sz="2800" spc="170" dirty="0">
                <a:latin typeface="Times New Roman"/>
                <a:cs typeface="Times New Roman"/>
              </a:rPr>
              <a:t> </a:t>
            </a:r>
            <a:r>
              <a:rPr sz="2800" spc="-15" dirty="0">
                <a:latin typeface="Times New Roman"/>
                <a:cs typeface="Times New Roman"/>
              </a:rPr>
              <a:t>Review</a:t>
            </a:r>
            <a:endParaRPr sz="2800" dirty="0">
              <a:latin typeface="Times New Roman"/>
              <a:cs typeface="Times New Roman"/>
            </a:endParaRPr>
          </a:p>
          <a:p>
            <a:pPr marL="395605" indent="-383540">
              <a:lnSpc>
                <a:spcPct val="100000"/>
              </a:lnSpc>
              <a:spcBef>
                <a:spcPts val="185"/>
              </a:spcBef>
              <a:buSzPct val="97014"/>
              <a:buFont typeface="Wingdings"/>
              <a:buChar char=""/>
              <a:tabLst>
                <a:tab pos="396240" algn="l"/>
              </a:tabLst>
            </a:pPr>
            <a:r>
              <a:rPr sz="2800" spc="-20" dirty="0">
                <a:latin typeface="Times New Roman"/>
                <a:cs typeface="Times New Roman"/>
              </a:rPr>
              <a:t>Analysis</a:t>
            </a:r>
            <a:endParaRPr sz="2800" dirty="0">
              <a:latin typeface="Times New Roman"/>
              <a:cs typeface="Times New Roman"/>
            </a:endParaRPr>
          </a:p>
          <a:p>
            <a:pPr marL="395605" indent="-383540">
              <a:lnSpc>
                <a:spcPct val="100000"/>
              </a:lnSpc>
              <a:spcBef>
                <a:spcPts val="260"/>
              </a:spcBef>
              <a:buSzPct val="97014"/>
              <a:buFont typeface="Wingdings"/>
              <a:buChar char=""/>
              <a:tabLst>
                <a:tab pos="396240" algn="l"/>
              </a:tabLst>
            </a:pPr>
            <a:r>
              <a:rPr sz="2800" spc="-10" dirty="0">
                <a:latin typeface="Times New Roman"/>
                <a:cs typeface="Times New Roman"/>
              </a:rPr>
              <a:t>System</a:t>
            </a:r>
            <a:r>
              <a:rPr sz="2800" spc="175" dirty="0">
                <a:latin typeface="Times New Roman"/>
                <a:cs typeface="Times New Roman"/>
              </a:rPr>
              <a:t> </a:t>
            </a:r>
            <a:r>
              <a:rPr sz="2800" spc="-20" dirty="0">
                <a:latin typeface="Times New Roman"/>
                <a:cs typeface="Times New Roman"/>
              </a:rPr>
              <a:t>Design</a:t>
            </a:r>
            <a:endParaRPr lang="en-IN" sz="2800" spc="-20" dirty="0">
              <a:latin typeface="Times New Roman"/>
              <a:cs typeface="Times New Roman"/>
            </a:endParaRPr>
          </a:p>
          <a:p>
            <a:pPr marL="395605" indent="-383540">
              <a:lnSpc>
                <a:spcPct val="100000"/>
              </a:lnSpc>
              <a:spcBef>
                <a:spcPts val="260"/>
              </a:spcBef>
              <a:buSzPct val="97014"/>
              <a:buFont typeface="Wingdings"/>
              <a:buChar char=""/>
              <a:tabLst>
                <a:tab pos="396240" algn="l"/>
              </a:tabLst>
            </a:pPr>
            <a:r>
              <a:rPr lang="en-IN" sz="2800" spc="-20" dirty="0">
                <a:latin typeface="Times New Roman"/>
                <a:cs typeface="Times New Roman"/>
              </a:rPr>
              <a:t>Implementation</a:t>
            </a:r>
          </a:p>
          <a:p>
            <a:pPr marL="395605" indent="-383540">
              <a:lnSpc>
                <a:spcPct val="100000"/>
              </a:lnSpc>
              <a:spcBef>
                <a:spcPts val="260"/>
              </a:spcBef>
              <a:buSzPct val="97014"/>
              <a:buFont typeface="Wingdings"/>
              <a:buChar char=""/>
              <a:tabLst>
                <a:tab pos="396240" algn="l"/>
              </a:tabLst>
            </a:pPr>
            <a:r>
              <a:rPr lang="en-IN" sz="2800" spc="-20" dirty="0">
                <a:latin typeface="Times New Roman"/>
                <a:cs typeface="Times New Roman"/>
              </a:rPr>
              <a:t>Testing</a:t>
            </a:r>
            <a:endParaRPr sz="2800" dirty="0">
              <a:latin typeface="Times New Roman"/>
              <a:cs typeface="Times New Roman"/>
            </a:endParaRPr>
          </a:p>
          <a:p>
            <a:pPr marL="395605" indent="-383540">
              <a:lnSpc>
                <a:spcPct val="100000"/>
              </a:lnSpc>
              <a:spcBef>
                <a:spcPts val="265"/>
              </a:spcBef>
              <a:buSzPct val="97014"/>
              <a:buFont typeface="Wingdings"/>
              <a:buChar char=""/>
              <a:tabLst>
                <a:tab pos="396240" algn="l"/>
              </a:tabLst>
            </a:pPr>
            <a:r>
              <a:rPr sz="2800" spc="-10" dirty="0">
                <a:latin typeface="Times New Roman"/>
                <a:cs typeface="Times New Roman"/>
              </a:rPr>
              <a:t>Discussion</a:t>
            </a:r>
            <a:r>
              <a:rPr sz="2800" spc="215" dirty="0">
                <a:latin typeface="Times New Roman"/>
                <a:cs typeface="Times New Roman"/>
              </a:rPr>
              <a:t> </a:t>
            </a:r>
            <a:r>
              <a:rPr sz="2800" spc="-10" dirty="0">
                <a:latin typeface="Times New Roman"/>
                <a:cs typeface="Times New Roman"/>
              </a:rPr>
              <a:t>of</a:t>
            </a:r>
            <a:r>
              <a:rPr sz="2800" spc="110" dirty="0">
                <a:latin typeface="Times New Roman"/>
                <a:cs typeface="Times New Roman"/>
              </a:rPr>
              <a:t> </a:t>
            </a:r>
            <a:r>
              <a:rPr sz="2800" spc="-5" dirty="0">
                <a:latin typeface="Times New Roman"/>
                <a:cs typeface="Times New Roman"/>
              </a:rPr>
              <a:t>Results</a:t>
            </a:r>
            <a:endParaRPr sz="2800" dirty="0">
              <a:latin typeface="Times New Roman"/>
              <a:cs typeface="Times New Roman"/>
            </a:endParaRPr>
          </a:p>
          <a:p>
            <a:pPr marL="395605" indent="-383540">
              <a:lnSpc>
                <a:spcPct val="100000"/>
              </a:lnSpc>
              <a:spcBef>
                <a:spcPts val="260"/>
              </a:spcBef>
              <a:buSzPct val="97014"/>
              <a:buFont typeface="Wingdings"/>
              <a:buChar char=""/>
              <a:tabLst>
                <a:tab pos="396240" algn="l"/>
              </a:tabLst>
            </a:pPr>
            <a:r>
              <a:rPr sz="2800" spc="-10" dirty="0">
                <a:latin typeface="Times New Roman"/>
                <a:cs typeface="Times New Roman"/>
              </a:rPr>
              <a:t>National</a:t>
            </a:r>
            <a:r>
              <a:rPr sz="2800" spc="229" dirty="0">
                <a:latin typeface="Times New Roman"/>
                <a:cs typeface="Times New Roman"/>
              </a:rPr>
              <a:t> </a:t>
            </a:r>
            <a:r>
              <a:rPr sz="2800" spc="-10" dirty="0">
                <a:latin typeface="Times New Roman"/>
                <a:cs typeface="Times New Roman"/>
              </a:rPr>
              <a:t>Conference</a:t>
            </a:r>
            <a:r>
              <a:rPr sz="2800" spc="270" dirty="0">
                <a:latin typeface="Times New Roman"/>
                <a:cs typeface="Times New Roman"/>
              </a:rPr>
              <a:t> </a:t>
            </a:r>
            <a:r>
              <a:rPr sz="2800" dirty="0">
                <a:latin typeface="Times New Roman"/>
                <a:cs typeface="Times New Roman"/>
              </a:rPr>
              <a:t>Paper</a:t>
            </a:r>
          </a:p>
          <a:p>
            <a:pPr marL="395605" indent="-383540">
              <a:lnSpc>
                <a:spcPct val="100000"/>
              </a:lnSpc>
              <a:spcBef>
                <a:spcPts val="260"/>
              </a:spcBef>
              <a:buSzPct val="97014"/>
              <a:buFont typeface="Wingdings"/>
              <a:buChar char=""/>
              <a:tabLst>
                <a:tab pos="396240" algn="l"/>
              </a:tabLst>
            </a:pPr>
            <a:r>
              <a:rPr sz="2800" spc="-15" dirty="0">
                <a:latin typeface="Times New Roman"/>
                <a:cs typeface="Times New Roman"/>
              </a:rPr>
              <a:t>Conclusion</a:t>
            </a:r>
            <a:r>
              <a:rPr sz="2800" spc="315" dirty="0">
                <a:latin typeface="Times New Roman"/>
                <a:cs typeface="Times New Roman"/>
              </a:rPr>
              <a:t> </a:t>
            </a:r>
            <a:r>
              <a:rPr sz="2800" spc="-5" dirty="0">
                <a:latin typeface="Times New Roman"/>
                <a:cs typeface="Times New Roman"/>
              </a:rPr>
              <a:t>and</a:t>
            </a:r>
            <a:r>
              <a:rPr sz="2800" spc="90" dirty="0">
                <a:latin typeface="Times New Roman"/>
                <a:cs typeface="Times New Roman"/>
              </a:rPr>
              <a:t> </a:t>
            </a:r>
            <a:r>
              <a:rPr sz="2800" dirty="0">
                <a:latin typeface="Times New Roman"/>
                <a:cs typeface="Times New Roman"/>
              </a:rPr>
              <a:t>Future</a:t>
            </a:r>
            <a:r>
              <a:rPr sz="2800" spc="135" dirty="0">
                <a:latin typeface="Times New Roman"/>
                <a:cs typeface="Times New Roman"/>
              </a:rPr>
              <a:t> </a:t>
            </a:r>
            <a:r>
              <a:rPr sz="2800" spc="-10" dirty="0">
                <a:latin typeface="Times New Roman"/>
                <a:cs typeface="Times New Roman"/>
              </a:rPr>
              <a:t>Enhancements</a:t>
            </a:r>
            <a:endParaRPr sz="2800" dirty="0">
              <a:latin typeface="Times New Roman"/>
              <a:cs typeface="Times New Roman"/>
            </a:endParaRPr>
          </a:p>
          <a:p>
            <a:pPr marL="395605" indent="-383540">
              <a:lnSpc>
                <a:spcPct val="100000"/>
              </a:lnSpc>
              <a:spcBef>
                <a:spcPts val="260"/>
              </a:spcBef>
              <a:buSzPct val="97014"/>
              <a:buFont typeface="Wingdings"/>
              <a:buChar char=""/>
              <a:tabLst>
                <a:tab pos="396240" algn="l"/>
              </a:tabLst>
            </a:pPr>
            <a:r>
              <a:rPr sz="2800" spc="-20" dirty="0">
                <a:latin typeface="Times New Roman"/>
                <a:cs typeface="Times New Roman"/>
              </a:rPr>
              <a:t>References</a:t>
            </a:r>
            <a:endParaRPr sz="2800" dirty="0">
              <a:latin typeface="Times New Roman"/>
              <a:cs typeface="Times New Roman"/>
            </a:endParaRPr>
          </a:p>
          <a:p>
            <a:pPr marL="395605" indent="-383540">
              <a:lnSpc>
                <a:spcPct val="100000"/>
              </a:lnSpc>
              <a:spcBef>
                <a:spcPts val="265"/>
              </a:spcBef>
              <a:buSzPct val="97014"/>
              <a:buFont typeface="Wingdings"/>
              <a:buChar char=""/>
              <a:tabLst>
                <a:tab pos="396240" algn="l"/>
              </a:tabLst>
            </a:pPr>
            <a:r>
              <a:rPr sz="2800" spc="20" dirty="0">
                <a:latin typeface="Times New Roman"/>
                <a:cs typeface="Times New Roman"/>
              </a:rPr>
              <a:t>Q</a:t>
            </a:r>
            <a:r>
              <a:rPr sz="2800" spc="-15" dirty="0">
                <a:latin typeface="Times New Roman"/>
                <a:cs typeface="Times New Roman"/>
              </a:rPr>
              <a:t> </a:t>
            </a:r>
            <a:r>
              <a:rPr sz="2800" spc="20" dirty="0">
                <a:latin typeface="Times New Roman"/>
                <a:cs typeface="Times New Roman"/>
              </a:rPr>
              <a:t>&amp;</a:t>
            </a:r>
            <a:r>
              <a:rPr sz="2800" spc="-185" dirty="0">
                <a:latin typeface="Times New Roman"/>
                <a:cs typeface="Times New Roman"/>
              </a:rPr>
              <a:t> </a:t>
            </a:r>
            <a:r>
              <a:rPr sz="2800" spc="20" dirty="0">
                <a:latin typeface="Times New Roman"/>
                <a:cs typeface="Times New Roman"/>
              </a:rPr>
              <a:t>A</a:t>
            </a:r>
            <a:endParaRPr sz="2800" dirty="0">
              <a:latin typeface="Times New Roman"/>
              <a:cs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4817108" y="102869"/>
            <a:ext cx="2879092" cy="509114"/>
          </a:xfrm>
          <a:prstGeom prst="rect">
            <a:avLst/>
          </a:prstGeom>
        </p:spPr>
        <p:txBody>
          <a:bodyPr vert="horz" wrap="square" lIns="0" tIns="16510" rIns="0" bIns="0" rtlCol="0">
            <a:spAutoFit/>
          </a:bodyPr>
          <a:lstStyle/>
          <a:p>
            <a:pPr marL="12700">
              <a:lnSpc>
                <a:spcPct val="100000"/>
              </a:lnSpc>
              <a:spcBef>
                <a:spcPts val="130"/>
              </a:spcBef>
            </a:pPr>
            <a:r>
              <a:rPr lang="en-IN" sz="3200" b="1" spc="15" dirty="0">
                <a:solidFill>
                  <a:srgbClr val="2E5496"/>
                </a:solidFill>
                <a:latin typeface="Times New Roman"/>
                <a:cs typeface="Times New Roman"/>
              </a:rPr>
              <a:t>Testing</a:t>
            </a:r>
            <a:endParaRPr sz="3200" dirty="0">
              <a:latin typeface="Times New Roman"/>
              <a:cs typeface="Times New Roman"/>
            </a:endParaRPr>
          </a:p>
        </p:txBody>
      </p:sp>
      <p:sp>
        <p:nvSpPr>
          <p:cNvPr id="5" name="object 5"/>
          <p:cNvSpPr txBox="1">
            <a:spLocks noGrp="1"/>
          </p:cNvSpPr>
          <p:nvPr>
            <p:ph type="ftr" sz="quarter" idx="5"/>
          </p:nvPr>
        </p:nvSpPr>
        <p:spPr>
          <a:xfrm>
            <a:off x="917575" y="6472554"/>
            <a:ext cx="1207770" cy="156068"/>
          </a:xfrm>
          <a:prstGeom prst="rect">
            <a:avLst/>
          </a:prstGeom>
        </p:spPr>
        <p:txBody>
          <a:bodyPr vert="horz" wrap="square" lIns="0" tIns="0" rIns="0" bIns="0" rtlCol="0">
            <a:spAutoFit/>
          </a:bodyPr>
          <a:lstStyle/>
          <a:p>
            <a:pPr marL="12700">
              <a:lnSpc>
                <a:spcPts val="1240"/>
              </a:lnSpc>
            </a:pPr>
            <a:r>
              <a:rPr lang="en-IN" spc="-5" dirty="0"/>
              <a:t>26 December</a:t>
            </a:r>
            <a:r>
              <a:rPr spc="-50" dirty="0"/>
              <a:t> </a:t>
            </a:r>
            <a:r>
              <a:rPr spc="-10" dirty="0"/>
              <a:t>2022</a:t>
            </a:r>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spc="-40" dirty="0"/>
              <a:t>V</a:t>
            </a:r>
            <a:r>
              <a:rPr spc="-20" dirty="0"/>
              <a:t>I</a:t>
            </a:r>
            <a:r>
              <a:rPr dirty="0"/>
              <a:t>I</a:t>
            </a:r>
            <a:r>
              <a:rPr spc="80" dirty="0"/>
              <a:t> </a:t>
            </a:r>
            <a:r>
              <a:rPr spc="30" dirty="0"/>
              <a:t>S</a:t>
            </a:r>
            <a:r>
              <a:rPr spc="-5" dirty="0"/>
              <a:t>eme</a:t>
            </a:r>
            <a:r>
              <a:rPr spc="-30" dirty="0"/>
              <a:t>s</a:t>
            </a:r>
            <a:r>
              <a:rPr spc="30" dirty="0"/>
              <a:t>t</a:t>
            </a:r>
            <a:r>
              <a:rPr spc="-5" dirty="0"/>
              <a:t>e</a:t>
            </a:r>
            <a:r>
              <a:rPr spc="-55" dirty="0"/>
              <a:t>r</a:t>
            </a:r>
            <a:r>
              <a:rPr dirty="0"/>
              <a:t>,</a:t>
            </a:r>
            <a:r>
              <a:rPr spc="-60" dirty="0"/>
              <a:t> </a:t>
            </a:r>
            <a:r>
              <a:rPr spc="-10" dirty="0"/>
              <a:t>D</a:t>
            </a:r>
            <a:r>
              <a:rPr spc="-5" dirty="0"/>
              <a:t>e</a:t>
            </a:r>
            <a:r>
              <a:rPr spc="30" dirty="0"/>
              <a:t>p</a:t>
            </a:r>
            <a:r>
              <a:rPr spc="5" dirty="0"/>
              <a:t>a</a:t>
            </a:r>
            <a:r>
              <a:rPr spc="20" dirty="0"/>
              <a:t>r</a:t>
            </a:r>
            <a:r>
              <a:rPr spc="30" dirty="0"/>
              <a:t>t</a:t>
            </a:r>
            <a:r>
              <a:rPr spc="-5" dirty="0"/>
              <a:t>me</a:t>
            </a:r>
            <a:r>
              <a:rPr spc="30" dirty="0"/>
              <a:t>n</a:t>
            </a:r>
            <a:r>
              <a:rPr dirty="0"/>
              <a:t>t</a:t>
            </a:r>
            <a:r>
              <a:rPr spc="-15" dirty="0"/>
              <a:t> </a:t>
            </a:r>
            <a:r>
              <a:rPr spc="10" dirty="0"/>
              <a:t>O</a:t>
            </a:r>
            <a:r>
              <a:rPr dirty="0"/>
              <a:t>f</a:t>
            </a:r>
            <a:r>
              <a:rPr spc="-55" dirty="0"/>
              <a:t> </a:t>
            </a:r>
            <a:r>
              <a:rPr spc="-20" dirty="0"/>
              <a:t>I</a:t>
            </a:r>
            <a:r>
              <a:rPr spc="30" dirty="0"/>
              <a:t>S</a:t>
            </a:r>
            <a:r>
              <a:rPr spc="10" dirty="0"/>
              <a:t>E</a:t>
            </a:r>
            <a:r>
              <a:rPr spc="-10" dirty="0"/>
              <a:t>,</a:t>
            </a:r>
            <a:r>
              <a:rPr dirty="0"/>
              <a:t>R</a:t>
            </a:r>
            <a:r>
              <a:rPr spc="30" dirty="0"/>
              <a:t>NS</a:t>
            </a:r>
            <a:r>
              <a:rPr spc="-20" dirty="0"/>
              <a:t>I</a:t>
            </a:r>
            <a:r>
              <a:rPr dirty="0"/>
              <a:t>T</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20</a:t>
            </a:fld>
            <a:endParaRPr dirty="0"/>
          </a:p>
        </p:txBody>
      </p:sp>
      <p:graphicFrame>
        <p:nvGraphicFramePr>
          <p:cNvPr id="9" name="Table 8">
            <a:extLst>
              <a:ext uri="{FF2B5EF4-FFF2-40B4-BE49-F238E27FC236}">
                <a16:creationId xmlns:a16="http://schemas.microsoft.com/office/drawing/2014/main" id="{95EA0AAB-3B40-A9BE-9191-206F54593E8C}"/>
              </a:ext>
            </a:extLst>
          </p:cNvPr>
          <p:cNvGraphicFramePr>
            <a:graphicFrameLocks noGrp="1"/>
          </p:cNvGraphicFramePr>
          <p:nvPr>
            <p:extLst>
              <p:ext uri="{D42A27DB-BD31-4B8C-83A1-F6EECF244321}">
                <p14:modId xmlns:p14="http://schemas.microsoft.com/office/powerpoint/2010/main" val="892167852"/>
              </p:ext>
            </p:extLst>
          </p:nvPr>
        </p:nvGraphicFramePr>
        <p:xfrm>
          <a:off x="2921634" y="1394174"/>
          <a:ext cx="5410200" cy="2639982"/>
        </p:xfrm>
        <a:graphic>
          <a:graphicData uri="http://schemas.openxmlformats.org/drawingml/2006/table">
            <a:tbl>
              <a:tblPr firstRow="1" firstCol="1" lastRow="1" lastCol="1" bandRow="1" bandCol="1">
                <a:tableStyleId>{5C22544A-7EE6-4342-B048-85BDC9FD1C3A}</a:tableStyleId>
              </a:tblPr>
              <a:tblGrid>
                <a:gridCol w="444640">
                  <a:extLst>
                    <a:ext uri="{9D8B030D-6E8A-4147-A177-3AD203B41FA5}">
                      <a16:colId xmlns:a16="http://schemas.microsoft.com/office/drawing/2014/main" val="1553086382"/>
                    </a:ext>
                  </a:extLst>
                </a:gridCol>
                <a:gridCol w="1154184">
                  <a:extLst>
                    <a:ext uri="{9D8B030D-6E8A-4147-A177-3AD203B41FA5}">
                      <a16:colId xmlns:a16="http://schemas.microsoft.com/office/drawing/2014/main" val="1525804758"/>
                    </a:ext>
                  </a:extLst>
                </a:gridCol>
                <a:gridCol w="926854">
                  <a:extLst>
                    <a:ext uri="{9D8B030D-6E8A-4147-A177-3AD203B41FA5}">
                      <a16:colId xmlns:a16="http://schemas.microsoft.com/office/drawing/2014/main" val="3171695290"/>
                    </a:ext>
                  </a:extLst>
                </a:gridCol>
                <a:gridCol w="1047095">
                  <a:extLst>
                    <a:ext uri="{9D8B030D-6E8A-4147-A177-3AD203B41FA5}">
                      <a16:colId xmlns:a16="http://schemas.microsoft.com/office/drawing/2014/main" val="3618377015"/>
                    </a:ext>
                  </a:extLst>
                </a:gridCol>
                <a:gridCol w="1038328">
                  <a:extLst>
                    <a:ext uri="{9D8B030D-6E8A-4147-A177-3AD203B41FA5}">
                      <a16:colId xmlns:a16="http://schemas.microsoft.com/office/drawing/2014/main" val="3254077061"/>
                    </a:ext>
                  </a:extLst>
                </a:gridCol>
                <a:gridCol w="799099">
                  <a:extLst>
                    <a:ext uri="{9D8B030D-6E8A-4147-A177-3AD203B41FA5}">
                      <a16:colId xmlns:a16="http://schemas.microsoft.com/office/drawing/2014/main" val="1641486096"/>
                    </a:ext>
                  </a:extLst>
                </a:gridCol>
              </a:tblGrid>
              <a:tr h="749015">
                <a:tc>
                  <a:txBody>
                    <a:bodyPr/>
                    <a:lstStyle/>
                    <a:p>
                      <a:pPr marL="67945" marR="50165">
                        <a:lnSpc>
                          <a:spcPct val="150000"/>
                        </a:lnSpc>
                        <a:spcAft>
                          <a:spcPts val="0"/>
                        </a:spcAft>
                      </a:pPr>
                      <a:r>
                        <a:rPr lang="en-US" sz="1200" kern="100">
                          <a:effectLst/>
                        </a:rPr>
                        <a:t>Test</a:t>
                      </a:r>
                      <a:r>
                        <a:rPr lang="en-US" sz="1200" kern="100" spc="-285">
                          <a:effectLst/>
                        </a:rPr>
                        <a:t> </a:t>
                      </a:r>
                      <a:r>
                        <a:rPr lang="en-US" sz="1200" kern="100">
                          <a:effectLst/>
                        </a:rPr>
                        <a:t>Case</a:t>
                      </a:r>
                      <a:endParaRPr lang="en-IN" sz="1100" kern="100">
                        <a:effectLst/>
                      </a:endParaRPr>
                    </a:p>
                    <a:p>
                      <a:pPr marL="67945">
                        <a:lnSpc>
                          <a:spcPct val="107000"/>
                        </a:lnSpc>
                      </a:pPr>
                      <a:r>
                        <a:rPr lang="en-US" sz="1200" kern="100">
                          <a:effectLst/>
                        </a:rPr>
                        <a:t>No.</a:t>
                      </a:r>
                      <a:endParaRPr lang="en-IN"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a:lnSpc>
                          <a:spcPts val="1375"/>
                        </a:lnSpc>
                      </a:pPr>
                      <a:r>
                        <a:rPr lang="en-US" sz="1200" kern="100">
                          <a:effectLst/>
                        </a:rPr>
                        <a:t>Description</a:t>
                      </a:r>
                      <a:endParaRPr lang="en-IN"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a:lnSpc>
                          <a:spcPts val="1375"/>
                        </a:lnSpc>
                      </a:pPr>
                      <a:r>
                        <a:rPr lang="en-US" sz="1200" kern="100">
                          <a:effectLst/>
                        </a:rPr>
                        <a:t>Test</a:t>
                      </a:r>
                      <a:r>
                        <a:rPr lang="en-US" sz="1200" kern="100" spc="-10">
                          <a:effectLst/>
                        </a:rPr>
                        <a:t> </a:t>
                      </a:r>
                      <a:r>
                        <a:rPr lang="en-US" sz="1200" kern="100">
                          <a:effectLst/>
                        </a:rPr>
                        <a:t>Steps</a:t>
                      </a:r>
                      <a:endParaRPr lang="en-IN"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378460">
                        <a:lnSpc>
                          <a:spcPct val="150000"/>
                        </a:lnSpc>
                        <a:spcAft>
                          <a:spcPts val="0"/>
                        </a:spcAft>
                      </a:pPr>
                      <a:r>
                        <a:rPr lang="en-US" sz="1200" kern="100" spc="-5">
                          <a:effectLst/>
                        </a:rPr>
                        <a:t>Expected</a:t>
                      </a:r>
                      <a:r>
                        <a:rPr lang="en-US" sz="1200" kern="100" spc="-285">
                          <a:effectLst/>
                        </a:rPr>
                        <a:t> </a:t>
                      </a:r>
                      <a:r>
                        <a:rPr lang="en-US" sz="1200" kern="100">
                          <a:effectLst/>
                        </a:rPr>
                        <a:t>Results</a:t>
                      </a:r>
                      <a:endParaRPr lang="en-IN"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marR="490855">
                        <a:lnSpc>
                          <a:spcPct val="150000"/>
                        </a:lnSpc>
                        <a:spcAft>
                          <a:spcPts val="0"/>
                        </a:spcAft>
                      </a:pPr>
                      <a:r>
                        <a:rPr lang="en-US" sz="1200" kern="100">
                          <a:effectLst/>
                        </a:rPr>
                        <a:t>Actual</a:t>
                      </a:r>
                      <a:r>
                        <a:rPr lang="en-US" sz="1200" kern="100" spc="5">
                          <a:effectLst/>
                        </a:rPr>
                        <a:t> </a:t>
                      </a:r>
                      <a:r>
                        <a:rPr lang="en-US" sz="1200" kern="100">
                          <a:effectLst/>
                        </a:rPr>
                        <a:t>Results</a:t>
                      </a:r>
                      <a:endParaRPr lang="en-IN"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0485">
                        <a:lnSpc>
                          <a:spcPts val="1375"/>
                        </a:lnSpc>
                      </a:pPr>
                      <a:r>
                        <a:rPr lang="en-US" sz="1200" kern="100" dirty="0">
                          <a:effectLst/>
                        </a:rPr>
                        <a:t>Pass/Fail</a:t>
                      </a:r>
                      <a:endParaRPr lang="en-IN" sz="11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490246505"/>
                  </a:ext>
                </a:extLst>
              </a:tr>
              <a:tr h="1537836">
                <a:tc>
                  <a:txBody>
                    <a:bodyPr/>
                    <a:lstStyle/>
                    <a:p>
                      <a:pPr marL="67945">
                        <a:lnSpc>
                          <a:spcPts val="1375"/>
                        </a:lnSpc>
                      </a:pPr>
                      <a:r>
                        <a:rPr lang="en-US" sz="1200" kern="100">
                          <a:effectLst/>
                        </a:rPr>
                        <a:t>1</a:t>
                      </a:r>
                      <a:endParaRPr lang="en-IN"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a:lnSpc>
                          <a:spcPct val="107000"/>
                        </a:lnSpc>
                      </a:pPr>
                      <a:r>
                        <a:rPr lang="en-US" sz="1200" kern="100" dirty="0">
                          <a:effectLst/>
                        </a:rPr>
                        <a:t>Data Loading Test: Test if dataset is loaded properly and parsed into required format</a:t>
                      </a:r>
                      <a:endParaRPr lang="en-IN" sz="11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marR="81280">
                        <a:lnSpc>
                          <a:spcPct val="150000"/>
                        </a:lnSpc>
                        <a:spcAft>
                          <a:spcPts val="0"/>
                        </a:spcAft>
                      </a:pPr>
                      <a:r>
                        <a:rPr lang="en-US" sz="1200" kern="100" dirty="0">
                          <a:effectLst/>
                        </a:rPr>
                        <a:t>Check if</a:t>
                      </a:r>
                      <a:r>
                        <a:rPr lang="en-US" sz="1200" kern="100" spc="5" dirty="0">
                          <a:effectLst/>
                        </a:rPr>
                        <a:t> </a:t>
                      </a:r>
                      <a:r>
                        <a:rPr lang="en-US" sz="1200" kern="100" dirty="0">
                          <a:effectLst/>
                        </a:rPr>
                        <a:t>loaded dataset has same number of emotions</a:t>
                      </a:r>
                      <a:endParaRPr lang="en-IN" sz="11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62230">
                        <a:lnSpc>
                          <a:spcPct val="150000"/>
                        </a:lnSpc>
                        <a:spcAft>
                          <a:spcPts val="0"/>
                        </a:spcAft>
                        <a:tabLst>
                          <a:tab pos="771525" algn="l"/>
                        </a:tabLst>
                      </a:pPr>
                      <a:r>
                        <a:rPr lang="en-US" sz="1200" kern="100">
                          <a:effectLst/>
                        </a:rPr>
                        <a:t>If</a:t>
                      </a:r>
                      <a:r>
                        <a:rPr lang="en-US" sz="1200" kern="100" spc="25">
                          <a:effectLst/>
                        </a:rPr>
                        <a:t> </a:t>
                      </a:r>
                      <a:r>
                        <a:rPr lang="en-US" sz="1200" kern="100">
                          <a:effectLst/>
                        </a:rPr>
                        <a:t>there are 7 unique emotions specify each emotion using dictionary</a:t>
                      </a:r>
                      <a:endParaRPr lang="en-IN"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marR="59055">
                        <a:lnSpc>
                          <a:spcPct val="150000"/>
                        </a:lnSpc>
                        <a:spcAft>
                          <a:spcPts val="0"/>
                        </a:spcAft>
                        <a:tabLst>
                          <a:tab pos="518160" algn="l"/>
                          <a:tab pos="883920" algn="l"/>
                        </a:tabLst>
                      </a:pPr>
                      <a:r>
                        <a:rPr lang="en-US" sz="1200" kern="100">
                          <a:effectLst/>
                        </a:rPr>
                        <a:t>7 Unique emotions are found and </a:t>
                      </a:r>
                      <a:endParaRPr lang="en-IN" sz="1100" kern="100">
                        <a:effectLst/>
                      </a:endParaRPr>
                    </a:p>
                    <a:p>
                      <a:pPr marL="68580" marR="59055">
                        <a:lnSpc>
                          <a:spcPct val="150000"/>
                        </a:lnSpc>
                        <a:spcAft>
                          <a:spcPts val="0"/>
                        </a:spcAft>
                        <a:tabLst>
                          <a:tab pos="518160" algn="l"/>
                          <a:tab pos="883920" algn="l"/>
                        </a:tabLst>
                      </a:pPr>
                      <a:r>
                        <a:rPr lang="en-US" sz="1200" kern="100">
                          <a:effectLst/>
                        </a:rPr>
                        <a:t>Each emotion value has been specified</a:t>
                      </a:r>
                      <a:endParaRPr lang="en-IN"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0485">
                        <a:lnSpc>
                          <a:spcPts val="1375"/>
                        </a:lnSpc>
                      </a:pPr>
                      <a:r>
                        <a:rPr lang="en-US" sz="1200" kern="100" dirty="0">
                          <a:effectLst/>
                        </a:rPr>
                        <a:t>Pass</a:t>
                      </a:r>
                      <a:endParaRPr lang="en-IN" sz="11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687073831"/>
                  </a:ext>
                </a:extLst>
              </a:tr>
            </a:tbl>
          </a:graphicData>
        </a:graphic>
      </p:graphicFrame>
      <p:graphicFrame>
        <p:nvGraphicFramePr>
          <p:cNvPr id="12" name="Table 11">
            <a:extLst>
              <a:ext uri="{FF2B5EF4-FFF2-40B4-BE49-F238E27FC236}">
                <a16:creationId xmlns:a16="http://schemas.microsoft.com/office/drawing/2014/main" id="{772F4BCD-B717-EF4C-78CE-A822E51C0C43}"/>
              </a:ext>
            </a:extLst>
          </p:cNvPr>
          <p:cNvGraphicFramePr>
            <a:graphicFrameLocks noGrp="1"/>
          </p:cNvGraphicFramePr>
          <p:nvPr>
            <p:extLst>
              <p:ext uri="{D42A27DB-BD31-4B8C-83A1-F6EECF244321}">
                <p14:modId xmlns:p14="http://schemas.microsoft.com/office/powerpoint/2010/main" val="2706243832"/>
              </p:ext>
            </p:extLst>
          </p:nvPr>
        </p:nvGraphicFramePr>
        <p:xfrm>
          <a:off x="2921634" y="4034156"/>
          <a:ext cx="5401236" cy="1616647"/>
        </p:xfrm>
        <a:graphic>
          <a:graphicData uri="http://schemas.openxmlformats.org/drawingml/2006/table">
            <a:tbl>
              <a:tblPr firstRow="1" firstCol="1" lastRow="1" lastCol="1" bandRow="1" bandCol="1">
                <a:tableStyleId>{5C22544A-7EE6-4342-B048-85BDC9FD1C3A}</a:tableStyleId>
              </a:tblPr>
              <a:tblGrid>
                <a:gridCol w="443903">
                  <a:extLst>
                    <a:ext uri="{9D8B030D-6E8A-4147-A177-3AD203B41FA5}">
                      <a16:colId xmlns:a16="http://schemas.microsoft.com/office/drawing/2014/main" val="2882796814"/>
                    </a:ext>
                  </a:extLst>
                </a:gridCol>
                <a:gridCol w="1152272">
                  <a:extLst>
                    <a:ext uri="{9D8B030D-6E8A-4147-A177-3AD203B41FA5}">
                      <a16:colId xmlns:a16="http://schemas.microsoft.com/office/drawing/2014/main" val="3988376933"/>
                    </a:ext>
                  </a:extLst>
                </a:gridCol>
                <a:gridCol w="925319">
                  <a:extLst>
                    <a:ext uri="{9D8B030D-6E8A-4147-A177-3AD203B41FA5}">
                      <a16:colId xmlns:a16="http://schemas.microsoft.com/office/drawing/2014/main" val="2257542992"/>
                    </a:ext>
                  </a:extLst>
                </a:gridCol>
                <a:gridCol w="1045360">
                  <a:extLst>
                    <a:ext uri="{9D8B030D-6E8A-4147-A177-3AD203B41FA5}">
                      <a16:colId xmlns:a16="http://schemas.microsoft.com/office/drawing/2014/main" val="1896567952"/>
                    </a:ext>
                  </a:extLst>
                </a:gridCol>
                <a:gridCol w="1036607">
                  <a:extLst>
                    <a:ext uri="{9D8B030D-6E8A-4147-A177-3AD203B41FA5}">
                      <a16:colId xmlns:a16="http://schemas.microsoft.com/office/drawing/2014/main" val="3816220060"/>
                    </a:ext>
                  </a:extLst>
                </a:gridCol>
                <a:gridCol w="797775">
                  <a:extLst>
                    <a:ext uri="{9D8B030D-6E8A-4147-A177-3AD203B41FA5}">
                      <a16:colId xmlns:a16="http://schemas.microsoft.com/office/drawing/2014/main" val="4160491076"/>
                    </a:ext>
                  </a:extLst>
                </a:gridCol>
              </a:tblGrid>
              <a:tr h="1516663">
                <a:tc>
                  <a:txBody>
                    <a:bodyPr/>
                    <a:lstStyle/>
                    <a:p>
                      <a:pPr marL="67945">
                        <a:lnSpc>
                          <a:spcPts val="1375"/>
                        </a:lnSpc>
                      </a:pPr>
                      <a:r>
                        <a:rPr lang="en-US" sz="1200" kern="100" dirty="0">
                          <a:effectLst/>
                        </a:rPr>
                        <a:t>2</a:t>
                      </a:r>
                      <a:endParaRPr lang="en-IN" sz="11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a:lnSpc>
                          <a:spcPct val="107000"/>
                        </a:lnSpc>
                      </a:pPr>
                      <a:r>
                        <a:rPr lang="en-US" sz="1200" kern="100" dirty="0">
                          <a:effectLst/>
                        </a:rPr>
                        <a:t>Image Size: Test if the size of the image is 48*48 pixel size</a:t>
                      </a:r>
                      <a:endParaRPr lang="en-IN" sz="11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marR="60960">
                        <a:lnSpc>
                          <a:spcPct val="150000"/>
                        </a:lnSpc>
                        <a:spcAft>
                          <a:spcPts val="0"/>
                        </a:spcAft>
                        <a:tabLst>
                          <a:tab pos="717550" algn="l"/>
                          <a:tab pos="793750" algn="l"/>
                        </a:tabLst>
                      </a:pPr>
                      <a:r>
                        <a:rPr lang="en-US" sz="1200" kern="100">
                          <a:effectLst/>
                        </a:rPr>
                        <a:t>Check if the image size is 48*48</a:t>
                      </a:r>
                      <a:endParaRPr lang="en-IN"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60325">
                        <a:lnSpc>
                          <a:spcPct val="150000"/>
                        </a:lnSpc>
                        <a:spcAft>
                          <a:spcPts val="0"/>
                        </a:spcAft>
                        <a:tabLst>
                          <a:tab pos="807085" algn="l"/>
                        </a:tabLst>
                      </a:pPr>
                      <a:r>
                        <a:rPr lang="en-US" sz="1200" kern="100">
                          <a:effectLst/>
                        </a:rPr>
                        <a:t>Display 48 as the pixel length</a:t>
                      </a:r>
                      <a:endParaRPr lang="en-IN"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marR="59690" algn="just">
                        <a:lnSpc>
                          <a:spcPct val="150000"/>
                        </a:lnSpc>
                        <a:spcAft>
                          <a:spcPts val="0"/>
                        </a:spcAft>
                      </a:pPr>
                      <a:r>
                        <a:rPr lang="en-US" sz="1200" kern="100" spc="-5">
                          <a:effectLst/>
                        </a:rPr>
                        <a:t>48 is displayed as length of pixel verifying the image size as 48*48</a:t>
                      </a:r>
                      <a:endParaRPr lang="en-IN"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0485">
                        <a:lnSpc>
                          <a:spcPts val="1375"/>
                        </a:lnSpc>
                      </a:pPr>
                      <a:r>
                        <a:rPr lang="en-US" sz="1200" kern="100" dirty="0">
                          <a:effectLst/>
                        </a:rPr>
                        <a:t>Pass</a:t>
                      </a:r>
                      <a:endParaRPr lang="en-IN" sz="11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4198004864"/>
                  </a:ext>
                </a:extLst>
              </a:tr>
            </a:tbl>
          </a:graphicData>
        </a:graphic>
      </p:graphicFrame>
      <p:sp>
        <p:nvSpPr>
          <p:cNvPr id="13" name="TextBox 12">
            <a:extLst>
              <a:ext uri="{FF2B5EF4-FFF2-40B4-BE49-F238E27FC236}">
                <a16:creationId xmlns:a16="http://schemas.microsoft.com/office/drawing/2014/main" id="{338BC161-7DCF-7A77-A779-9D133D45D3E7}"/>
              </a:ext>
            </a:extLst>
          </p:cNvPr>
          <p:cNvSpPr txBox="1"/>
          <p:nvPr/>
        </p:nvSpPr>
        <p:spPr>
          <a:xfrm>
            <a:off x="1371600" y="838192"/>
            <a:ext cx="4008119"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Unit Testing</a:t>
            </a:r>
          </a:p>
        </p:txBody>
      </p:sp>
      <p:sp>
        <p:nvSpPr>
          <p:cNvPr id="14" name="TextBox 13">
            <a:extLst>
              <a:ext uri="{FF2B5EF4-FFF2-40B4-BE49-F238E27FC236}">
                <a16:creationId xmlns:a16="http://schemas.microsoft.com/office/drawing/2014/main" id="{47C95087-EF97-0E59-DF21-0A1133C609D2}"/>
              </a:ext>
            </a:extLst>
          </p:cNvPr>
          <p:cNvSpPr txBox="1"/>
          <p:nvPr/>
        </p:nvSpPr>
        <p:spPr>
          <a:xfrm>
            <a:off x="1371600" y="837865"/>
            <a:ext cx="4008119"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Unit Testing</a:t>
            </a:r>
          </a:p>
        </p:txBody>
      </p:sp>
    </p:spTree>
    <p:extLst>
      <p:ext uri="{BB962C8B-B14F-4D97-AF65-F5344CB8AC3E}">
        <p14:creationId xmlns:p14="http://schemas.microsoft.com/office/powerpoint/2010/main" val="20074667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4817108" y="102869"/>
            <a:ext cx="2879092" cy="509114"/>
          </a:xfrm>
          <a:prstGeom prst="rect">
            <a:avLst/>
          </a:prstGeom>
        </p:spPr>
        <p:txBody>
          <a:bodyPr vert="horz" wrap="square" lIns="0" tIns="16510" rIns="0" bIns="0" rtlCol="0">
            <a:spAutoFit/>
          </a:bodyPr>
          <a:lstStyle/>
          <a:p>
            <a:pPr marL="12700">
              <a:lnSpc>
                <a:spcPct val="100000"/>
              </a:lnSpc>
              <a:spcBef>
                <a:spcPts val="130"/>
              </a:spcBef>
            </a:pPr>
            <a:r>
              <a:rPr lang="en-IN" sz="3200" b="1" spc="15" dirty="0">
                <a:solidFill>
                  <a:srgbClr val="2E5496"/>
                </a:solidFill>
                <a:latin typeface="Times New Roman"/>
                <a:cs typeface="Times New Roman"/>
              </a:rPr>
              <a:t>Testing</a:t>
            </a:r>
            <a:endParaRPr sz="3200" dirty="0">
              <a:latin typeface="Times New Roman"/>
              <a:cs typeface="Times New Roman"/>
            </a:endParaRPr>
          </a:p>
        </p:txBody>
      </p:sp>
      <p:sp>
        <p:nvSpPr>
          <p:cNvPr id="5" name="object 5"/>
          <p:cNvSpPr txBox="1">
            <a:spLocks noGrp="1"/>
          </p:cNvSpPr>
          <p:nvPr>
            <p:ph type="ftr" sz="quarter" idx="5"/>
          </p:nvPr>
        </p:nvSpPr>
        <p:spPr>
          <a:xfrm>
            <a:off x="917575" y="6472554"/>
            <a:ext cx="1207770" cy="156068"/>
          </a:xfrm>
          <a:prstGeom prst="rect">
            <a:avLst/>
          </a:prstGeom>
        </p:spPr>
        <p:txBody>
          <a:bodyPr vert="horz" wrap="square" lIns="0" tIns="0" rIns="0" bIns="0" rtlCol="0">
            <a:spAutoFit/>
          </a:bodyPr>
          <a:lstStyle/>
          <a:p>
            <a:pPr marL="12700">
              <a:lnSpc>
                <a:spcPts val="1240"/>
              </a:lnSpc>
            </a:pPr>
            <a:r>
              <a:rPr lang="en-IN" spc="-5" dirty="0"/>
              <a:t>26 December</a:t>
            </a:r>
            <a:r>
              <a:rPr spc="-50" dirty="0"/>
              <a:t> </a:t>
            </a:r>
            <a:r>
              <a:rPr spc="-10" dirty="0"/>
              <a:t>2022</a:t>
            </a:r>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spc="-40" dirty="0"/>
              <a:t>V</a:t>
            </a:r>
            <a:r>
              <a:rPr spc="-20" dirty="0"/>
              <a:t>I</a:t>
            </a:r>
            <a:r>
              <a:rPr dirty="0"/>
              <a:t>I</a:t>
            </a:r>
            <a:r>
              <a:rPr spc="80" dirty="0"/>
              <a:t> </a:t>
            </a:r>
            <a:r>
              <a:rPr spc="30" dirty="0"/>
              <a:t>S</a:t>
            </a:r>
            <a:r>
              <a:rPr spc="-5" dirty="0"/>
              <a:t>eme</a:t>
            </a:r>
            <a:r>
              <a:rPr spc="-30" dirty="0"/>
              <a:t>s</a:t>
            </a:r>
            <a:r>
              <a:rPr spc="30" dirty="0"/>
              <a:t>t</a:t>
            </a:r>
            <a:r>
              <a:rPr spc="-5" dirty="0"/>
              <a:t>e</a:t>
            </a:r>
            <a:r>
              <a:rPr spc="-55" dirty="0"/>
              <a:t>r</a:t>
            </a:r>
            <a:r>
              <a:rPr dirty="0"/>
              <a:t>,</a:t>
            </a:r>
            <a:r>
              <a:rPr spc="-60" dirty="0"/>
              <a:t> </a:t>
            </a:r>
            <a:r>
              <a:rPr spc="-10" dirty="0"/>
              <a:t>D</a:t>
            </a:r>
            <a:r>
              <a:rPr spc="-5" dirty="0"/>
              <a:t>e</a:t>
            </a:r>
            <a:r>
              <a:rPr spc="30" dirty="0"/>
              <a:t>p</a:t>
            </a:r>
            <a:r>
              <a:rPr spc="5" dirty="0"/>
              <a:t>a</a:t>
            </a:r>
            <a:r>
              <a:rPr spc="20" dirty="0"/>
              <a:t>r</a:t>
            </a:r>
            <a:r>
              <a:rPr spc="30" dirty="0"/>
              <a:t>t</a:t>
            </a:r>
            <a:r>
              <a:rPr spc="-5" dirty="0"/>
              <a:t>me</a:t>
            </a:r>
            <a:r>
              <a:rPr spc="30" dirty="0"/>
              <a:t>n</a:t>
            </a:r>
            <a:r>
              <a:rPr dirty="0"/>
              <a:t>t</a:t>
            </a:r>
            <a:r>
              <a:rPr spc="-15" dirty="0"/>
              <a:t> </a:t>
            </a:r>
            <a:r>
              <a:rPr spc="10" dirty="0"/>
              <a:t>O</a:t>
            </a:r>
            <a:r>
              <a:rPr dirty="0"/>
              <a:t>f</a:t>
            </a:r>
            <a:r>
              <a:rPr spc="-55" dirty="0"/>
              <a:t> </a:t>
            </a:r>
            <a:r>
              <a:rPr spc="-20" dirty="0"/>
              <a:t>I</a:t>
            </a:r>
            <a:r>
              <a:rPr spc="30" dirty="0"/>
              <a:t>S</a:t>
            </a:r>
            <a:r>
              <a:rPr spc="10" dirty="0"/>
              <a:t>E</a:t>
            </a:r>
            <a:r>
              <a:rPr spc="-10" dirty="0"/>
              <a:t>,</a:t>
            </a:r>
            <a:r>
              <a:rPr dirty="0"/>
              <a:t>R</a:t>
            </a:r>
            <a:r>
              <a:rPr spc="30" dirty="0"/>
              <a:t>NS</a:t>
            </a:r>
            <a:r>
              <a:rPr spc="-20" dirty="0"/>
              <a:t>I</a:t>
            </a:r>
            <a:r>
              <a:rPr dirty="0"/>
              <a:t>T</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21</a:t>
            </a:fld>
            <a:endParaRPr dirty="0"/>
          </a:p>
        </p:txBody>
      </p:sp>
      <p:graphicFrame>
        <p:nvGraphicFramePr>
          <p:cNvPr id="2" name="Table 1">
            <a:extLst>
              <a:ext uri="{FF2B5EF4-FFF2-40B4-BE49-F238E27FC236}">
                <a16:creationId xmlns:a16="http://schemas.microsoft.com/office/drawing/2014/main" id="{967D34F0-3839-2AB0-E0E0-2AE45DD10880}"/>
              </a:ext>
            </a:extLst>
          </p:cNvPr>
          <p:cNvGraphicFramePr>
            <a:graphicFrameLocks noGrp="1"/>
          </p:cNvGraphicFramePr>
          <p:nvPr>
            <p:extLst>
              <p:ext uri="{D42A27DB-BD31-4B8C-83A1-F6EECF244321}">
                <p14:modId xmlns:p14="http://schemas.microsoft.com/office/powerpoint/2010/main" val="2973023331"/>
              </p:ext>
            </p:extLst>
          </p:nvPr>
        </p:nvGraphicFramePr>
        <p:xfrm>
          <a:off x="3048000" y="2729168"/>
          <a:ext cx="5252080" cy="3212739"/>
        </p:xfrm>
        <a:graphic>
          <a:graphicData uri="http://schemas.openxmlformats.org/drawingml/2006/table">
            <a:tbl>
              <a:tblPr firstRow="1" firstCol="1" lastRow="1" lastCol="1" bandRow="1" bandCol="1">
                <a:tableStyleId>{5C22544A-7EE6-4342-B048-85BDC9FD1C3A}</a:tableStyleId>
              </a:tblPr>
              <a:tblGrid>
                <a:gridCol w="431645">
                  <a:extLst>
                    <a:ext uri="{9D8B030D-6E8A-4147-A177-3AD203B41FA5}">
                      <a16:colId xmlns:a16="http://schemas.microsoft.com/office/drawing/2014/main" val="3799172338"/>
                    </a:ext>
                  </a:extLst>
                </a:gridCol>
                <a:gridCol w="1120452">
                  <a:extLst>
                    <a:ext uri="{9D8B030D-6E8A-4147-A177-3AD203B41FA5}">
                      <a16:colId xmlns:a16="http://schemas.microsoft.com/office/drawing/2014/main" val="3842958069"/>
                    </a:ext>
                  </a:extLst>
                </a:gridCol>
                <a:gridCol w="899766">
                  <a:extLst>
                    <a:ext uri="{9D8B030D-6E8A-4147-A177-3AD203B41FA5}">
                      <a16:colId xmlns:a16="http://schemas.microsoft.com/office/drawing/2014/main" val="4281132418"/>
                    </a:ext>
                  </a:extLst>
                </a:gridCol>
                <a:gridCol w="1016492">
                  <a:extLst>
                    <a:ext uri="{9D8B030D-6E8A-4147-A177-3AD203B41FA5}">
                      <a16:colId xmlns:a16="http://schemas.microsoft.com/office/drawing/2014/main" val="1591793544"/>
                    </a:ext>
                  </a:extLst>
                </a:gridCol>
                <a:gridCol w="1007981">
                  <a:extLst>
                    <a:ext uri="{9D8B030D-6E8A-4147-A177-3AD203B41FA5}">
                      <a16:colId xmlns:a16="http://schemas.microsoft.com/office/drawing/2014/main" val="530832484"/>
                    </a:ext>
                  </a:extLst>
                </a:gridCol>
                <a:gridCol w="775744">
                  <a:extLst>
                    <a:ext uri="{9D8B030D-6E8A-4147-A177-3AD203B41FA5}">
                      <a16:colId xmlns:a16="http://schemas.microsoft.com/office/drawing/2014/main" val="2424445655"/>
                    </a:ext>
                  </a:extLst>
                </a:gridCol>
              </a:tblGrid>
              <a:tr h="1524723">
                <a:tc>
                  <a:txBody>
                    <a:bodyPr/>
                    <a:lstStyle/>
                    <a:p>
                      <a:pPr marL="67945">
                        <a:lnSpc>
                          <a:spcPts val="1375"/>
                        </a:lnSpc>
                      </a:pPr>
                      <a:r>
                        <a:rPr lang="en-US" sz="1100" kern="100">
                          <a:effectLst/>
                        </a:rPr>
                        <a:t>4</a:t>
                      </a:r>
                      <a:endParaRPr lang="en-IN"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marR="61595">
                        <a:lnSpc>
                          <a:spcPct val="150000"/>
                        </a:lnSpc>
                        <a:spcAft>
                          <a:spcPts val="0"/>
                        </a:spcAft>
                        <a:tabLst>
                          <a:tab pos="913765" algn="l"/>
                          <a:tab pos="947420" algn="l"/>
                        </a:tabLst>
                      </a:pPr>
                      <a:r>
                        <a:rPr lang="en-US" sz="1100" kern="100" dirty="0">
                          <a:effectLst/>
                        </a:rPr>
                        <a:t>Depending		</a:t>
                      </a:r>
                      <a:r>
                        <a:rPr lang="en-US" sz="1100" kern="100" spc="-10" dirty="0">
                          <a:effectLst/>
                        </a:rPr>
                        <a:t>on</a:t>
                      </a:r>
                      <a:r>
                        <a:rPr lang="en-US" sz="1100" kern="100" spc="-285" dirty="0">
                          <a:effectLst/>
                        </a:rPr>
                        <a:t> </a:t>
                      </a:r>
                      <a:r>
                        <a:rPr lang="en-US" sz="1100" kern="100" dirty="0">
                          <a:effectLst/>
                        </a:rPr>
                        <a:t>model different optimizers, callbacks are used for training</a:t>
                      </a:r>
                      <a:endParaRPr lang="en-IN" sz="11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marR="52070">
                        <a:lnSpc>
                          <a:spcPct val="150000"/>
                        </a:lnSpc>
                        <a:spcAft>
                          <a:spcPts val="0"/>
                        </a:spcAft>
                      </a:pPr>
                      <a:r>
                        <a:rPr lang="en-US" sz="1100" kern="100">
                          <a:effectLst/>
                        </a:rPr>
                        <a:t>Use different</a:t>
                      </a:r>
                      <a:r>
                        <a:rPr lang="en-US" sz="1100" kern="100" spc="-285">
                          <a:effectLst/>
                        </a:rPr>
                        <a:t> </a:t>
                      </a:r>
                      <a:r>
                        <a:rPr lang="en-US" sz="1100" kern="100">
                          <a:effectLst/>
                        </a:rPr>
                        <a:t>optimized and callbacks based on model</a:t>
                      </a:r>
                      <a:endParaRPr lang="en-IN"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a:lnSpc>
                          <a:spcPct val="107000"/>
                        </a:lnSpc>
                      </a:pPr>
                      <a:r>
                        <a:rPr lang="en-US" sz="1100" kern="100">
                          <a:effectLst/>
                        </a:rPr>
                        <a:t>Accuracy values improves based on the optimizers and callbacks used</a:t>
                      </a:r>
                      <a:endParaRPr lang="en-IN"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a:lnSpc>
                          <a:spcPct val="107000"/>
                        </a:lnSpc>
                      </a:pPr>
                      <a:r>
                        <a:rPr lang="en-US" sz="1100" kern="100">
                          <a:effectLst/>
                        </a:rPr>
                        <a:t>Accuracy shows improvement based on the optimizers and callbacks that are used</a:t>
                      </a:r>
                      <a:endParaRPr lang="en-IN"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0485">
                        <a:lnSpc>
                          <a:spcPts val="1375"/>
                        </a:lnSpc>
                      </a:pPr>
                      <a:r>
                        <a:rPr lang="en-US" sz="1100" kern="100">
                          <a:effectLst/>
                        </a:rPr>
                        <a:t>Pass</a:t>
                      </a:r>
                      <a:endParaRPr lang="en-IN"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205485405"/>
                  </a:ext>
                </a:extLst>
              </a:tr>
              <a:tr h="1688016">
                <a:tc>
                  <a:txBody>
                    <a:bodyPr/>
                    <a:lstStyle/>
                    <a:p>
                      <a:pPr marL="67945">
                        <a:lnSpc>
                          <a:spcPct val="107000"/>
                        </a:lnSpc>
                        <a:spcBef>
                          <a:spcPts val="5"/>
                        </a:spcBef>
                        <a:spcAft>
                          <a:spcPts val="0"/>
                        </a:spcAft>
                      </a:pPr>
                      <a:r>
                        <a:rPr lang="en-US" sz="1100" kern="100">
                          <a:effectLst/>
                        </a:rPr>
                        <a:t>5</a:t>
                      </a:r>
                      <a:endParaRPr lang="en-IN"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marR="62230">
                        <a:lnSpc>
                          <a:spcPct val="150000"/>
                        </a:lnSpc>
                        <a:spcBef>
                          <a:spcPts val="700"/>
                        </a:spcBef>
                        <a:spcAft>
                          <a:spcPts val="0"/>
                        </a:spcAft>
                        <a:tabLst>
                          <a:tab pos="795020" algn="l"/>
                        </a:tabLst>
                      </a:pPr>
                      <a:r>
                        <a:rPr lang="en-US" sz="1100" kern="100" dirty="0">
                          <a:effectLst/>
                        </a:rPr>
                        <a:t>Load the pre-trained model(.h5 file) into open cv to predict emotion</a:t>
                      </a:r>
                      <a:endParaRPr lang="en-IN" sz="11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a:lnSpc>
                          <a:spcPct val="107000"/>
                        </a:lnSpc>
                        <a:spcBef>
                          <a:spcPts val="5"/>
                        </a:spcBef>
                        <a:spcAft>
                          <a:spcPts val="0"/>
                        </a:spcAft>
                      </a:pPr>
                      <a:r>
                        <a:rPr lang="en-US" sz="1100" kern="100">
                          <a:effectLst/>
                        </a:rPr>
                        <a:t>Check if the pre-trained model is determining the emotion</a:t>
                      </a:r>
                      <a:endParaRPr lang="en-IN"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62230">
                        <a:lnSpc>
                          <a:spcPct val="150000"/>
                        </a:lnSpc>
                        <a:spcBef>
                          <a:spcPts val="5"/>
                        </a:spcBef>
                        <a:spcAft>
                          <a:spcPts val="0"/>
                        </a:spcAft>
                        <a:tabLst>
                          <a:tab pos="838835" algn="l"/>
                        </a:tabLst>
                      </a:pPr>
                      <a:r>
                        <a:rPr lang="en-US" sz="1100" kern="100" spc="-10">
                          <a:effectLst/>
                        </a:rPr>
                        <a:t>Based on the pre-trained model the emotion is detected</a:t>
                      </a:r>
                      <a:endParaRPr lang="en-IN"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a:lnSpc>
                          <a:spcPct val="107000"/>
                        </a:lnSpc>
                        <a:spcBef>
                          <a:spcPts val="5"/>
                        </a:spcBef>
                        <a:spcAft>
                          <a:spcPts val="0"/>
                        </a:spcAft>
                      </a:pPr>
                      <a:r>
                        <a:rPr lang="en-US" sz="1100" kern="100">
                          <a:effectLst/>
                        </a:rPr>
                        <a:t>Emotions detected as per the loaded pre-trained model</a:t>
                      </a:r>
                      <a:endParaRPr lang="en-IN"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0485">
                        <a:lnSpc>
                          <a:spcPct val="107000"/>
                        </a:lnSpc>
                        <a:spcBef>
                          <a:spcPts val="5"/>
                        </a:spcBef>
                        <a:spcAft>
                          <a:spcPts val="0"/>
                        </a:spcAft>
                      </a:pPr>
                      <a:r>
                        <a:rPr lang="en-US" sz="1100" kern="100" dirty="0">
                          <a:effectLst/>
                        </a:rPr>
                        <a:t>Pass</a:t>
                      </a:r>
                      <a:endParaRPr lang="en-IN" sz="11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726887018"/>
                  </a:ext>
                </a:extLst>
              </a:tr>
            </a:tbl>
          </a:graphicData>
        </a:graphic>
      </p:graphicFrame>
      <p:graphicFrame>
        <p:nvGraphicFramePr>
          <p:cNvPr id="3" name="Table 2">
            <a:extLst>
              <a:ext uri="{FF2B5EF4-FFF2-40B4-BE49-F238E27FC236}">
                <a16:creationId xmlns:a16="http://schemas.microsoft.com/office/drawing/2014/main" id="{7F0686AB-1789-A88A-55F9-137D9F58228C}"/>
              </a:ext>
            </a:extLst>
          </p:cNvPr>
          <p:cNvGraphicFramePr>
            <a:graphicFrameLocks noGrp="1"/>
          </p:cNvGraphicFramePr>
          <p:nvPr>
            <p:extLst>
              <p:ext uri="{D42A27DB-BD31-4B8C-83A1-F6EECF244321}">
                <p14:modId xmlns:p14="http://schemas.microsoft.com/office/powerpoint/2010/main" val="4092987015"/>
              </p:ext>
            </p:extLst>
          </p:nvPr>
        </p:nvGraphicFramePr>
        <p:xfrm>
          <a:off x="3048001" y="838201"/>
          <a:ext cx="5252079" cy="1890967"/>
        </p:xfrm>
        <a:graphic>
          <a:graphicData uri="http://schemas.openxmlformats.org/drawingml/2006/table">
            <a:tbl>
              <a:tblPr firstRow="1" firstCol="1" lastRow="1" lastCol="1" bandRow="1" bandCol="1">
                <a:tableStyleId>{5C22544A-7EE6-4342-B048-85BDC9FD1C3A}</a:tableStyleId>
              </a:tblPr>
              <a:tblGrid>
                <a:gridCol w="431644">
                  <a:extLst>
                    <a:ext uri="{9D8B030D-6E8A-4147-A177-3AD203B41FA5}">
                      <a16:colId xmlns:a16="http://schemas.microsoft.com/office/drawing/2014/main" val="3061852703"/>
                    </a:ext>
                  </a:extLst>
                </a:gridCol>
                <a:gridCol w="1120452">
                  <a:extLst>
                    <a:ext uri="{9D8B030D-6E8A-4147-A177-3AD203B41FA5}">
                      <a16:colId xmlns:a16="http://schemas.microsoft.com/office/drawing/2014/main" val="2913302392"/>
                    </a:ext>
                  </a:extLst>
                </a:gridCol>
                <a:gridCol w="899766">
                  <a:extLst>
                    <a:ext uri="{9D8B030D-6E8A-4147-A177-3AD203B41FA5}">
                      <a16:colId xmlns:a16="http://schemas.microsoft.com/office/drawing/2014/main" val="409855035"/>
                    </a:ext>
                  </a:extLst>
                </a:gridCol>
                <a:gridCol w="1016492">
                  <a:extLst>
                    <a:ext uri="{9D8B030D-6E8A-4147-A177-3AD203B41FA5}">
                      <a16:colId xmlns:a16="http://schemas.microsoft.com/office/drawing/2014/main" val="2690641296"/>
                    </a:ext>
                  </a:extLst>
                </a:gridCol>
                <a:gridCol w="1007981">
                  <a:extLst>
                    <a:ext uri="{9D8B030D-6E8A-4147-A177-3AD203B41FA5}">
                      <a16:colId xmlns:a16="http://schemas.microsoft.com/office/drawing/2014/main" val="2683214225"/>
                    </a:ext>
                  </a:extLst>
                </a:gridCol>
                <a:gridCol w="775744">
                  <a:extLst>
                    <a:ext uri="{9D8B030D-6E8A-4147-A177-3AD203B41FA5}">
                      <a16:colId xmlns:a16="http://schemas.microsoft.com/office/drawing/2014/main" val="2821139728"/>
                    </a:ext>
                  </a:extLst>
                </a:gridCol>
              </a:tblGrid>
              <a:tr h="1828800">
                <a:tc>
                  <a:txBody>
                    <a:bodyPr/>
                    <a:lstStyle/>
                    <a:p>
                      <a:pPr marL="67945">
                        <a:lnSpc>
                          <a:spcPts val="1375"/>
                        </a:lnSpc>
                      </a:pPr>
                      <a:r>
                        <a:rPr lang="en-US" sz="1200" kern="100" dirty="0">
                          <a:effectLst/>
                        </a:rPr>
                        <a:t>3</a:t>
                      </a:r>
                      <a:endParaRPr lang="en-IN" sz="11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marR="59690" algn="just">
                        <a:lnSpc>
                          <a:spcPct val="150000"/>
                        </a:lnSpc>
                        <a:spcAft>
                          <a:spcPts val="0"/>
                        </a:spcAft>
                      </a:pPr>
                      <a:r>
                        <a:rPr lang="en-US" sz="1200" kern="100" dirty="0">
                          <a:effectLst/>
                        </a:rPr>
                        <a:t>Irrespective</a:t>
                      </a:r>
                      <a:r>
                        <a:rPr lang="en-US" sz="1200" kern="100" spc="5" dirty="0">
                          <a:effectLst/>
                        </a:rPr>
                        <a:t> </a:t>
                      </a:r>
                      <a:r>
                        <a:rPr lang="en-US" sz="1200" kern="100" dirty="0">
                          <a:effectLst/>
                        </a:rPr>
                        <a:t>of</a:t>
                      </a:r>
                      <a:r>
                        <a:rPr lang="en-US" sz="1200" kern="100" spc="-285" dirty="0">
                          <a:effectLst/>
                        </a:rPr>
                        <a:t> </a:t>
                      </a:r>
                      <a:r>
                        <a:rPr lang="en-US" sz="1200" kern="100" dirty="0">
                          <a:effectLst/>
                        </a:rPr>
                        <a:t>the</a:t>
                      </a:r>
                      <a:r>
                        <a:rPr lang="en-US" sz="1200" kern="100" spc="5" dirty="0">
                          <a:effectLst/>
                        </a:rPr>
                        <a:t> </a:t>
                      </a:r>
                      <a:r>
                        <a:rPr lang="en-US" sz="1200" kern="100" dirty="0">
                          <a:effectLst/>
                        </a:rPr>
                        <a:t>input</a:t>
                      </a:r>
                      <a:r>
                        <a:rPr lang="en-US" sz="1200" kern="100" spc="5" dirty="0">
                          <a:effectLst/>
                        </a:rPr>
                        <a:t> </a:t>
                      </a:r>
                      <a:r>
                        <a:rPr lang="en-US" sz="1200" kern="100" dirty="0">
                          <a:effectLst/>
                        </a:rPr>
                        <a:t>image</a:t>
                      </a:r>
                      <a:r>
                        <a:rPr lang="en-US" sz="1200" kern="100" spc="-285" dirty="0">
                          <a:effectLst/>
                        </a:rPr>
                        <a:t> </a:t>
                      </a:r>
                      <a:r>
                        <a:rPr lang="en-US" sz="1200" kern="100" dirty="0">
                          <a:effectLst/>
                        </a:rPr>
                        <a:t>format</a:t>
                      </a:r>
                      <a:r>
                        <a:rPr lang="en-US" sz="1200" kern="100" spc="5" dirty="0">
                          <a:effectLst/>
                        </a:rPr>
                        <a:t> </a:t>
                      </a:r>
                      <a:r>
                        <a:rPr lang="en-US" sz="1200" kern="100" dirty="0">
                          <a:effectLst/>
                        </a:rPr>
                        <a:t>store</a:t>
                      </a:r>
                      <a:r>
                        <a:rPr lang="en-US" sz="1200" kern="100" spc="-285" dirty="0">
                          <a:effectLst/>
                        </a:rPr>
                        <a:t> </a:t>
                      </a:r>
                      <a:r>
                        <a:rPr lang="en-US" sz="1200" kern="100" dirty="0">
                          <a:effectLst/>
                        </a:rPr>
                        <a:t>output</a:t>
                      </a:r>
                      <a:r>
                        <a:rPr lang="en-US" sz="1200" kern="100" spc="5" dirty="0">
                          <a:effectLst/>
                        </a:rPr>
                        <a:t> </a:t>
                      </a:r>
                      <a:r>
                        <a:rPr lang="en-US" sz="1200" kern="100" dirty="0">
                          <a:effectLst/>
                        </a:rPr>
                        <a:t>in</a:t>
                      </a:r>
                      <a:r>
                        <a:rPr lang="en-US" sz="1200" kern="100" spc="5" dirty="0">
                          <a:effectLst/>
                        </a:rPr>
                        <a:t> </a:t>
                      </a:r>
                      <a:r>
                        <a:rPr lang="en-US" sz="1200" kern="100" dirty="0">
                          <a:effectLst/>
                        </a:rPr>
                        <a:t>.h5</a:t>
                      </a:r>
                      <a:r>
                        <a:rPr lang="en-US" sz="1200" kern="100" spc="-285" dirty="0">
                          <a:effectLst/>
                        </a:rPr>
                        <a:t> </a:t>
                      </a:r>
                      <a:r>
                        <a:rPr lang="en-US" sz="1200" kern="100" dirty="0">
                          <a:effectLst/>
                        </a:rPr>
                        <a:t>format</a:t>
                      </a:r>
                      <a:endParaRPr lang="en-IN" sz="11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marR="58420" algn="just">
                        <a:lnSpc>
                          <a:spcPct val="150000"/>
                        </a:lnSpc>
                        <a:spcAft>
                          <a:spcPts val="0"/>
                        </a:spcAft>
                      </a:pPr>
                      <a:r>
                        <a:rPr lang="en-US" sz="1200" kern="100">
                          <a:effectLst/>
                        </a:rPr>
                        <a:t>Check if .h5 file is created in the output </a:t>
                      </a:r>
                      <a:r>
                        <a:rPr lang="en-US" sz="1200" kern="100" spc="-5">
                          <a:effectLst/>
                        </a:rPr>
                        <a:t>folder</a:t>
                      </a:r>
                      <a:r>
                        <a:rPr lang="en-US" sz="1200" kern="100">
                          <a:effectLst/>
                        </a:rPr>
                        <a:t> after training is done</a:t>
                      </a:r>
                      <a:endParaRPr lang="en-IN"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60325" algn="just">
                        <a:lnSpc>
                          <a:spcPct val="150000"/>
                        </a:lnSpc>
                        <a:spcAft>
                          <a:spcPts val="0"/>
                        </a:spcAft>
                      </a:pPr>
                      <a:r>
                        <a:rPr lang="en-US" sz="1200" kern="100">
                          <a:effectLst/>
                        </a:rPr>
                        <a:t>Output folder</a:t>
                      </a:r>
                      <a:r>
                        <a:rPr lang="en-US" sz="1200" kern="100" spc="-285">
                          <a:effectLst/>
                        </a:rPr>
                        <a:t> </a:t>
                      </a:r>
                      <a:r>
                        <a:rPr lang="en-US" sz="1200" kern="100">
                          <a:effectLst/>
                        </a:rPr>
                        <a:t>contains</a:t>
                      </a:r>
                      <a:r>
                        <a:rPr lang="en-US" sz="1200" kern="100" spc="5">
                          <a:effectLst/>
                        </a:rPr>
                        <a:t> </a:t>
                      </a:r>
                      <a:r>
                        <a:rPr lang="en-US" sz="1200" kern="100">
                          <a:effectLst/>
                        </a:rPr>
                        <a:t>.h5 file  </a:t>
                      </a:r>
                      <a:endParaRPr lang="en-IN"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algn="just">
                        <a:lnSpc>
                          <a:spcPts val="1375"/>
                        </a:lnSpc>
                      </a:pPr>
                      <a:r>
                        <a:rPr lang="en-US" sz="1200" kern="100">
                          <a:effectLst/>
                        </a:rPr>
                        <a:t>.h5 file is created in output folder</a:t>
                      </a:r>
                      <a:endParaRPr lang="en-IN"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0485">
                        <a:lnSpc>
                          <a:spcPts val="1375"/>
                        </a:lnSpc>
                      </a:pPr>
                      <a:r>
                        <a:rPr lang="en-US" sz="1200" kern="100" dirty="0">
                          <a:effectLst/>
                        </a:rPr>
                        <a:t>Pass</a:t>
                      </a:r>
                      <a:endParaRPr lang="en-IN" sz="11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776816050"/>
                  </a:ext>
                </a:extLst>
              </a:tr>
            </a:tbl>
          </a:graphicData>
        </a:graphic>
      </p:graphicFrame>
    </p:spTree>
    <p:extLst>
      <p:ext uri="{BB962C8B-B14F-4D97-AF65-F5344CB8AC3E}">
        <p14:creationId xmlns:p14="http://schemas.microsoft.com/office/powerpoint/2010/main" val="9387518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ftr" sz="quarter" idx="5"/>
          </p:nvPr>
        </p:nvSpPr>
        <p:spPr>
          <a:xfrm>
            <a:off x="917575" y="6472554"/>
            <a:ext cx="1207770" cy="156068"/>
          </a:xfrm>
          <a:prstGeom prst="rect">
            <a:avLst/>
          </a:prstGeom>
        </p:spPr>
        <p:txBody>
          <a:bodyPr vert="horz" wrap="square" lIns="0" tIns="0" rIns="0" bIns="0" rtlCol="0">
            <a:spAutoFit/>
          </a:bodyPr>
          <a:lstStyle/>
          <a:p>
            <a:pPr marL="12700">
              <a:lnSpc>
                <a:spcPts val="1240"/>
              </a:lnSpc>
            </a:pPr>
            <a:r>
              <a:rPr lang="en-IN" spc="-5" dirty="0"/>
              <a:t>26 December</a:t>
            </a:r>
            <a:r>
              <a:rPr spc="-50" dirty="0"/>
              <a:t> </a:t>
            </a:r>
            <a:r>
              <a:rPr spc="-10" dirty="0"/>
              <a:t>2022</a:t>
            </a:r>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spc="-40" dirty="0"/>
              <a:t>V</a:t>
            </a:r>
            <a:r>
              <a:rPr spc="-20" dirty="0"/>
              <a:t>I</a:t>
            </a:r>
            <a:r>
              <a:rPr dirty="0"/>
              <a:t>I</a:t>
            </a:r>
            <a:r>
              <a:rPr spc="80" dirty="0"/>
              <a:t> </a:t>
            </a:r>
            <a:r>
              <a:rPr spc="30" dirty="0"/>
              <a:t>S</a:t>
            </a:r>
            <a:r>
              <a:rPr spc="-5" dirty="0"/>
              <a:t>eme</a:t>
            </a:r>
            <a:r>
              <a:rPr spc="-30" dirty="0"/>
              <a:t>s</a:t>
            </a:r>
            <a:r>
              <a:rPr spc="30" dirty="0"/>
              <a:t>t</a:t>
            </a:r>
            <a:r>
              <a:rPr spc="-5" dirty="0"/>
              <a:t>e</a:t>
            </a:r>
            <a:r>
              <a:rPr spc="-55" dirty="0"/>
              <a:t>r</a:t>
            </a:r>
            <a:r>
              <a:rPr dirty="0"/>
              <a:t>,</a:t>
            </a:r>
            <a:r>
              <a:rPr spc="-60" dirty="0"/>
              <a:t> </a:t>
            </a:r>
            <a:r>
              <a:rPr spc="-10" dirty="0"/>
              <a:t>D</a:t>
            </a:r>
            <a:r>
              <a:rPr spc="-5" dirty="0"/>
              <a:t>e</a:t>
            </a:r>
            <a:r>
              <a:rPr spc="30" dirty="0"/>
              <a:t>p</a:t>
            </a:r>
            <a:r>
              <a:rPr spc="5" dirty="0"/>
              <a:t>a</a:t>
            </a:r>
            <a:r>
              <a:rPr spc="20" dirty="0"/>
              <a:t>r</a:t>
            </a:r>
            <a:r>
              <a:rPr spc="30" dirty="0"/>
              <a:t>t</a:t>
            </a:r>
            <a:r>
              <a:rPr spc="-5" dirty="0"/>
              <a:t>me</a:t>
            </a:r>
            <a:r>
              <a:rPr spc="30" dirty="0"/>
              <a:t>n</a:t>
            </a:r>
            <a:r>
              <a:rPr dirty="0"/>
              <a:t>t</a:t>
            </a:r>
            <a:r>
              <a:rPr spc="-15" dirty="0"/>
              <a:t> </a:t>
            </a:r>
            <a:r>
              <a:rPr spc="10" dirty="0"/>
              <a:t>O</a:t>
            </a:r>
            <a:r>
              <a:rPr dirty="0"/>
              <a:t>f</a:t>
            </a:r>
            <a:r>
              <a:rPr spc="-55" dirty="0"/>
              <a:t> </a:t>
            </a:r>
            <a:r>
              <a:rPr spc="-20" dirty="0"/>
              <a:t>I</a:t>
            </a:r>
            <a:r>
              <a:rPr spc="30" dirty="0"/>
              <a:t>S</a:t>
            </a:r>
            <a:r>
              <a:rPr spc="10" dirty="0"/>
              <a:t>E</a:t>
            </a:r>
            <a:r>
              <a:rPr spc="-10" dirty="0"/>
              <a:t>,</a:t>
            </a:r>
            <a:r>
              <a:rPr dirty="0"/>
              <a:t>R</a:t>
            </a:r>
            <a:r>
              <a:rPr spc="30" dirty="0"/>
              <a:t>NS</a:t>
            </a:r>
            <a:r>
              <a:rPr spc="-20" dirty="0"/>
              <a:t>I</a:t>
            </a:r>
            <a:r>
              <a:rPr dirty="0"/>
              <a:t>T</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22</a:t>
            </a:fld>
            <a:endParaRPr dirty="0"/>
          </a:p>
        </p:txBody>
      </p:sp>
      <p:sp>
        <p:nvSpPr>
          <p:cNvPr id="10" name="TextBox 9">
            <a:extLst>
              <a:ext uri="{FF2B5EF4-FFF2-40B4-BE49-F238E27FC236}">
                <a16:creationId xmlns:a16="http://schemas.microsoft.com/office/drawing/2014/main" id="{BD57F72A-9607-01FD-DECB-F3C0D06A420D}"/>
              </a:ext>
            </a:extLst>
          </p:cNvPr>
          <p:cNvSpPr txBox="1"/>
          <p:nvPr/>
        </p:nvSpPr>
        <p:spPr>
          <a:xfrm>
            <a:off x="1371600" y="837865"/>
            <a:ext cx="4008119"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System Testing</a:t>
            </a:r>
          </a:p>
        </p:txBody>
      </p:sp>
      <p:sp>
        <p:nvSpPr>
          <p:cNvPr id="12" name="TextBox 11">
            <a:extLst>
              <a:ext uri="{FF2B5EF4-FFF2-40B4-BE49-F238E27FC236}">
                <a16:creationId xmlns:a16="http://schemas.microsoft.com/office/drawing/2014/main" id="{755F4D6D-42F9-3018-06A0-9A7F9804C78D}"/>
              </a:ext>
            </a:extLst>
          </p:cNvPr>
          <p:cNvSpPr txBox="1"/>
          <p:nvPr/>
        </p:nvSpPr>
        <p:spPr>
          <a:xfrm>
            <a:off x="1371600" y="1241699"/>
            <a:ext cx="9940671" cy="4787401"/>
          </a:xfrm>
          <a:prstGeom prst="rect">
            <a:avLst/>
          </a:prstGeom>
          <a:noFill/>
        </p:spPr>
        <p:txBody>
          <a:bodyPr wrap="square">
            <a:spAutoFit/>
          </a:bodyPr>
          <a:lstStyle/>
          <a:p>
            <a:pPr>
              <a:lnSpc>
                <a:spcPct val="150000"/>
              </a:lnSpc>
            </a:pPr>
            <a:r>
              <a:rPr lang="en-US" sz="1500" kern="0" dirty="0">
                <a:effectLst/>
                <a:latin typeface="Times New Roman" panose="02020603050405020304" pitchFamily="18" charset="0"/>
                <a:ea typeface="Times New Roman" panose="02020603050405020304" pitchFamily="18" charset="0"/>
              </a:rPr>
              <a:t>System testing for facial emotion recognition using the FER2013 dataset involves assessing the performance and accuracy of a trained model on a separate set of images that were not used during training. </a:t>
            </a:r>
          </a:p>
          <a:p>
            <a:pPr marL="342900" marR="318770" lvl="0" indent="-342900" algn="just">
              <a:lnSpc>
                <a:spcPct val="150000"/>
              </a:lnSpc>
              <a:spcBef>
                <a:spcPts val="800"/>
              </a:spcBef>
              <a:spcAft>
                <a:spcPts val="0"/>
              </a:spcAft>
              <a:buFont typeface="Arial" panose="020B0604020202020204" pitchFamily="34" charset="0"/>
              <a:buChar char="•"/>
            </a:pPr>
            <a:r>
              <a:rPr lang="en-US" sz="1500" dirty="0">
                <a:effectLst/>
                <a:latin typeface="Times New Roman" panose="02020603050405020304" pitchFamily="18" charset="0"/>
                <a:ea typeface="Times New Roman" panose="02020603050405020304" pitchFamily="18" charset="0"/>
              </a:rPr>
              <a:t>Prepare the test set</a:t>
            </a:r>
          </a:p>
          <a:p>
            <a:pPr marL="342900" marR="318770" lvl="0" indent="-342900" algn="just">
              <a:lnSpc>
                <a:spcPct val="150000"/>
              </a:lnSpc>
              <a:spcBef>
                <a:spcPts val="800"/>
              </a:spcBef>
              <a:spcAft>
                <a:spcPts val="0"/>
              </a:spcAft>
              <a:buFont typeface="Arial" panose="020B0604020202020204" pitchFamily="34" charset="0"/>
              <a:buChar char="•"/>
            </a:pPr>
            <a:r>
              <a:rPr lang="en-US" sz="1500" dirty="0">
                <a:effectLst/>
                <a:latin typeface="Times New Roman" panose="02020603050405020304" pitchFamily="18" charset="0"/>
                <a:ea typeface="Times New Roman" panose="02020603050405020304" pitchFamily="18" charset="0"/>
              </a:rPr>
              <a:t>Pre-process the test images</a:t>
            </a:r>
          </a:p>
          <a:p>
            <a:pPr marL="342900" marR="318770" lvl="0" indent="-342900" algn="just">
              <a:lnSpc>
                <a:spcPct val="150000"/>
              </a:lnSpc>
              <a:spcBef>
                <a:spcPts val="800"/>
              </a:spcBef>
              <a:spcAft>
                <a:spcPts val="0"/>
              </a:spcAft>
              <a:buFont typeface="Arial" panose="020B0604020202020204" pitchFamily="34" charset="0"/>
              <a:buChar char="•"/>
            </a:pPr>
            <a:r>
              <a:rPr lang="en-US" sz="1500" dirty="0">
                <a:effectLst/>
                <a:latin typeface="Times New Roman" panose="02020603050405020304" pitchFamily="18" charset="0"/>
                <a:ea typeface="Times New Roman" panose="02020603050405020304" pitchFamily="18" charset="0"/>
              </a:rPr>
              <a:t>Load the trained model</a:t>
            </a:r>
            <a:endParaRPr lang="en-IN" sz="1500" dirty="0">
              <a:effectLst/>
              <a:latin typeface="Times New Roman" panose="02020603050405020304" pitchFamily="18" charset="0"/>
              <a:ea typeface="Times New Roman" panose="02020603050405020304" pitchFamily="18" charset="0"/>
            </a:endParaRPr>
          </a:p>
          <a:p>
            <a:pPr marL="342900" marR="318770" lvl="0" indent="-342900" algn="just">
              <a:lnSpc>
                <a:spcPct val="150000"/>
              </a:lnSpc>
              <a:spcBef>
                <a:spcPts val="800"/>
              </a:spcBef>
              <a:spcAft>
                <a:spcPts val="0"/>
              </a:spcAft>
              <a:buFont typeface="Arial" panose="020B0604020202020204" pitchFamily="34" charset="0"/>
              <a:buChar char="•"/>
            </a:pPr>
            <a:r>
              <a:rPr lang="en-US" sz="1500" dirty="0">
                <a:effectLst/>
                <a:latin typeface="Times New Roman" panose="02020603050405020304" pitchFamily="18" charset="0"/>
                <a:ea typeface="Times New Roman" panose="02020603050405020304" pitchFamily="18" charset="0"/>
              </a:rPr>
              <a:t>Predict emotions</a:t>
            </a:r>
          </a:p>
          <a:p>
            <a:pPr marL="342900" marR="318770" lvl="0" indent="-342900" algn="just">
              <a:lnSpc>
                <a:spcPct val="150000"/>
              </a:lnSpc>
              <a:spcBef>
                <a:spcPts val="800"/>
              </a:spcBef>
              <a:spcAft>
                <a:spcPts val="0"/>
              </a:spcAft>
              <a:buFont typeface="Arial" panose="020B0604020202020204" pitchFamily="34" charset="0"/>
              <a:buChar char="•"/>
            </a:pPr>
            <a:r>
              <a:rPr lang="en-US" sz="1500" kern="0" dirty="0">
                <a:effectLst/>
                <a:latin typeface="Times New Roman" panose="02020603050405020304" pitchFamily="18" charset="0"/>
                <a:ea typeface="Times New Roman" panose="02020603050405020304" pitchFamily="18" charset="0"/>
              </a:rPr>
              <a:t>Evaluate model performance</a:t>
            </a:r>
            <a:endParaRPr lang="en-US" sz="1500" kern="0" dirty="0">
              <a:latin typeface="Times New Roman" panose="02020603050405020304" pitchFamily="18" charset="0"/>
              <a:ea typeface="Times New Roman" panose="02020603050405020304" pitchFamily="18" charset="0"/>
            </a:endParaRPr>
          </a:p>
          <a:p>
            <a:pPr marL="342900" marR="318770" lvl="0" indent="-342900" algn="just">
              <a:lnSpc>
                <a:spcPct val="150000"/>
              </a:lnSpc>
              <a:spcBef>
                <a:spcPts val="800"/>
              </a:spcBef>
              <a:spcAft>
                <a:spcPts val="0"/>
              </a:spcAft>
              <a:buFont typeface="Arial" panose="020B0604020202020204" pitchFamily="34" charset="0"/>
              <a:buChar char="•"/>
            </a:pPr>
            <a:r>
              <a:rPr lang="en-US" sz="1500" kern="0" dirty="0">
                <a:effectLst/>
                <a:latin typeface="Times New Roman" panose="02020603050405020304" pitchFamily="18" charset="0"/>
                <a:ea typeface="Times New Roman" panose="02020603050405020304" pitchFamily="18" charset="0"/>
              </a:rPr>
              <a:t>Analyze results</a:t>
            </a:r>
          </a:p>
          <a:p>
            <a:pPr marL="342900" marR="318770" lvl="0" indent="-342900" algn="just">
              <a:lnSpc>
                <a:spcPct val="150000"/>
              </a:lnSpc>
              <a:spcBef>
                <a:spcPts val="800"/>
              </a:spcBef>
              <a:spcAft>
                <a:spcPts val="0"/>
              </a:spcAft>
              <a:buFont typeface="Arial" panose="020B0604020202020204" pitchFamily="34" charset="0"/>
              <a:buChar char="•"/>
            </a:pPr>
            <a:r>
              <a:rPr lang="en-US" sz="1500" kern="0" dirty="0">
                <a:effectLst/>
                <a:latin typeface="Times New Roman" panose="02020603050405020304" pitchFamily="18" charset="0"/>
                <a:ea typeface="Times New Roman" panose="02020603050405020304" pitchFamily="18" charset="0"/>
              </a:rPr>
              <a:t>Fine-tune the model</a:t>
            </a:r>
            <a:endParaRPr lang="en-US" sz="1500" kern="0" dirty="0">
              <a:latin typeface="Times New Roman" panose="02020603050405020304" pitchFamily="18" charset="0"/>
              <a:ea typeface="Times New Roman" panose="02020603050405020304" pitchFamily="18" charset="0"/>
            </a:endParaRPr>
          </a:p>
          <a:p>
            <a:pPr marL="342900" marR="318770" lvl="0" indent="-342900" algn="just">
              <a:lnSpc>
                <a:spcPct val="150000"/>
              </a:lnSpc>
              <a:spcBef>
                <a:spcPts val="800"/>
              </a:spcBef>
              <a:spcAft>
                <a:spcPts val="0"/>
              </a:spcAft>
              <a:buFont typeface="Arial" panose="020B0604020202020204" pitchFamily="34" charset="0"/>
              <a:buChar char="•"/>
            </a:pPr>
            <a:r>
              <a:rPr lang="en-US" sz="1500" kern="0" dirty="0">
                <a:effectLst/>
                <a:latin typeface="Times New Roman" panose="02020603050405020304" pitchFamily="18" charset="0"/>
                <a:ea typeface="Times New Roman" panose="02020603050405020304" pitchFamily="18" charset="0"/>
              </a:rPr>
              <a:t>Repeat testing and refinement</a:t>
            </a:r>
          </a:p>
          <a:p>
            <a:pPr marL="342900" marR="318770" lvl="0" indent="-342900" algn="just">
              <a:lnSpc>
                <a:spcPct val="150000"/>
              </a:lnSpc>
              <a:spcBef>
                <a:spcPts val="800"/>
              </a:spcBef>
              <a:spcAft>
                <a:spcPts val="0"/>
              </a:spcAft>
              <a:buFont typeface="Arial" panose="020B0604020202020204" pitchFamily="34" charset="0"/>
              <a:buChar char="•"/>
            </a:pPr>
            <a:r>
              <a:rPr lang="en-US" sz="1500" kern="0" dirty="0">
                <a:effectLst/>
                <a:latin typeface="Times New Roman" panose="02020603050405020304" pitchFamily="18" charset="0"/>
                <a:ea typeface="Times New Roman" panose="02020603050405020304" pitchFamily="18" charset="0"/>
              </a:rPr>
              <a:t>Finalize model</a:t>
            </a:r>
            <a:endParaRPr lang="en-IN" sz="1500" dirty="0"/>
          </a:p>
        </p:txBody>
      </p:sp>
    </p:spTree>
    <p:extLst>
      <p:ext uri="{BB962C8B-B14F-4D97-AF65-F5344CB8AC3E}">
        <p14:creationId xmlns:p14="http://schemas.microsoft.com/office/powerpoint/2010/main" val="368418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ftr" sz="quarter" idx="5"/>
          </p:nvPr>
        </p:nvSpPr>
        <p:spPr>
          <a:xfrm>
            <a:off x="917575" y="6472554"/>
            <a:ext cx="1207770" cy="156068"/>
          </a:xfrm>
          <a:prstGeom prst="rect">
            <a:avLst/>
          </a:prstGeom>
        </p:spPr>
        <p:txBody>
          <a:bodyPr vert="horz" wrap="square" lIns="0" tIns="0" rIns="0" bIns="0" rtlCol="0">
            <a:spAutoFit/>
          </a:bodyPr>
          <a:lstStyle/>
          <a:p>
            <a:pPr marL="12700">
              <a:lnSpc>
                <a:spcPts val="1240"/>
              </a:lnSpc>
            </a:pPr>
            <a:r>
              <a:rPr lang="en-IN" spc="-5" dirty="0"/>
              <a:t>26 December</a:t>
            </a:r>
            <a:r>
              <a:rPr spc="-50" dirty="0"/>
              <a:t> </a:t>
            </a:r>
            <a:r>
              <a:rPr spc="-10" dirty="0"/>
              <a:t>2022</a:t>
            </a:r>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spc="-40" dirty="0"/>
              <a:t>V</a:t>
            </a:r>
            <a:r>
              <a:rPr spc="-20" dirty="0"/>
              <a:t>I</a:t>
            </a:r>
            <a:r>
              <a:rPr dirty="0"/>
              <a:t>I</a:t>
            </a:r>
            <a:r>
              <a:rPr spc="80" dirty="0"/>
              <a:t> </a:t>
            </a:r>
            <a:r>
              <a:rPr spc="30" dirty="0"/>
              <a:t>S</a:t>
            </a:r>
            <a:r>
              <a:rPr spc="-5" dirty="0"/>
              <a:t>eme</a:t>
            </a:r>
            <a:r>
              <a:rPr spc="-30" dirty="0"/>
              <a:t>s</a:t>
            </a:r>
            <a:r>
              <a:rPr spc="30" dirty="0"/>
              <a:t>t</a:t>
            </a:r>
            <a:r>
              <a:rPr spc="-5" dirty="0"/>
              <a:t>e</a:t>
            </a:r>
            <a:r>
              <a:rPr spc="-55" dirty="0"/>
              <a:t>r</a:t>
            </a:r>
            <a:r>
              <a:rPr dirty="0"/>
              <a:t>,</a:t>
            </a:r>
            <a:r>
              <a:rPr spc="-60" dirty="0"/>
              <a:t> </a:t>
            </a:r>
            <a:r>
              <a:rPr spc="-10" dirty="0"/>
              <a:t>D</a:t>
            </a:r>
            <a:r>
              <a:rPr spc="-5" dirty="0"/>
              <a:t>e</a:t>
            </a:r>
            <a:r>
              <a:rPr spc="30" dirty="0"/>
              <a:t>p</a:t>
            </a:r>
            <a:r>
              <a:rPr spc="5" dirty="0"/>
              <a:t>a</a:t>
            </a:r>
            <a:r>
              <a:rPr spc="20" dirty="0"/>
              <a:t>r</a:t>
            </a:r>
            <a:r>
              <a:rPr spc="30" dirty="0"/>
              <a:t>t</a:t>
            </a:r>
            <a:r>
              <a:rPr spc="-5" dirty="0"/>
              <a:t>me</a:t>
            </a:r>
            <a:r>
              <a:rPr spc="30" dirty="0"/>
              <a:t>n</a:t>
            </a:r>
            <a:r>
              <a:rPr dirty="0"/>
              <a:t>t</a:t>
            </a:r>
            <a:r>
              <a:rPr spc="-15" dirty="0"/>
              <a:t> </a:t>
            </a:r>
            <a:r>
              <a:rPr spc="10" dirty="0"/>
              <a:t>O</a:t>
            </a:r>
            <a:r>
              <a:rPr dirty="0"/>
              <a:t>f</a:t>
            </a:r>
            <a:r>
              <a:rPr spc="-55" dirty="0"/>
              <a:t> </a:t>
            </a:r>
            <a:r>
              <a:rPr spc="-20" dirty="0"/>
              <a:t>I</a:t>
            </a:r>
            <a:r>
              <a:rPr spc="30" dirty="0"/>
              <a:t>S</a:t>
            </a:r>
            <a:r>
              <a:rPr spc="10" dirty="0"/>
              <a:t>E</a:t>
            </a:r>
            <a:r>
              <a:rPr spc="-10" dirty="0"/>
              <a:t>,</a:t>
            </a:r>
            <a:r>
              <a:rPr dirty="0"/>
              <a:t>R</a:t>
            </a:r>
            <a:r>
              <a:rPr spc="30" dirty="0"/>
              <a:t>NS</a:t>
            </a:r>
            <a:r>
              <a:rPr spc="-20" dirty="0"/>
              <a:t>I</a:t>
            </a:r>
            <a:r>
              <a:rPr dirty="0"/>
              <a:t>T</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23</a:t>
            </a:fld>
            <a:endParaRPr dirty="0"/>
          </a:p>
        </p:txBody>
      </p:sp>
      <p:sp>
        <p:nvSpPr>
          <p:cNvPr id="10" name="TextBox 9">
            <a:extLst>
              <a:ext uri="{FF2B5EF4-FFF2-40B4-BE49-F238E27FC236}">
                <a16:creationId xmlns:a16="http://schemas.microsoft.com/office/drawing/2014/main" id="{BD57F72A-9607-01FD-DECB-F3C0D06A420D}"/>
              </a:ext>
            </a:extLst>
          </p:cNvPr>
          <p:cNvSpPr txBox="1"/>
          <p:nvPr/>
        </p:nvSpPr>
        <p:spPr>
          <a:xfrm>
            <a:off x="1371600" y="837865"/>
            <a:ext cx="4008119"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Validation Testing</a:t>
            </a:r>
          </a:p>
        </p:txBody>
      </p:sp>
      <p:sp>
        <p:nvSpPr>
          <p:cNvPr id="12" name="TextBox 11">
            <a:extLst>
              <a:ext uri="{FF2B5EF4-FFF2-40B4-BE49-F238E27FC236}">
                <a16:creationId xmlns:a16="http://schemas.microsoft.com/office/drawing/2014/main" id="{755F4D6D-42F9-3018-06A0-9A7F9804C78D}"/>
              </a:ext>
            </a:extLst>
          </p:cNvPr>
          <p:cNvSpPr txBox="1"/>
          <p:nvPr/>
        </p:nvSpPr>
        <p:spPr>
          <a:xfrm>
            <a:off x="1371600" y="1447800"/>
            <a:ext cx="9940671" cy="3253648"/>
          </a:xfrm>
          <a:prstGeom prst="rect">
            <a:avLst/>
          </a:prstGeom>
          <a:noFill/>
        </p:spPr>
        <p:txBody>
          <a:bodyPr wrap="square">
            <a:spAutoFit/>
          </a:bodyPr>
          <a:lstStyle/>
          <a:p>
            <a:pPr marL="285750" indent="-285750">
              <a:lnSpc>
                <a:spcPct val="200000"/>
              </a:lnSpc>
              <a:buFont typeface="Arial" panose="020B0604020202020204" pitchFamily="34" charset="0"/>
              <a:buChar char="•"/>
            </a:pPr>
            <a:r>
              <a:rPr lang="en-US" sz="1500" kern="0" dirty="0">
                <a:effectLst/>
                <a:latin typeface="Times New Roman" panose="02020603050405020304" pitchFamily="18" charset="0"/>
                <a:ea typeface="Times New Roman" panose="02020603050405020304" pitchFamily="18" charset="0"/>
              </a:rPr>
              <a:t>It is the process</a:t>
            </a:r>
            <a:r>
              <a:rPr lang="en-US" sz="1500" kern="0" spc="-40" dirty="0">
                <a:effectLst/>
                <a:latin typeface="Times New Roman" panose="02020603050405020304" pitchFamily="18" charset="0"/>
                <a:ea typeface="Times New Roman" panose="02020603050405020304" pitchFamily="18" charset="0"/>
              </a:rPr>
              <a:t> </a:t>
            </a:r>
            <a:r>
              <a:rPr lang="en-US" sz="1500" kern="0" dirty="0">
                <a:effectLst/>
                <a:latin typeface="Times New Roman" panose="02020603050405020304" pitchFamily="18" charset="0"/>
                <a:ea typeface="Times New Roman" panose="02020603050405020304" pitchFamily="18" charset="0"/>
              </a:rPr>
              <a:t>of</a:t>
            </a:r>
            <a:r>
              <a:rPr lang="en-US" sz="1500" kern="0" spc="-45" dirty="0">
                <a:effectLst/>
                <a:latin typeface="Times New Roman" panose="02020603050405020304" pitchFamily="18" charset="0"/>
                <a:ea typeface="Times New Roman" panose="02020603050405020304" pitchFamily="18" charset="0"/>
              </a:rPr>
              <a:t> </a:t>
            </a:r>
            <a:r>
              <a:rPr lang="en-US" sz="1500" kern="0" dirty="0">
                <a:effectLst/>
                <a:latin typeface="Times New Roman" panose="02020603050405020304" pitchFamily="18" charset="0"/>
                <a:ea typeface="Times New Roman" panose="02020603050405020304" pitchFamily="18" charset="0"/>
              </a:rPr>
              <a:t>checking</a:t>
            </a:r>
            <a:r>
              <a:rPr lang="en-US" sz="1500" kern="0" spc="-40" dirty="0">
                <a:effectLst/>
                <a:latin typeface="Times New Roman" panose="02020603050405020304" pitchFamily="18" charset="0"/>
                <a:ea typeface="Times New Roman" panose="02020603050405020304" pitchFamily="18" charset="0"/>
              </a:rPr>
              <a:t> </a:t>
            </a:r>
            <a:r>
              <a:rPr lang="en-US" sz="1500" kern="0" dirty="0">
                <a:effectLst/>
                <a:latin typeface="Times New Roman" panose="02020603050405020304" pitchFamily="18" charset="0"/>
                <a:ea typeface="Times New Roman" panose="02020603050405020304" pitchFamily="18" charset="0"/>
              </a:rPr>
              <a:t>the</a:t>
            </a:r>
            <a:r>
              <a:rPr lang="en-US" sz="1500" kern="0" spc="-45" dirty="0">
                <a:effectLst/>
                <a:latin typeface="Times New Roman" panose="02020603050405020304" pitchFamily="18" charset="0"/>
                <a:ea typeface="Times New Roman" panose="02020603050405020304" pitchFamily="18" charset="0"/>
              </a:rPr>
              <a:t> </a:t>
            </a:r>
            <a:r>
              <a:rPr lang="en-US" sz="1500" kern="0" dirty="0">
                <a:effectLst/>
                <a:latin typeface="Times New Roman" panose="02020603050405020304" pitchFamily="18" charset="0"/>
                <a:ea typeface="Times New Roman" panose="02020603050405020304" pitchFamily="18" charset="0"/>
              </a:rPr>
              <a:t>validation</a:t>
            </a:r>
            <a:r>
              <a:rPr lang="en-US" sz="1500" kern="0" spc="-290" dirty="0">
                <a:effectLst/>
                <a:latin typeface="Times New Roman" panose="02020603050405020304" pitchFamily="18" charset="0"/>
                <a:ea typeface="Times New Roman" panose="02020603050405020304" pitchFamily="18" charset="0"/>
              </a:rPr>
              <a:t> </a:t>
            </a:r>
            <a:r>
              <a:rPr lang="en-US" sz="1500" kern="0" dirty="0">
                <a:effectLst/>
                <a:latin typeface="Times New Roman" panose="02020603050405020304" pitchFamily="18" charset="0"/>
                <a:ea typeface="Times New Roman" panose="02020603050405020304" pitchFamily="18" charset="0"/>
              </a:rPr>
              <a:t>of product i.e., it checks what we are developing is the right product.  </a:t>
            </a:r>
          </a:p>
          <a:p>
            <a:pPr marL="285750" indent="-285750">
              <a:lnSpc>
                <a:spcPct val="200000"/>
              </a:lnSpc>
              <a:buFont typeface="Arial" panose="020B0604020202020204" pitchFamily="34" charset="0"/>
              <a:buChar char="•"/>
            </a:pPr>
            <a:r>
              <a:rPr lang="en-US" sz="1500" dirty="0">
                <a:effectLst/>
                <a:latin typeface="Times New Roman" panose="02020603050405020304" pitchFamily="18" charset="0"/>
                <a:ea typeface="Times New Roman" panose="02020603050405020304" pitchFamily="18" charset="0"/>
              </a:rPr>
              <a:t>It helps in identifying any issues or areas of improvement and fine-tuning the model for better performance.</a:t>
            </a:r>
            <a:endParaRPr lang="en-IN" sz="1500" dirty="0">
              <a:effectLst/>
              <a:latin typeface="Times New Roman" panose="02020603050405020304" pitchFamily="18" charset="0"/>
              <a:ea typeface="Times New Roman" panose="02020603050405020304" pitchFamily="18" charset="0"/>
            </a:endParaRPr>
          </a:p>
          <a:p>
            <a:pPr marL="285750" indent="-285750">
              <a:lnSpc>
                <a:spcPct val="200000"/>
              </a:lnSpc>
              <a:buFont typeface="Arial" panose="020B0604020202020204" pitchFamily="34" charset="0"/>
              <a:buChar char="•"/>
            </a:pPr>
            <a:r>
              <a:rPr lang="en-US" sz="1500" kern="0" dirty="0">
                <a:effectLst/>
                <a:latin typeface="Times New Roman" panose="02020603050405020304" pitchFamily="18" charset="0"/>
                <a:ea typeface="Times New Roman" panose="02020603050405020304" pitchFamily="18" charset="0"/>
              </a:rPr>
              <a:t>Based</a:t>
            </a:r>
            <a:r>
              <a:rPr lang="en-US" sz="1500" kern="0" spc="-65" dirty="0">
                <a:effectLst/>
                <a:latin typeface="Times New Roman" panose="02020603050405020304" pitchFamily="18" charset="0"/>
                <a:ea typeface="Times New Roman" panose="02020603050405020304" pitchFamily="18" charset="0"/>
              </a:rPr>
              <a:t> </a:t>
            </a:r>
            <a:r>
              <a:rPr lang="en-US" sz="1500" kern="0" dirty="0">
                <a:effectLst/>
                <a:latin typeface="Times New Roman" panose="02020603050405020304" pitchFamily="18" charset="0"/>
                <a:ea typeface="Times New Roman" panose="02020603050405020304" pitchFamily="18" charset="0"/>
              </a:rPr>
              <a:t>on</a:t>
            </a:r>
            <a:r>
              <a:rPr lang="en-US" sz="1500" kern="0" spc="-65" dirty="0">
                <a:effectLst/>
                <a:latin typeface="Times New Roman" panose="02020603050405020304" pitchFamily="18" charset="0"/>
                <a:ea typeface="Times New Roman" panose="02020603050405020304" pitchFamily="18" charset="0"/>
              </a:rPr>
              <a:t> </a:t>
            </a:r>
            <a:r>
              <a:rPr lang="en-US" sz="1500" kern="0" dirty="0">
                <a:effectLst/>
                <a:latin typeface="Times New Roman" panose="02020603050405020304" pitchFamily="18" charset="0"/>
                <a:ea typeface="Times New Roman" panose="02020603050405020304" pitchFamily="18" charset="0"/>
              </a:rPr>
              <a:t>the</a:t>
            </a:r>
            <a:r>
              <a:rPr lang="en-US" sz="1500" kern="0" spc="-70" dirty="0">
                <a:effectLst/>
                <a:latin typeface="Times New Roman" panose="02020603050405020304" pitchFamily="18" charset="0"/>
                <a:ea typeface="Times New Roman" panose="02020603050405020304" pitchFamily="18" charset="0"/>
              </a:rPr>
              <a:t> </a:t>
            </a:r>
            <a:r>
              <a:rPr lang="en-US" sz="1500" kern="0" dirty="0">
                <a:effectLst/>
                <a:latin typeface="Times New Roman" panose="02020603050405020304" pitchFamily="18" charset="0"/>
                <a:ea typeface="Times New Roman" panose="02020603050405020304" pitchFamily="18" charset="0"/>
              </a:rPr>
              <a:t>formulation</a:t>
            </a:r>
            <a:r>
              <a:rPr lang="en-US" sz="1500" kern="0" spc="-60" dirty="0">
                <a:effectLst/>
                <a:latin typeface="Times New Roman" panose="02020603050405020304" pitchFamily="18" charset="0"/>
                <a:ea typeface="Times New Roman" panose="02020603050405020304" pitchFamily="18" charset="0"/>
              </a:rPr>
              <a:t> </a:t>
            </a:r>
            <a:r>
              <a:rPr lang="en-US" sz="1500" kern="0" dirty="0">
                <a:effectLst/>
                <a:latin typeface="Times New Roman" panose="02020603050405020304" pitchFamily="18" charset="0"/>
                <a:ea typeface="Times New Roman" panose="02020603050405020304" pitchFamily="18" charset="0"/>
              </a:rPr>
              <a:t>and</a:t>
            </a:r>
            <a:r>
              <a:rPr lang="en-US" sz="1500" kern="0" spc="-65" dirty="0">
                <a:effectLst/>
                <a:latin typeface="Times New Roman" panose="02020603050405020304" pitchFamily="18" charset="0"/>
                <a:ea typeface="Times New Roman" panose="02020603050405020304" pitchFamily="18" charset="0"/>
              </a:rPr>
              <a:t> </a:t>
            </a:r>
            <a:r>
              <a:rPr lang="en-US" sz="1500" kern="0" dirty="0">
                <a:effectLst/>
                <a:latin typeface="Times New Roman" panose="02020603050405020304" pitchFamily="18" charset="0"/>
                <a:ea typeface="Times New Roman" panose="02020603050405020304" pitchFamily="18" charset="0"/>
              </a:rPr>
              <a:t>specifications</a:t>
            </a:r>
            <a:r>
              <a:rPr lang="en-US" sz="1500" kern="0" spc="-55" dirty="0">
                <a:effectLst/>
                <a:latin typeface="Times New Roman" panose="02020603050405020304" pitchFamily="18" charset="0"/>
                <a:ea typeface="Times New Roman" panose="02020603050405020304" pitchFamily="18" charset="0"/>
              </a:rPr>
              <a:t> </a:t>
            </a:r>
            <a:r>
              <a:rPr lang="en-US" sz="1500" kern="0" dirty="0">
                <a:effectLst/>
                <a:latin typeface="Times New Roman" panose="02020603050405020304" pitchFamily="18" charset="0"/>
                <a:ea typeface="Times New Roman" panose="02020603050405020304" pitchFamily="18" charset="0"/>
              </a:rPr>
              <a:t>mentioned,</a:t>
            </a:r>
            <a:r>
              <a:rPr lang="en-US" sz="1500" kern="0" spc="-60" dirty="0">
                <a:effectLst/>
                <a:latin typeface="Times New Roman" panose="02020603050405020304" pitchFamily="18" charset="0"/>
                <a:ea typeface="Times New Roman" panose="02020603050405020304" pitchFamily="18" charset="0"/>
              </a:rPr>
              <a:t> </a:t>
            </a:r>
            <a:r>
              <a:rPr lang="en-US" sz="1500" kern="0" dirty="0">
                <a:effectLst/>
                <a:latin typeface="Times New Roman" panose="02020603050405020304" pitchFamily="18" charset="0"/>
                <a:ea typeface="Times New Roman" panose="02020603050405020304" pitchFamily="18" charset="0"/>
              </a:rPr>
              <a:t>the</a:t>
            </a:r>
            <a:r>
              <a:rPr lang="en-US" sz="1500" kern="0" spc="-70" dirty="0">
                <a:effectLst/>
                <a:latin typeface="Times New Roman" panose="02020603050405020304" pitchFamily="18" charset="0"/>
                <a:ea typeface="Times New Roman" panose="02020603050405020304" pitchFamily="18" charset="0"/>
              </a:rPr>
              <a:t> </a:t>
            </a:r>
            <a:r>
              <a:rPr lang="en-US" sz="1500" kern="0" dirty="0">
                <a:effectLst/>
                <a:latin typeface="Times New Roman" panose="02020603050405020304" pitchFamily="18" charset="0"/>
                <a:ea typeface="Times New Roman" panose="02020603050405020304" pitchFamily="18" charset="0"/>
              </a:rPr>
              <a:t>model</a:t>
            </a:r>
            <a:r>
              <a:rPr lang="en-US" sz="1500" kern="0" spc="-65" dirty="0">
                <a:effectLst/>
                <a:latin typeface="Times New Roman" panose="02020603050405020304" pitchFamily="18" charset="0"/>
                <a:ea typeface="Times New Roman" panose="02020603050405020304" pitchFamily="18" charset="0"/>
              </a:rPr>
              <a:t> </a:t>
            </a:r>
            <a:r>
              <a:rPr lang="en-US" sz="1500" kern="0" dirty="0">
                <a:effectLst/>
                <a:latin typeface="Times New Roman" panose="02020603050405020304" pitchFamily="18" charset="0"/>
                <a:ea typeface="Times New Roman" panose="02020603050405020304" pitchFamily="18" charset="0"/>
              </a:rPr>
              <a:t>was</a:t>
            </a:r>
            <a:r>
              <a:rPr lang="en-US" sz="1500" kern="0" spc="-60" dirty="0">
                <a:effectLst/>
                <a:latin typeface="Times New Roman" panose="02020603050405020304" pitchFamily="18" charset="0"/>
                <a:ea typeface="Times New Roman" panose="02020603050405020304" pitchFamily="18" charset="0"/>
              </a:rPr>
              <a:t> </a:t>
            </a:r>
            <a:r>
              <a:rPr lang="en-US" sz="1500" kern="0" dirty="0">
                <a:effectLst/>
                <a:latin typeface="Times New Roman" panose="02020603050405020304" pitchFamily="18" charset="0"/>
                <a:ea typeface="Times New Roman" panose="02020603050405020304" pitchFamily="18" charset="0"/>
              </a:rPr>
              <a:t>implemented with the help of libraries of TensorFlow, </a:t>
            </a:r>
            <a:r>
              <a:rPr lang="en-US" sz="1500" kern="0" dirty="0" err="1">
                <a:effectLst/>
                <a:latin typeface="Times New Roman" panose="02020603050405020304" pitchFamily="18" charset="0"/>
                <a:ea typeface="Times New Roman" panose="02020603050405020304" pitchFamily="18" charset="0"/>
              </a:rPr>
              <a:t>Keras</a:t>
            </a:r>
            <a:r>
              <a:rPr lang="en-US" sz="1500" kern="0" dirty="0">
                <a:effectLst/>
                <a:latin typeface="Times New Roman" panose="02020603050405020304" pitchFamily="18" charset="0"/>
                <a:ea typeface="Times New Roman" panose="02020603050405020304" pitchFamily="18" charset="0"/>
              </a:rPr>
              <a:t> and OpenCV. </a:t>
            </a:r>
            <a:endParaRPr lang="en-US" sz="1500" kern="0" dirty="0">
              <a:latin typeface="Times New Roman" panose="02020603050405020304" pitchFamily="18" charset="0"/>
              <a:ea typeface="Times New Roman" panose="02020603050405020304" pitchFamily="18" charset="0"/>
            </a:endParaRPr>
          </a:p>
          <a:p>
            <a:pPr marL="285750" indent="-285750">
              <a:lnSpc>
                <a:spcPct val="200000"/>
              </a:lnSpc>
              <a:buFont typeface="Arial" panose="020B0604020202020204" pitchFamily="34" charset="0"/>
              <a:buChar char="•"/>
            </a:pPr>
            <a:r>
              <a:rPr lang="en-US" sz="1500" kern="0" dirty="0">
                <a:effectLst/>
                <a:latin typeface="Times New Roman" panose="02020603050405020304" pitchFamily="18" charset="0"/>
                <a:ea typeface="Times New Roman" panose="02020603050405020304" pitchFamily="18" charset="0"/>
              </a:rPr>
              <a:t>FER2013 dataset consisting of</a:t>
            </a:r>
            <a:r>
              <a:rPr lang="en-US" sz="1500" kern="0" spc="5" dirty="0">
                <a:effectLst/>
                <a:latin typeface="Times New Roman" panose="02020603050405020304" pitchFamily="18" charset="0"/>
                <a:ea typeface="Times New Roman" panose="02020603050405020304" pitchFamily="18" charset="0"/>
              </a:rPr>
              <a:t> </a:t>
            </a:r>
            <a:r>
              <a:rPr lang="en-US" sz="1500" kern="0" dirty="0">
                <a:effectLst/>
                <a:latin typeface="Times New Roman" panose="02020603050405020304" pitchFamily="18" charset="0"/>
                <a:ea typeface="Times New Roman" panose="02020603050405020304" pitchFamily="18" charset="0"/>
              </a:rPr>
              <a:t>large set of images was utilized for building the model.</a:t>
            </a:r>
          </a:p>
          <a:p>
            <a:pPr marL="285750" indent="-285750">
              <a:lnSpc>
                <a:spcPct val="200000"/>
              </a:lnSpc>
              <a:buFont typeface="Arial" panose="020B0604020202020204" pitchFamily="34" charset="0"/>
              <a:buChar char="•"/>
            </a:pPr>
            <a:r>
              <a:rPr lang="en-US" sz="1500" kern="0" dirty="0">
                <a:effectLst/>
                <a:latin typeface="Times New Roman" panose="02020603050405020304" pitchFamily="18" charset="0"/>
                <a:ea typeface="Times New Roman" panose="02020603050405020304" pitchFamily="18" charset="0"/>
              </a:rPr>
              <a:t>The proposed model was compared with the existing</a:t>
            </a:r>
            <a:r>
              <a:rPr lang="en-US" sz="1500" kern="0" spc="5" dirty="0">
                <a:effectLst/>
                <a:latin typeface="Times New Roman" panose="02020603050405020304" pitchFamily="18" charset="0"/>
                <a:ea typeface="Times New Roman" panose="02020603050405020304" pitchFamily="18" charset="0"/>
              </a:rPr>
              <a:t> </a:t>
            </a:r>
            <a:r>
              <a:rPr lang="en-US" sz="1500" kern="0" dirty="0">
                <a:effectLst/>
                <a:latin typeface="Times New Roman" panose="02020603050405020304" pitchFamily="18" charset="0"/>
                <a:ea typeface="Times New Roman" panose="02020603050405020304" pitchFamily="18" charset="0"/>
              </a:rPr>
              <a:t>models and the required results were achieved. </a:t>
            </a:r>
            <a:endParaRPr lang="en-US" sz="1500" kern="0" dirty="0">
              <a:latin typeface="Times New Roman" panose="02020603050405020304" pitchFamily="18" charset="0"/>
              <a:ea typeface="Times New Roman" panose="02020603050405020304" pitchFamily="18" charset="0"/>
            </a:endParaRPr>
          </a:p>
          <a:p>
            <a:pPr marL="285750" indent="-285750">
              <a:lnSpc>
                <a:spcPct val="200000"/>
              </a:lnSpc>
              <a:buFont typeface="Arial" panose="020B0604020202020204" pitchFamily="34" charset="0"/>
              <a:buChar char="•"/>
            </a:pPr>
            <a:r>
              <a:rPr lang="en-US" sz="1500" kern="0" dirty="0">
                <a:effectLst/>
                <a:latin typeface="Times New Roman" panose="02020603050405020304" pitchFamily="18" charset="0"/>
                <a:ea typeface="Times New Roman" panose="02020603050405020304" pitchFamily="18" charset="0"/>
              </a:rPr>
              <a:t>FER predicts the emotion detected accurately based on the proposed model and achieved required results.</a:t>
            </a:r>
          </a:p>
        </p:txBody>
      </p:sp>
    </p:spTree>
    <p:extLst>
      <p:ext uri="{BB962C8B-B14F-4D97-AF65-F5344CB8AC3E}">
        <p14:creationId xmlns:p14="http://schemas.microsoft.com/office/powerpoint/2010/main" val="19629056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97336" y="57467"/>
            <a:ext cx="5789930" cy="632460"/>
          </a:xfrm>
          <a:prstGeom prst="rect">
            <a:avLst/>
          </a:prstGeom>
        </p:spPr>
        <p:txBody>
          <a:bodyPr vert="horz" wrap="square" lIns="0" tIns="16510" rIns="0" bIns="0" rtlCol="0">
            <a:spAutoFit/>
          </a:bodyPr>
          <a:lstStyle/>
          <a:p>
            <a:pPr marL="12700">
              <a:lnSpc>
                <a:spcPct val="100000"/>
              </a:lnSpc>
              <a:spcBef>
                <a:spcPts val="130"/>
              </a:spcBef>
            </a:pPr>
            <a:r>
              <a:rPr b="1" spc="-45" dirty="0">
                <a:solidFill>
                  <a:srgbClr val="000066"/>
                </a:solidFill>
                <a:latin typeface="Calibri"/>
                <a:cs typeface="Calibri"/>
              </a:rPr>
              <a:t>RESULTS</a:t>
            </a:r>
            <a:r>
              <a:rPr b="1" spc="60" dirty="0">
                <a:solidFill>
                  <a:srgbClr val="000066"/>
                </a:solidFill>
                <a:latin typeface="Calibri"/>
                <a:cs typeface="Calibri"/>
              </a:rPr>
              <a:t> </a:t>
            </a:r>
            <a:r>
              <a:rPr b="1" spc="15" dirty="0">
                <a:solidFill>
                  <a:srgbClr val="000066"/>
                </a:solidFill>
                <a:latin typeface="Calibri"/>
                <a:cs typeface="Calibri"/>
              </a:rPr>
              <a:t>AND</a:t>
            </a:r>
            <a:r>
              <a:rPr b="1" spc="35" dirty="0">
                <a:solidFill>
                  <a:srgbClr val="000066"/>
                </a:solidFill>
                <a:latin typeface="Calibri"/>
                <a:cs typeface="Calibri"/>
              </a:rPr>
              <a:t> </a:t>
            </a:r>
            <a:r>
              <a:rPr b="1" spc="5" dirty="0">
                <a:solidFill>
                  <a:srgbClr val="000066"/>
                </a:solidFill>
                <a:latin typeface="Calibri"/>
                <a:cs typeface="Calibri"/>
              </a:rPr>
              <a:t>DISCUSSIONS</a:t>
            </a:r>
          </a:p>
        </p:txBody>
      </p:sp>
      <p:sp>
        <p:nvSpPr>
          <p:cNvPr id="3" name="object 3"/>
          <p:cNvSpPr txBox="1">
            <a:spLocks noGrp="1"/>
          </p:cNvSpPr>
          <p:nvPr>
            <p:ph type="ftr" sz="quarter" idx="5"/>
          </p:nvPr>
        </p:nvSpPr>
        <p:spPr>
          <a:xfrm>
            <a:off x="917575" y="6472554"/>
            <a:ext cx="1207770" cy="156068"/>
          </a:xfrm>
          <a:prstGeom prst="rect">
            <a:avLst/>
          </a:prstGeom>
        </p:spPr>
        <p:txBody>
          <a:bodyPr vert="horz" wrap="square" lIns="0" tIns="0" rIns="0" bIns="0" rtlCol="0">
            <a:spAutoFit/>
          </a:bodyPr>
          <a:lstStyle/>
          <a:p>
            <a:pPr marL="12700">
              <a:lnSpc>
                <a:spcPts val="1240"/>
              </a:lnSpc>
            </a:pPr>
            <a:r>
              <a:rPr lang="en-IN" spc="-5" dirty="0"/>
              <a:t>26 December</a:t>
            </a:r>
            <a:r>
              <a:rPr spc="-50" dirty="0"/>
              <a:t> </a:t>
            </a:r>
            <a:r>
              <a:rPr spc="-10" dirty="0"/>
              <a:t>2022</a:t>
            </a: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spc="-40" dirty="0"/>
              <a:t>V</a:t>
            </a:r>
            <a:r>
              <a:rPr spc="-20" dirty="0"/>
              <a:t>I</a:t>
            </a:r>
            <a:r>
              <a:rPr dirty="0"/>
              <a:t>I</a:t>
            </a:r>
            <a:r>
              <a:rPr spc="80" dirty="0"/>
              <a:t> </a:t>
            </a:r>
            <a:r>
              <a:rPr spc="30" dirty="0"/>
              <a:t>S</a:t>
            </a:r>
            <a:r>
              <a:rPr spc="-5" dirty="0"/>
              <a:t>eme</a:t>
            </a:r>
            <a:r>
              <a:rPr spc="-30" dirty="0"/>
              <a:t>s</a:t>
            </a:r>
            <a:r>
              <a:rPr spc="30" dirty="0"/>
              <a:t>t</a:t>
            </a:r>
            <a:r>
              <a:rPr spc="-5" dirty="0"/>
              <a:t>e</a:t>
            </a:r>
            <a:r>
              <a:rPr spc="-55" dirty="0"/>
              <a:t>r</a:t>
            </a:r>
            <a:r>
              <a:rPr dirty="0"/>
              <a:t>,</a:t>
            </a:r>
            <a:r>
              <a:rPr spc="-60" dirty="0"/>
              <a:t> </a:t>
            </a:r>
            <a:r>
              <a:rPr spc="-10" dirty="0"/>
              <a:t>D</a:t>
            </a:r>
            <a:r>
              <a:rPr spc="-5" dirty="0"/>
              <a:t>e</a:t>
            </a:r>
            <a:r>
              <a:rPr spc="30" dirty="0"/>
              <a:t>p</a:t>
            </a:r>
            <a:r>
              <a:rPr spc="5" dirty="0"/>
              <a:t>a</a:t>
            </a:r>
            <a:r>
              <a:rPr spc="20" dirty="0"/>
              <a:t>r</a:t>
            </a:r>
            <a:r>
              <a:rPr spc="30" dirty="0"/>
              <a:t>t</a:t>
            </a:r>
            <a:r>
              <a:rPr spc="-5" dirty="0"/>
              <a:t>me</a:t>
            </a:r>
            <a:r>
              <a:rPr spc="30" dirty="0"/>
              <a:t>n</a:t>
            </a:r>
            <a:r>
              <a:rPr dirty="0"/>
              <a:t>t</a:t>
            </a:r>
            <a:r>
              <a:rPr spc="-15" dirty="0"/>
              <a:t> </a:t>
            </a:r>
            <a:r>
              <a:rPr spc="10" dirty="0"/>
              <a:t>O</a:t>
            </a:r>
            <a:r>
              <a:rPr dirty="0"/>
              <a:t>f</a:t>
            </a:r>
            <a:r>
              <a:rPr spc="-55" dirty="0"/>
              <a:t> </a:t>
            </a:r>
            <a:r>
              <a:rPr spc="-20" dirty="0"/>
              <a:t>I</a:t>
            </a:r>
            <a:r>
              <a:rPr spc="30" dirty="0"/>
              <a:t>S</a:t>
            </a:r>
            <a:r>
              <a:rPr spc="10" dirty="0"/>
              <a:t>E</a:t>
            </a:r>
            <a:r>
              <a:rPr spc="-10" dirty="0"/>
              <a:t>,</a:t>
            </a:r>
            <a:r>
              <a:rPr dirty="0"/>
              <a:t>R</a:t>
            </a:r>
            <a:r>
              <a:rPr spc="30" dirty="0"/>
              <a:t>NS</a:t>
            </a:r>
            <a:r>
              <a:rPr spc="-20" dirty="0"/>
              <a:t>I</a:t>
            </a:r>
            <a:r>
              <a:rPr dirty="0"/>
              <a:t>T</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24</a:t>
            </a:fld>
            <a:endParaRPr dirty="0"/>
          </a:p>
        </p:txBody>
      </p:sp>
      <p:pic>
        <p:nvPicPr>
          <p:cNvPr id="17" name="Picture 16">
            <a:extLst>
              <a:ext uri="{FF2B5EF4-FFF2-40B4-BE49-F238E27FC236}">
                <a16:creationId xmlns:a16="http://schemas.microsoft.com/office/drawing/2014/main" id="{07D9AE29-64E0-0A5E-C521-15C9CD23E5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333" y="787050"/>
            <a:ext cx="3200400" cy="2768047"/>
          </a:xfrm>
          <a:prstGeom prst="rect">
            <a:avLst/>
          </a:prstGeom>
        </p:spPr>
      </p:pic>
      <p:pic>
        <p:nvPicPr>
          <p:cNvPr id="19" name="Picture 18">
            <a:extLst>
              <a:ext uri="{FF2B5EF4-FFF2-40B4-BE49-F238E27FC236}">
                <a16:creationId xmlns:a16="http://schemas.microsoft.com/office/drawing/2014/main" id="{EF3D9B02-566B-EA7A-6346-85F2EF0ABA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2101" y="768167"/>
            <a:ext cx="3200399" cy="2768047"/>
          </a:xfrm>
          <a:prstGeom prst="rect">
            <a:avLst/>
          </a:prstGeom>
        </p:spPr>
      </p:pic>
      <p:pic>
        <p:nvPicPr>
          <p:cNvPr id="21" name="Picture 20">
            <a:extLst>
              <a:ext uri="{FF2B5EF4-FFF2-40B4-BE49-F238E27FC236}">
                <a16:creationId xmlns:a16="http://schemas.microsoft.com/office/drawing/2014/main" id="{DC0E9DA7-0D96-2F5C-6455-BB78F11ED7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84388" y="787050"/>
            <a:ext cx="3179781" cy="2768047"/>
          </a:xfrm>
          <a:prstGeom prst="rect">
            <a:avLst/>
          </a:prstGeom>
        </p:spPr>
      </p:pic>
      <p:pic>
        <p:nvPicPr>
          <p:cNvPr id="23" name="Picture 22">
            <a:extLst>
              <a:ext uri="{FF2B5EF4-FFF2-40B4-BE49-F238E27FC236}">
                <a16:creationId xmlns:a16="http://schemas.microsoft.com/office/drawing/2014/main" id="{343A4380-AC0F-2EB2-1A82-732B67A8FEA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62200" y="3654439"/>
            <a:ext cx="3164039" cy="2753252"/>
          </a:xfrm>
          <a:prstGeom prst="rect">
            <a:avLst/>
          </a:prstGeom>
        </p:spPr>
      </p:pic>
      <p:pic>
        <p:nvPicPr>
          <p:cNvPr id="25" name="Picture 24">
            <a:extLst>
              <a:ext uri="{FF2B5EF4-FFF2-40B4-BE49-F238E27FC236}">
                <a16:creationId xmlns:a16="http://schemas.microsoft.com/office/drawing/2014/main" id="{B3DA7FA1-CBE7-4255-5F22-E8FF70E0A1B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00800" y="3654439"/>
            <a:ext cx="3200399" cy="2753252"/>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97336" y="57467"/>
            <a:ext cx="5789930" cy="632460"/>
          </a:xfrm>
          <a:prstGeom prst="rect">
            <a:avLst/>
          </a:prstGeom>
        </p:spPr>
        <p:txBody>
          <a:bodyPr vert="horz" wrap="square" lIns="0" tIns="16510" rIns="0" bIns="0" rtlCol="0">
            <a:spAutoFit/>
          </a:bodyPr>
          <a:lstStyle/>
          <a:p>
            <a:pPr marL="12700">
              <a:lnSpc>
                <a:spcPct val="100000"/>
              </a:lnSpc>
              <a:spcBef>
                <a:spcPts val="130"/>
              </a:spcBef>
            </a:pPr>
            <a:r>
              <a:rPr b="1" spc="-45" dirty="0">
                <a:solidFill>
                  <a:srgbClr val="000066"/>
                </a:solidFill>
                <a:latin typeface="Calibri"/>
                <a:cs typeface="Calibri"/>
              </a:rPr>
              <a:t>RESULTS</a:t>
            </a:r>
            <a:r>
              <a:rPr b="1" spc="60" dirty="0">
                <a:solidFill>
                  <a:srgbClr val="000066"/>
                </a:solidFill>
                <a:latin typeface="Calibri"/>
                <a:cs typeface="Calibri"/>
              </a:rPr>
              <a:t> </a:t>
            </a:r>
            <a:r>
              <a:rPr b="1" spc="15" dirty="0">
                <a:solidFill>
                  <a:srgbClr val="000066"/>
                </a:solidFill>
                <a:latin typeface="Calibri"/>
                <a:cs typeface="Calibri"/>
              </a:rPr>
              <a:t>AND</a:t>
            </a:r>
            <a:r>
              <a:rPr b="1" spc="35" dirty="0">
                <a:solidFill>
                  <a:srgbClr val="000066"/>
                </a:solidFill>
                <a:latin typeface="Calibri"/>
                <a:cs typeface="Calibri"/>
              </a:rPr>
              <a:t> </a:t>
            </a:r>
            <a:r>
              <a:rPr b="1" spc="5" dirty="0">
                <a:solidFill>
                  <a:srgbClr val="000066"/>
                </a:solidFill>
                <a:latin typeface="Calibri"/>
                <a:cs typeface="Calibri"/>
              </a:rPr>
              <a:t>DISCUSSIONS</a:t>
            </a:r>
          </a:p>
        </p:txBody>
      </p:sp>
      <p:sp>
        <p:nvSpPr>
          <p:cNvPr id="3" name="object 3"/>
          <p:cNvSpPr txBox="1">
            <a:spLocks noGrp="1"/>
          </p:cNvSpPr>
          <p:nvPr>
            <p:ph type="ftr" sz="quarter" idx="5"/>
          </p:nvPr>
        </p:nvSpPr>
        <p:spPr>
          <a:xfrm>
            <a:off x="917575" y="6472554"/>
            <a:ext cx="1207770" cy="156068"/>
          </a:xfrm>
          <a:prstGeom prst="rect">
            <a:avLst/>
          </a:prstGeom>
        </p:spPr>
        <p:txBody>
          <a:bodyPr vert="horz" wrap="square" lIns="0" tIns="0" rIns="0" bIns="0" rtlCol="0">
            <a:spAutoFit/>
          </a:bodyPr>
          <a:lstStyle/>
          <a:p>
            <a:pPr marL="12700">
              <a:lnSpc>
                <a:spcPts val="1240"/>
              </a:lnSpc>
            </a:pPr>
            <a:r>
              <a:rPr lang="en-IN" spc="-5" dirty="0"/>
              <a:t>26 December</a:t>
            </a:r>
            <a:r>
              <a:rPr spc="-50" dirty="0"/>
              <a:t> </a:t>
            </a:r>
            <a:r>
              <a:rPr spc="-10" dirty="0"/>
              <a:t>2022</a:t>
            </a: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spc="-40" dirty="0"/>
              <a:t>V</a:t>
            </a:r>
            <a:r>
              <a:rPr spc="-20" dirty="0"/>
              <a:t>I</a:t>
            </a:r>
            <a:r>
              <a:rPr dirty="0"/>
              <a:t>I</a:t>
            </a:r>
            <a:r>
              <a:rPr spc="80" dirty="0"/>
              <a:t> </a:t>
            </a:r>
            <a:r>
              <a:rPr spc="30" dirty="0"/>
              <a:t>S</a:t>
            </a:r>
            <a:r>
              <a:rPr spc="-5" dirty="0"/>
              <a:t>eme</a:t>
            </a:r>
            <a:r>
              <a:rPr spc="-30" dirty="0"/>
              <a:t>s</a:t>
            </a:r>
            <a:r>
              <a:rPr spc="30" dirty="0"/>
              <a:t>t</a:t>
            </a:r>
            <a:r>
              <a:rPr spc="-5" dirty="0"/>
              <a:t>e</a:t>
            </a:r>
            <a:r>
              <a:rPr spc="-55" dirty="0"/>
              <a:t>r</a:t>
            </a:r>
            <a:r>
              <a:rPr dirty="0"/>
              <a:t>,</a:t>
            </a:r>
            <a:r>
              <a:rPr spc="-60" dirty="0"/>
              <a:t> </a:t>
            </a:r>
            <a:r>
              <a:rPr spc="-10" dirty="0"/>
              <a:t>D</a:t>
            </a:r>
            <a:r>
              <a:rPr spc="-5" dirty="0"/>
              <a:t>e</a:t>
            </a:r>
            <a:r>
              <a:rPr spc="30" dirty="0"/>
              <a:t>p</a:t>
            </a:r>
            <a:r>
              <a:rPr spc="5" dirty="0"/>
              <a:t>a</a:t>
            </a:r>
            <a:r>
              <a:rPr spc="20" dirty="0"/>
              <a:t>r</a:t>
            </a:r>
            <a:r>
              <a:rPr spc="30" dirty="0"/>
              <a:t>t</a:t>
            </a:r>
            <a:r>
              <a:rPr spc="-5" dirty="0"/>
              <a:t>me</a:t>
            </a:r>
            <a:r>
              <a:rPr spc="30" dirty="0"/>
              <a:t>n</a:t>
            </a:r>
            <a:r>
              <a:rPr dirty="0"/>
              <a:t>t</a:t>
            </a:r>
            <a:r>
              <a:rPr spc="-15" dirty="0"/>
              <a:t> </a:t>
            </a:r>
            <a:r>
              <a:rPr spc="10" dirty="0"/>
              <a:t>O</a:t>
            </a:r>
            <a:r>
              <a:rPr dirty="0"/>
              <a:t>f</a:t>
            </a:r>
            <a:r>
              <a:rPr spc="-55" dirty="0"/>
              <a:t> </a:t>
            </a:r>
            <a:r>
              <a:rPr spc="-20" dirty="0"/>
              <a:t>I</a:t>
            </a:r>
            <a:r>
              <a:rPr spc="30" dirty="0"/>
              <a:t>S</a:t>
            </a:r>
            <a:r>
              <a:rPr spc="10" dirty="0"/>
              <a:t>E</a:t>
            </a:r>
            <a:r>
              <a:rPr spc="-10" dirty="0"/>
              <a:t>,</a:t>
            </a:r>
            <a:r>
              <a:rPr dirty="0"/>
              <a:t>R</a:t>
            </a:r>
            <a:r>
              <a:rPr spc="30" dirty="0"/>
              <a:t>NS</a:t>
            </a:r>
            <a:r>
              <a:rPr spc="-20" dirty="0"/>
              <a:t>I</a:t>
            </a:r>
            <a:r>
              <a:rPr dirty="0"/>
              <a:t>T</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25</a:t>
            </a:fld>
            <a:endParaRPr dirty="0"/>
          </a:p>
        </p:txBody>
      </p:sp>
      <p:pic>
        <p:nvPicPr>
          <p:cNvPr id="7" name="Picture 6">
            <a:extLst>
              <a:ext uri="{FF2B5EF4-FFF2-40B4-BE49-F238E27FC236}">
                <a16:creationId xmlns:a16="http://schemas.microsoft.com/office/drawing/2014/main" id="{B7C80414-987D-B218-E5CF-5B4F273E9A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87286"/>
            <a:ext cx="12192000" cy="3483428"/>
          </a:xfrm>
          <a:prstGeom prst="rect">
            <a:avLst/>
          </a:prstGeom>
        </p:spPr>
      </p:pic>
    </p:spTree>
    <p:extLst>
      <p:ext uri="{BB962C8B-B14F-4D97-AF65-F5344CB8AC3E}">
        <p14:creationId xmlns:p14="http://schemas.microsoft.com/office/powerpoint/2010/main" val="9532733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97336" y="57467"/>
            <a:ext cx="5789930" cy="632460"/>
          </a:xfrm>
          <a:prstGeom prst="rect">
            <a:avLst/>
          </a:prstGeom>
        </p:spPr>
        <p:txBody>
          <a:bodyPr vert="horz" wrap="square" lIns="0" tIns="16510" rIns="0" bIns="0" rtlCol="0">
            <a:spAutoFit/>
          </a:bodyPr>
          <a:lstStyle/>
          <a:p>
            <a:pPr marL="12700">
              <a:lnSpc>
                <a:spcPct val="100000"/>
              </a:lnSpc>
              <a:spcBef>
                <a:spcPts val="130"/>
              </a:spcBef>
            </a:pPr>
            <a:r>
              <a:rPr b="1" spc="-45" dirty="0">
                <a:solidFill>
                  <a:srgbClr val="000066"/>
                </a:solidFill>
                <a:latin typeface="Calibri"/>
                <a:cs typeface="Calibri"/>
              </a:rPr>
              <a:t>RESULTS</a:t>
            </a:r>
            <a:r>
              <a:rPr b="1" spc="60" dirty="0">
                <a:solidFill>
                  <a:srgbClr val="000066"/>
                </a:solidFill>
                <a:latin typeface="Calibri"/>
                <a:cs typeface="Calibri"/>
              </a:rPr>
              <a:t> </a:t>
            </a:r>
            <a:r>
              <a:rPr b="1" spc="15" dirty="0">
                <a:solidFill>
                  <a:srgbClr val="000066"/>
                </a:solidFill>
                <a:latin typeface="Calibri"/>
                <a:cs typeface="Calibri"/>
              </a:rPr>
              <a:t>AND</a:t>
            </a:r>
            <a:r>
              <a:rPr b="1" spc="35" dirty="0">
                <a:solidFill>
                  <a:srgbClr val="000066"/>
                </a:solidFill>
                <a:latin typeface="Calibri"/>
                <a:cs typeface="Calibri"/>
              </a:rPr>
              <a:t> </a:t>
            </a:r>
            <a:r>
              <a:rPr b="1" spc="5" dirty="0">
                <a:solidFill>
                  <a:srgbClr val="000066"/>
                </a:solidFill>
                <a:latin typeface="Calibri"/>
                <a:cs typeface="Calibri"/>
              </a:rPr>
              <a:t>DISCUSSIONS</a:t>
            </a:r>
          </a:p>
        </p:txBody>
      </p:sp>
      <p:sp>
        <p:nvSpPr>
          <p:cNvPr id="3" name="object 3"/>
          <p:cNvSpPr txBox="1">
            <a:spLocks noGrp="1"/>
          </p:cNvSpPr>
          <p:nvPr>
            <p:ph type="ftr" sz="quarter" idx="5"/>
          </p:nvPr>
        </p:nvSpPr>
        <p:spPr>
          <a:xfrm>
            <a:off x="917575" y="6472554"/>
            <a:ext cx="1207770" cy="156068"/>
          </a:xfrm>
          <a:prstGeom prst="rect">
            <a:avLst/>
          </a:prstGeom>
        </p:spPr>
        <p:txBody>
          <a:bodyPr vert="horz" wrap="square" lIns="0" tIns="0" rIns="0" bIns="0" rtlCol="0">
            <a:spAutoFit/>
          </a:bodyPr>
          <a:lstStyle/>
          <a:p>
            <a:pPr marL="12700">
              <a:lnSpc>
                <a:spcPts val="1240"/>
              </a:lnSpc>
            </a:pPr>
            <a:r>
              <a:rPr lang="en-IN" spc="-5" dirty="0"/>
              <a:t>26 December</a:t>
            </a:r>
            <a:r>
              <a:rPr spc="-50" dirty="0"/>
              <a:t> </a:t>
            </a:r>
            <a:r>
              <a:rPr spc="-10" dirty="0"/>
              <a:t>2022</a:t>
            </a: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spc="-40" dirty="0"/>
              <a:t>V</a:t>
            </a:r>
            <a:r>
              <a:rPr spc="-20" dirty="0"/>
              <a:t>I</a:t>
            </a:r>
            <a:r>
              <a:rPr dirty="0"/>
              <a:t>I</a:t>
            </a:r>
            <a:r>
              <a:rPr spc="80" dirty="0"/>
              <a:t> </a:t>
            </a:r>
            <a:r>
              <a:rPr spc="30" dirty="0"/>
              <a:t>S</a:t>
            </a:r>
            <a:r>
              <a:rPr spc="-5" dirty="0"/>
              <a:t>eme</a:t>
            </a:r>
            <a:r>
              <a:rPr spc="-30" dirty="0"/>
              <a:t>s</a:t>
            </a:r>
            <a:r>
              <a:rPr spc="30" dirty="0"/>
              <a:t>t</a:t>
            </a:r>
            <a:r>
              <a:rPr spc="-5" dirty="0"/>
              <a:t>e</a:t>
            </a:r>
            <a:r>
              <a:rPr spc="-55" dirty="0"/>
              <a:t>r</a:t>
            </a:r>
            <a:r>
              <a:rPr dirty="0"/>
              <a:t>,</a:t>
            </a:r>
            <a:r>
              <a:rPr spc="-60" dirty="0"/>
              <a:t> </a:t>
            </a:r>
            <a:r>
              <a:rPr spc="-10" dirty="0"/>
              <a:t>D</a:t>
            </a:r>
            <a:r>
              <a:rPr spc="-5" dirty="0"/>
              <a:t>e</a:t>
            </a:r>
            <a:r>
              <a:rPr spc="30" dirty="0"/>
              <a:t>p</a:t>
            </a:r>
            <a:r>
              <a:rPr spc="5" dirty="0"/>
              <a:t>a</a:t>
            </a:r>
            <a:r>
              <a:rPr spc="20" dirty="0"/>
              <a:t>r</a:t>
            </a:r>
            <a:r>
              <a:rPr spc="30" dirty="0"/>
              <a:t>t</a:t>
            </a:r>
            <a:r>
              <a:rPr spc="-5" dirty="0"/>
              <a:t>me</a:t>
            </a:r>
            <a:r>
              <a:rPr spc="30" dirty="0"/>
              <a:t>n</a:t>
            </a:r>
            <a:r>
              <a:rPr dirty="0"/>
              <a:t>t</a:t>
            </a:r>
            <a:r>
              <a:rPr spc="-15" dirty="0"/>
              <a:t> </a:t>
            </a:r>
            <a:r>
              <a:rPr spc="10" dirty="0"/>
              <a:t>O</a:t>
            </a:r>
            <a:r>
              <a:rPr dirty="0"/>
              <a:t>f</a:t>
            </a:r>
            <a:r>
              <a:rPr spc="-55" dirty="0"/>
              <a:t> </a:t>
            </a:r>
            <a:r>
              <a:rPr spc="-20" dirty="0"/>
              <a:t>I</a:t>
            </a:r>
            <a:r>
              <a:rPr spc="30" dirty="0"/>
              <a:t>S</a:t>
            </a:r>
            <a:r>
              <a:rPr spc="10" dirty="0"/>
              <a:t>E</a:t>
            </a:r>
            <a:r>
              <a:rPr spc="-10" dirty="0"/>
              <a:t>,</a:t>
            </a:r>
            <a:r>
              <a:rPr dirty="0"/>
              <a:t>R</a:t>
            </a:r>
            <a:r>
              <a:rPr spc="30" dirty="0"/>
              <a:t>NS</a:t>
            </a:r>
            <a:r>
              <a:rPr spc="-20" dirty="0"/>
              <a:t>I</a:t>
            </a:r>
            <a:r>
              <a:rPr dirty="0"/>
              <a:t>T</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26</a:t>
            </a:fld>
            <a:endParaRPr dirty="0"/>
          </a:p>
        </p:txBody>
      </p:sp>
      <p:pic>
        <p:nvPicPr>
          <p:cNvPr id="8" name="Picture 7">
            <a:extLst>
              <a:ext uri="{FF2B5EF4-FFF2-40B4-BE49-F238E27FC236}">
                <a16:creationId xmlns:a16="http://schemas.microsoft.com/office/drawing/2014/main" id="{B58B288C-34BC-CEF0-9B4A-E2370217D9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644" y="803245"/>
            <a:ext cx="10379692" cy="5453897"/>
          </a:xfrm>
          <a:prstGeom prst="rect">
            <a:avLst/>
          </a:prstGeom>
        </p:spPr>
      </p:pic>
    </p:spTree>
    <p:extLst>
      <p:ext uri="{BB962C8B-B14F-4D97-AF65-F5344CB8AC3E}">
        <p14:creationId xmlns:p14="http://schemas.microsoft.com/office/powerpoint/2010/main" val="30790549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43200" y="136143"/>
            <a:ext cx="6248399" cy="1232389"/>
          </a:xfrm>
          <a:prstGeom prst="rect">
            <a:avLst/>
          </a:prstGeom>
        </p:spPr>
        <p:txBody>
          <a:bodyPr vert="horz" wrap="square" lIns="0" tIns="16510" rIns="0" bIns="0" rtlCol="0">
            <a:spAutoFit/>
          </a:bodyPr>
          <a:lstStyle/>
          <a:p>
            <a:pPr marL="12700" algn="ctr">
              <a:spcBef>
                <a:spcPts val="130"/>
              </a:spcBef>
            </a:pPr>
            <a:r>
              <a:rPr lang="en-IN" spc="-10" dirty="0">
                <a:latin typeface="Calibri Light" panose="020F0302020204030204" pitchFamily="34" charset="0"/>
                <a:cs typeface="Calibri Light" panose="020F0302020204030204" pitchFamily="34" charset="0"/>
              </a:rPr>
              <a:t>National</a:t>
            </a:r>
            <a:r>
              <a:rPr lang="en-IN" spc="229" dirty="0">
                <a:latin typeface="Calibri Light" panose="020F0302020204030204" pitchFamily="34" charset="0"/>
                <a:cs typeface="Calibri Light" panose="020F0302020204030204" pitchFamily="34" charset="0"/>
              </a:rPr>
              <a:t> </a:t>
            </a:r>
            <a:r>
              <a:rPr lang="en-IN" spc="-10" dirty="0">
                <a:latin typeface="Calibri Light" panose="020F0302020204030204" pitchFamily="34" charset="0"/>
                <a:cs typeface="Calibri Light" panose="020F0302020204030204" pitchFamily="34" charset="0"/>
              </a:rPr>
              <a:t>Conference</a:t>
            </a:r>
            <a:r>
              <a:rPr lang="en-IN" spc="270" dirty="0">
                <a:latin typeface="Calibri Light" panose="020F0302020204030204" pitchFamily="34" charset="0"/>
                <a:cs typeface="Calibri Light" panose="020F0302020204030204" pitchFamily="34" charset="0"/>
              </a:rPr>
              <a:t> </a:t>
            </a:r>
            <a:r>
              <a:rPr lang="en-IN" dirty="0">
                <a:latin typeface="Calibri Light" panose="020F0302020204030204" pitchFamily="34" charset="0"/>
                <a:cs typeface="Calibri Light" panose="020F0302020204030204" pitchFamily="34" charset="0"/>
              </a:rPr>
              <a:t>Paper</a:t>
            </a:r>
            <a:br>
              <a:rPr lang="en-IN" sz="4000" dirty="0">
                <a:latin typeface="Times New Roman"/>
                <a:cs typeface="Times New Roman"/>
              </a:rPr>
            </a:br>
            <a:endParaRPr spc="10" dirty="0"/>
          </a:p>
        </p:txBody>
      </p:sp>
      <p:sp>
        <p:nvSpPr>
          <p:cNvPr id="4" name="object 4"/>
          <p:cNvSpPr txBox="1">
            <a:spLocks noGrp="1"/>
          </p:cNvSpPr>
          <p:nvPr>
            <p:ph type="ftr" sz="quarter" idx="5"/>
          </p:nvPr>
        </p:nvSpPr>
        <p:spPr>
          <a:xfrm>
            <a:off x="917575" y="6472554"/>
            <a:ext cx="1207770" cy="156068"/>
          </a:xfrm>
          <a:prstGeom prst="rect">
            <a:avLst/>
          </a:prstGeom>
        </p:spPr>
        <p:txBody>
          <a:bodyPr vert="horz" wrap="square" lIns="0" tIns="0" rIns="0" bIns="0" rtlCol="0">
            <a:spAutoFit/>
          </a:bodyPr>
          <a:lstStyle/>
          <a:p>
            <a:pPr marL="12700">
              <a:lnSpc>
                <a:spcPts val="1240"/>
              </a:lnSpc>
            </a:pPr>
            <a:r>
              <a:rPr lang="en-IN" spc="-5" dirty="0"/>
              <a:t>26 December</a:t>
            </a:r>
            <a:r>
              <a:rPr spc="-50" dirty="0"/>
              <a:t> </a:t>
            </a:r>
            <a:r>
              <a:rPr spc="-10" dirty="0"/>
              <a:t>2022</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spc="-40" dirty="0"/>
              <a:t>V</a:t>
            </a:r>
            <a:r>
              <a:rPr spc="-20" dirty="0"/>
              <a:t>I</a:t>
            </a:r>
            <a:r>
              <a:rPr dirty="0"/>
              <a:t>I</a:t>
            </a:r>
            <a:r>
              <a:rPr spc="80" dirty="0"/>
              <a:t> </a:t>
            </a:r>
            <a:r>
              <a:rPr spc="30" dirty="0"/>
              <a:t>S</a:t>
            </a:r>
            <a:r>
              <a:rPr spc="-5" dirty="0"/>
              <a:t>eme</a:t>
            </a:r>
            <a:r>
              <a:rPr spc="-30" dirty="0"/>
              <a:t>s</a:t>
            </a:r>
            <a:r>
              <a:rPr spc="30" dirty="0"/>
              <a:t>t</a:t>
            </a:r>
            <a:r>
              <a:rPr spc="-5" dirty="0"/>
              <a:t>e</a:t>
            </a:r>
            <a:r>
              <a:rPr spc="-55" dirty="0"/>
              <a:t>r</a:t>
            </a:r>
            <a:r>
              <a:rPr dirty="0"/>
              <a:t>,</a:t>
            </a:r>
            <a:r>
              <a:rPr spc="-60" dirty="0"/>
              <a:t> </a:t>
            </a:r>
            <a:r>
              <a:rPr spc="-10" dirty="0"/>
              <a:t>D</a:t>
            </a:r>
            <a:r>
              <a:rPr spc="-5" dirty="0"/>
              <a:t>e</a:t>
            </a:r>
            <a:r>
              <a:rPr spc="30" dirty="0"/>
              <a:t>p</a:t>
            </a:r>
            <a:r>
              <a:rPr spc="5" dirty="0"/>
              <a:t>a</a:t>
            </a:r>
            <a:r>
              <a:rPr spc="20" dirty="0"/>
              <a:t>r</a:t>
            </a:r>
            <a:r>
              <a:rPr spc="30" dirty="0"/>
              <a:t>t</a:t>
            </a:r>
            <a:r>
              <a:rPr spc="-5" dirty="0"/>
              <a:t>me</a:t>
            </a:r>
            <a:r>
              <a:rPr spc="30" dirty="0"/>
              <a:t>n</a:t>
            </a:r>
            <a:r>
              <a:rPr dirty="0"/>
              <a:t>t</a:t>
            </a:r>
            <a:r>
              <a:rPr spc="-15" dirty="0"/>
              <a:t> </a:t>
            </a:r>
            <a:r>
              <a:rPr spc="10" dirty="0"/>
              <a:t>O</a:t>
            </a:r>
            <a:r>
              <a:rPr dirty="0"/>
              <a:t>f</a:t>
            </a:r>
            <a:r>
              <a:rPr spc="-55" dirty="0"/>
              <a:t> </a:t>
            </a:r>
            <a:r>
              <a:rPr spc="-20" dirty="0"/>
              <a:t>I</a:t>
            </a:r>
            <a:r>
              <a:rPr spc="30" dirty="0"/>
              <a:t>S</a:t>
            </a:r>
            <a:r>
              <a:rPr spc="10" dirty="0"/>
              <a:t>E</a:t>
            </a:r>
            <a:r>
              <a:rPr spc="-10" dirty="0"/>
              <a:t>,</a:t>
            </a:r>
            <a:r>
              <a:rPr dirty="0"/>
              <a:t>R</a:t>
            </a:r>
            <a:r>
              <a:rPr spc="30" dirty="0"/>
              <a:t>NS</a:t>
            </a:r>
            <a:r>
              <a:rPr spc="-20" dirty="0"/>
              <a:t>I</a:t>
            </a:r>
            <a:r>
              <a:rPr dirty="0"/>
              <a:t>T</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27</a:t>
            </a:fld>
            <a:endParaRPr dirty="0"/>
          </a:p>
        </p:txBody>
      </p:sp>
      <p:sp>
        <p:nvSpPr>
          <p:cNvPr id="3" name="object 3"/>
          <p:cNvSpPr txBox="1"/>
          <p:nvPr/>
        </p:nvSpPr>
        <p:spPr>
          <a:xfrm>
            <a:off x="917575" y="1600200"/>
            <a:ext cx="9445625" cy="862416"/>
          </a:xfrm>
          <a:prstGeom prst="rect">
            <a:avLst/>
          </a:prstGeom>
        </p:spPr>
        <p:txBody>
          <a:bodyPr vert="horz" wrap="square" lIns="0" tIns="15875" rIns="0" bIns="0" rtlCol="0">
            <a:spAutoFit/>
          </a:bodyPr>
          <a:lstStyle/>
          <a:p>
            <a:pPr marL="12065">
              <a:lnSpc>
                <a:spcPct val="100000"/>
              </a:lnSpc>
              <a:spcBef>
                <a:spcPts val="125"/>
              </a:spcBef>
              <a:buClr>
                <a:srgbClr val="000000"/>
              </a:buClr>
              <a:tabLst>
                <a:tab pos="241935" algn="l"/>
              </a:tabLst>
            </a:pPr>
            <a:r>
              <a:rPr lang="en-IN" sz="2750" dirty="0">
                <a:latin typeface="Calibri"/>
                <a:cs typeface="Calibri"/>
                <a:hlinkClick r:id="rId2"/>
              </a:rPr>
              <a:t>https://drive.google.com/file/d/1k7KqVdL7uEpG7_TvjE_YF-OvPMPgrppY/view?usp=share_link</a:t>
            </a:r>
            <a:endParaRPr sz="2750" dirty="0">
              <a:latin typeface="Calibri"/>
              <a:cs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65650" y="361949"/>
            <a:ext cx="2469515" cy="518159"/>
          </a:xfrm>
          <a:prstGeom prst="rect">
            <a:avLst/>
          </a:prstGeom>
        </p:spPr>
        <p:txBody>
          <a:bodyPr vert="horz" wrap="square" lIns="0" tIns="16510" rIns="0" bIns="0" rtlCol="0">
            <a:spAutoFit/>
          </a:bodyPr>
          <a:lstStyle/>
          <a:p>
            <a:pPr marL="12700">
              <a:lnSpc>
                <a:spcPct val="100000"/>
              </a:lnSpc>
              <a:spcBef>
                <a:spcPts val="130"/>
              </a:spcBef>
            </a:pPr>
            <a:r>
              <a:rPr sz="3200" b="1" spc="-5" dirty="0">
                <a:solidFill>
                  <a:srgbClr val="000066"/>
                </a:solidFill>
                <a:latin typeface="Calibri"/>
                <a:cs typeface="Calibri"/>
              </a:rPr>
              <a:t>CONCLUSIONS</a:t>
            </a:r>
            <a:endParaRPr sz="3200">
              <a:latin typeface="Calibri"/>
              <a:cs typeface="Calibri"/>
            </a:endParaRPr>
          </a:p>
        </p:txBody>
      </p:sp>
      <p:sp>
        <p:nvSpPr>
          <p:cNvPr id="4" name="object 4"/>
          <p:cNvSpPr txBox="1">
            <a:spLocks noGrp="1"/>
          </p:cNvSpPr>
          <p:nvPr>
            <p:ph type="ftr" sz="quarter" idx="5"/>
          </p:nvPr>
        </p:nvSpPr>
        <p:spPr>
          <a:xfrm>
            <a:off x="917575" y="6472554"/>
            <a:ext cx="1207770" cy="156068"/>
          </a:xfrm>
          <a:prstGeom prst="rect">
            <a:avLst/>
          </a:prstGeom>
        </p:spPr>
        <p:txBody>
          <a:bodyPr vert="horz" wrap="square" lIns="0" tIns="0" rIns="0" bIns="0" rtlCol="0">
            <a:spAutoFit/>
          </a:bodyPr>
          <a:lstStyle/>
          <a:p>
            <a:pPr marL="12700">
              <a:lnSpc>
                <a:spcPts val="1240"/>
              </a:lnSpc>
            </a:pPr>
            <a:r>
              <a:rPr lang="en-IN" spc="-5" dirty="0"/>
              <a:t>26 December</a:t>
            </a:r>
            <a:r>
              <a:rPr spc="-50" dirty="0"/>
              <a:t> </a:t>
            </a:r>
            <a:r>
              <a:rPr spc="-10" dirty="0"/>
              <a:t>2022</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spc="-40" dirty="0"/>
              <a:t>V</a:t>
            </a:r>
            <a:r>
              <a:rPr spc="-20" dirty="0"/>
              <a:t>I</a:t>
            </a:r>
            <a:r>
              <a:rPr dirty="0"/>
              <a:t>I</a:t>
            </a:r>
            <a:r>
              <a:rPr spc="80" dirty="0"/>
              <a:t> </a:t>
            </a:r>
            <a:r>
              <a:rPr spc="30" dirty="0"/>
              <a:t>S</a:t>
            </a:r>
            <a:r>
              <a:rPr spc="-5" dirty="0"/>
              <a:t>eme</a:t>
            </a:r>
            <a:r>
              <a:rPr spc="-30" dirty="0"/>
              <a:t>s</a:t>
            </a:r>
            <a:r>
              <a:rPr spc="30" dirty="0"/>
              <a:t>t</a:t>
            </a:r>
            <a:r>
              <a:rPr spc="-5" dirty="0"/>
              <a:t>e</a:t>
            </a:r>
            <a:r>
              <a:rPr spc="-55" dirty="0"/>
              <a:t>r</a:t>
            </a:r>
            <a:r>
              <a:rPr dirty="0"/>
              <a:t>,</a:t>
            </a:r>
            <a:r>
              <a:rPr spc="-60" dirty="0"/>
              <a:t> </a:t>
            </a:r>
            <a:r>
              <a:rPr spc="-10" dirty="0"/>
              <a:t>D</a:t>
            </a:r>
            <a:r>
              <a:rPr spc="-5" dirty="0"/>
              <a:t>e</a:t>
            </a:r>
            <a:r>
              <a:rPr spc="30" dirty="0"/>
              <a:t>p</a:t>
            </a:r>
            <a:r>
              <a:rPr spc="5" dirty="0"/>
              <a:t>a</a:t>
            </a:r>
            <a:r>
              <a:rPr spc="20" dirty="0"/>
              <a:t>r</a:t>
            </a:r>
            <a:r>
              <a:rPr spc="30" dirty="0"/>
              <a:t>t</a:t>
            </a:r>
            <a:r>
              <a:rPr spc="-5" dirty="0"/>
              <a:t>me</a:t>
            </a:r>
            <a:r>
              <a:rPr spc="30" dirty="0"/>
              <a:t>n</a:t>
            </a:r>
            <a:r>
              <a:rPr dirty="0"/>
              <a:t>t</a:t>
            </a:r>
            <a:r>
              <a:rPr spc="-15" dirty="0"/>
              <a:t> </a:t>
            </a:r>
            <a:r>
              <a:rPr spc="10" dirty="0"/>
              <a:t>O</a:t>
            </a:r>
            <a:r>
              <a:rPr dirty="0"/>
              <a:t>f</a:t>
            </a:r>
            <a:r>
              <a:rPr spc="-55" dirty="0"/>
              <a:t> </a:t>
            </a:r>
            <a:r>
              <a:rPr spc="-20" dirty="0"/>
              <a:t>I</a:t>
            </a:r>
            <a:r>
              <a:rPr spc="30" dirty="0"/>
              <a:t>S</a:t>
            </a:r>
            <a:r>
              <a:rPr spc="10" dirty="0"/>
              <a:t>E</a:t>
            </a:r>
            <a:r>
              <a:rPr spc="-10" dirty="0"/>
              <a:t>,</a:t>
            </a:r>
            <a:r>
              <a:rPr dirty="0"/>
              <a:t>R</a:t>
            </a:r>
            <a:r>
              <a:rPr spc="30" dirty="0"/>
              <a:t>NS</a:t>
            </a:r>
            <a:r>
              <a:rPr spc="-20" dirty="0"/>
              <a:t>I</a:t>
            </a:r>
            <a:r>
              <a:rPr dirty="0"/>
              <a:t>T</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28</a:t>
            </a:fld>
            <a:endParaRPr dirty="0"/>
          </a:p>
        </p:txBody>
      </p:sp>
      <p:sp>
        <p:nvSpPr>
          <p:cNvPr id="3" name="object 3"/>
          <p:cNvSpPr txBox="1">
            <a:spLocks noGrp="1"/>
          </p:cNvSpPr>
          <p:nvPr>
            <p:ph type="body" idx="1"/>
          </p:nvPr>
        </p:nvSpPr>
        <p:spPr>
          <a:xfrm>
            <a:off x="629919" y="1331658"/>
            <a:ext cx="10932160" cy="3801169"/>
          </a:xfrm>
          <a:prstGeom prst="rect">
            <a:avLst/>
          </a:prstGeom>
        </p:spPr>
        <p:txBody>
          <a:bodyPr vert="horz" wrap="square" lIns="0" tIns="12700" rIns="0" bIns="0" rtlCol="0">
            <a:spAutoFit/>
          </a:bodyPr>
          <a:lstStyle/>
          <a:p>
            <a:pPr marL="241935" marR="62865" indent="-229235">
              <a:lnSpc>
                <a:spcPct val="153000"/>
              </a:lnSpc>
              <a:spcBef>
                <a:spcPts val="100"/>
              </a:spcBef>
              <a:buFont typeface="Wingdings"/>
              <a:buChar char=""/>
              <a:tabLst>
                <a:tab pos="242570" algn="l"/>
              </a:tabLst>
            </a:pPr>
            <a:r>
              <a:rPr lang="en-US" spc="-20" dirty="0"/>
              <a:t>This project aims to utilize the vast amounts of flexibility that Neural network models provide, to enhance the means used for detecting and classifying emotional expressions for helping young patients diagnosed with ASD.</a:t>
            </a:r>
          </a:p>
          <a:p>
            <a:pPr marL="241935" marR="62865" indent="-229235">
              <a:lnSpc>
                <a:spcPct val="153000"/>
              </a:lnSpc>
              <a:spcBef>
                <a:spcPts val="100"/>
              </a:spcBef>
              <a:buFont typeface="Wingdings"/>
              <a:buChar char=""/>
              <a:tabLst>
                <a:tab pos="242570" algn="l"/>
              </a:tabLst>
            </a:pPr>
            <a:r>
              <a:rPr lang="en-US" spc="-20" dirty="0"/>
              <a:t>The primary problem of being able to determine the baseline behavior of a child with ASD and interpret their emotions on a contextual basis is solved through the proposed system by personalizing the detection system on a case-by-case basis.</a:t>
            </a:r>
          </a:p>
          <a:p>
            <a:pPr marL="241935" marR="62865" indent="-229235">
              <a:lnSpc>
                <a:spcPct val="153000"/>
              </a:lnSpc>
              <a:spcBef>
                <a:spcPts val="100"/>
              </a:spcBef>
              <a:buFont typeface="Wingdings"/>
              <a:buChar char=""/>
              <a:tabLst>
                <a:tab pos="242570" algn="l"/>
              </a:tabLst>
            </a:pPr>
            <a:r>
              <a:rPr lang="en-US" spc="-20" dirty="0"/>
              <a:t>The usage of DCNN will allow the proposed system to learn long-term dependencies between detected expressions and the emotional state of people around the child.</a:t>
            </a:r>
          </a:p>
          <a:p>
            <a:pPr marL="241935" marR="62865" indent="-229235">
              <a:lnSpc>
                <a:spcPct val="153000"/>
              </a:lnSpc>
              <a:spcBef>
                <a:spcPts val="100"/>
              </a:spcBef>
              <a:buFont typeface="Wingdings"/>
              <a:buChar char=""/>
              <a:tabLst>
                <a:tab pos="242570" algn="l"/>
              </a:tabLst>
            </a:pPr>
            <a:r>
              <a:rPr lang="en-US" spc="-20" dirty="0"/>
              <a:t>The proposed system also aims to simplify the process of helping children with ASD in understanding the Emotional state of the people surrounding them by clearly showing the child what kind of emotion a person is exhibiting.</a:t>
            </a:r>
            <a:endParaRPr spc="-15"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31565" y="434086"/>
            <a:ext cx="4347845" cy="518159"/>
          </a:xfrm>
          <a:prstGeom prst="rect">
            <a:avLst/>
          </a:prstGeom>
        </p:spPr>
        <p:txBody>
          <a:bodyPr vert="horz" wrap="square" lIns="0" tIns="16510" rIns="0" bIns="0" rtlCol="0">
            <a:spAutoFit/>
          </a:bodyPr>
          <a:lstStyle/>
          <a:p>
            <a:pPr marL="12700">
              <a:lnSpc>
                <a:spcPct val="100000"/>
              </a:lnSpc>
              <a:spcBef>
                <a:spcPts val="130"/>
              </a:spcBef>
            </a:pPr>
            <a:r>
              <a:rPr sz="3200" b="1" spc="5" dirty="0">
                <a:solidFill>
                  <a:srgbClr val="000066"/>
                </a:solidFill>
                <a:latin typeface="Calibri"/>
                <a:cs typeface="Calibri"/>
              </a:rPr>
              <a:t>FUTURE</a:t>
            </a:r>
            <a:r>
              <a:rPr sz="3200" b="1" spc="-110" dirty="0">
                <a:solidFill>
                  <a:srgbClr val="000066"/>
                </a:solidFill>
                <a:latin typeface="Calibri"/>
                <a:cs typeface="Calibri"/>
              </a:rPr>
              <a:t> </a:t>
            </a:r>
            <a:r>
              <a:rPr sz="3200" b="1" spc="10" dirty="0">
                <a:solidFill>
                  <a:srgbClr val="000066"/>
                </a:solidFill>
                <a:latin typeface="Calibri"/>
                <a:cs typeface="Calibri"/>
              </a:rPr>
              <a:t>ENHANCEMENTS</a:t>
            </a:r>
            <a:endParaRPr sz="3200">
              <a:latin typeface="Calibri"/>
              <a:cs typeface="Calibri"/>
            </a:endParaRPr>
          </a:p>
        </p:txBody>
      </p:sp>
      <p:sp>
        <p:nvSpPr>
          <p:cNvPr id="6" name="object 6"/>
          <p:cNvSpPr txBox="1">
            <a:spLocks noGrp="1"/>
          </p:cNvSpPr>
          <p:nvPr>
            <p:ph type="ftr" sz="quarter" idx="5"/>
          </p:nvPr>
        </p:nvSpPr>
        <p:spPr>
          <a:xfrm>
            <a:off x="917575" y="6472554"/>
            <a:ext cx="1207770" cy="156068"/>
          </a:xfrm>
          <a:prstGeom prst="rect">
            <a:avLst/>
          </a:prstGeom>
        </p:spPr>
        <p:txBody>
          <a:bodyPr vert="horz" wrap="square" lIns="0" tIns="0" rIns="0" bIns="0" rtlCol="0">
            <a:spAutoFit/>
          </a:bodyPr>
          <a:lstStyle/>
          <a:p>
            <a:pPr marL="12700">
              <a:lnSpc>
                <a:spcPts val="1240"/>
              </a:lnSpc>
            </a:pPr>
            <a:r>
              <a:rPr lang="en-IN" spc="-5" dirty="0"/>
              <a:t>26 December</a:t>
            </a:r>
            <a:r>
              <a:rPr spc="-50" dirty="0"/>
              <a:t> </a:t>
            </a:r>
            <a:r>
              <a:rPr spc="-10" dirty="0"/>
              <a:t>2022</a:t>
            </a:r>
          </a:p>
        </p:txBody>
      </p:sp>
      <p:sp>
        <p:nvSpPr>
          <p:cNvPr id="7" name="object 7"/>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spc="-40" dirty="0"/>
              <a:t>V</a:t>
            </a:r>
            <a:r>
              <a:rPr spc="-20" dirty="0"/>
              <a:t>I</a:t>
            </a:r>
            <a:r>
              <a:rPr dirty="0"/>
              <a:t>I</a:t>
            </a:r>
            <a:r>
              <a:rPr spc="80" dirty="0"/>
              <a:t> </a:t>
            </a:r>
            <a:r>
              <a:rPr spc="30" dirty="0"/>
              <a:t>S</a:t>
            </a:r>
            <a:r>
              <a:rPr spc="-5" dirty="0"/>
              <a:t>eme</a:t>
            </a:r>
            <a:r>
              <a:rPr spc="-30" dirty="0"/>
              <a:t>s</a:t>
            </a:r>
            <a:r>
              <a:rPr spc="30" dirty="0"/>
              <a:t>t</a:t>
            </a:r>
            <a:r>
              <a:rPr spc="-5" dirty="0"/>
              <a:t>e</a:t>
            </a:r>
            <a:r>
              <a:rPr spc="-55" dirty="0"/>
              <a:t>r</a:t>
            </a:r>
            <a:r>
              <a:rPr dirty="0"/>
              <a:t>,</a:t>
            </a:r>
            <a:r>
              <a:rPr spc="-60" dirty="0"/>
              <a:t> </a:t>
            </a:r>
            <a:r>
              <a:rPr spc="-10" dirty="0"/>
              <a:t>D</a:t>
            </a:r>
            <a:r>
              <a:rPr spc="-5" dirty="0"/>
              <a:t>e</a:t>
            </a:r>
            <a:r>
              <a:rPr spc="30" dirty="0"/>
              <a:t>p</a:t>
            </a:r>
            <a:r>
              <a:rPr spc="5" dirty="0"/>
              <a:t>a</a:t>
            </a:r>
            <a:r>
              <a:rPr spc="20" dirty="0"/>
              <a:t>r</a:t>
            </a:r>
            <a:r>
              <a:rPr spc="30" dirty="0"/>
              <a:t>t</a:t>
            </a:r>
            <a:r>
              <a:rPr spc="-5" dirty="0"/>
              <a:t>me</a:t>
            </a:r>
            <a:r>
              <a:rPr spc="30" dirty="0"/>
              <a:t>n</a:t>
            </a:r>
            <a:r>
              <a:rPr dirty="0"/>
              <a:t>t</a:t>
            </a:r>
            <a:r>
              <a:rPr spc="-15" dirty="0"/>
              <a:t> </a:t>
            </a:r>
            <a:r>
              <a:rPr spc="10" dirty="0"/>
              <a:t>O</a:t>
            </a:r>
            <a:r>
              <a:rPr dirty="0"/>
              <a:t>f</a:t>
            </a:r>
            <a:r>
              <a:rPr spc="-55" dirty="0"/>
              <a:t> </a:t>
            </a:r>
            <a:r>
              <a:rPr spc="-20" dirty="0"/>
              <a:t>I</a:t>
            </a:r>
            <a:r>
              <a:rPr spc="30" dirty="0"/>
              <a:t>S</a:t>
            </a:r>
            <a:r>
              <a:rPr spc="10" dirty="0"/>
              <a:t>E</a:t>
            </a:r>
            <a:r>
              <a:rPr spc="-10" dirty="0"/>
              <a:t>,</a:t>
            </a:r>
            <a:r>
              <a:rPr dirty="0"/>
              <a:t>R</a:t>
            </a:r>
            <a:r>
              <a:rPr spc="30" dirty="0"/>
              <a:t>NS</a:t>
            </a:r>
            <a:r>
              <a:rPr spc="-20" dirty="0"/>
              <a:t>I</a:t>
            </a:r>
            <a:r>
              <a:rPr dirty="0"/>
              <a:t>T</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29</a:t>
            </a:fld>
            <a:endParaRPr dirty="0"/>
          </a:p>
        </p:txBody>
      </p:sp>
      <p:sp>
        <p:nvSpPr>
          <p:cNvPr id="3" name="object 3"/>
          <p:cNvSpPr txBox="1"/>
          <p:nvPr/>
        </p:nvSpPr>
        <p:spPr>
          <a:xfrm>
            <a:off x="516572" y="1388427"/>
            <a:ext cx="11675428" cy="3338350"/>
          </a:xfrm>
          <a:prstGeom prst="rect">
            <a:avLst/>
          </a:prstGeom>
        </p:spPr>
        <p:txBody>
          <a:bodyPr vert="horz" wrap="square" lIns="0" tIns="12700" rIns="0" bIns="0" rtlCol="0">
            <a:spAutoFit/>
          </a:bodyPr>
          <a:lstStyle/>
          <a:p>
            <a:pPr marL="241300" indent="-228600">
              <a:lnSpc>
                <a:spcPct val="150000"/>
              </a:lnSpc>
              <a:spcBef>
                <a:spcPts val="100"/>
              </a:spcBef>
              <a:buFont typeface="Wingdings"/>
              <a:buChar char=""/>
              <a:tabLst>
                <a:tab pos="241300" algn="l"/>
                <a:tab pos="622300" algn="l"/>
                <a:tab pos="1337310" algn="l"/>
                <a:tab pos="2223770" algn="l"/>
                <a:tab pos="2862580" algn="l"/>
                <a:tab pos="4225290" algn="l"/>
                <a:tab pos="4606925" algn="l"/>
              </a:tabLst>
            </a:pPr>
            <a:r>
              <a:rPr lang="en-US" sz="1800" dirty="0">
                <a:latin typeface="Times New Roman"/>
                <a:cs typeface="Times New Roman"/>
              </a:rPr>
              <a:t>Optimizing the application to run on lower-powered systems to increase accessibility.</a:t>
            </a:r>
          </a:p>
          <a:p>
            <a:pPr marL="241300" indent="-228600">
              <a:lnSpc>
                <a:spcPct val="150000"/>
              </a:lnSpc>
              <a:spcBef>
                <a:spcPts val="100"/>
              </a:spcBef>
              <a:buFont typeface="Wingdings"/>
              <a:buChar char=""/>
              <a:tabLst>
                <a:tab pos="241300" algn="l"/>
                <a:tab pos="622300" algn="l"/>
                <a:tab pos="1337310" algn="l"/>
                <a:tab pos="2223770" algn="l"/>
                <a:tab pos="2862580" algn="l"/>
                <a:tab pos="4225290" algn="l"/>
                <a:tab pos="4606925" algn="l"/>
              </a:tabLst>
            </a:pPr>
            <a:r>
              <a:rPr lang="en-US" sz="1800" dirty="0">
                <a:latin typeface="Times New Roman"/>
                <a:cs typeface="Times New Roman"/>
              </a:rPr>
              <a:t>Designing a system to monitor the environment over the long term to generate larger personal datasets aiding in generating a more accurate model which can account for growth and mental development.</a:t>
            </a:r>
          </a:p>
          <a:p>
            <a:pPr marL="241300" indent="-228600">
              <a:lnSpc>
                <a:spcPct val="150000"/>
              </a:lnSpc>
              <a:spcBef>
                <a:spcPts val="100"/>
              </a:spcBef>
              <a:buFont typeface="Wingdings"/>
              <a:buChar char=""/>
              <a:tabLst>
                <a:tab pos="241300" algn="l"/>
                <a:tab pos="622300" algn="l"/>
                <a:tab pos="1337310" algn="l"/>
                <a:tab pos="2223770" algn="l"/>
                <a:tab pos="2862580" algn="l"/>
                <a:tab pos="4225290" algn="l"/>
                <a:tab pos="4606925" algn="l"/>
              </a:tabLst>
            </a:pPr>
            <a:r>
              <a:rPr lang="en-US" sz="1800" dirty="0">
                <a:latin typeface="Times New Roman"/>
                <a:cs typeface="Times New Roman"/>
              </a:rPr>
              <a:t>Establish a larger number of classifications for emotions other than the standard emotions in order to increase the sensitivity of the system to minute changes in detected facial expressions.</a:t>
            </a:r>
          </a:p>
          <a:p>
            <a:pPr marL="241300" indent="-228600">
              <a:lnSpc>
                <a:spcPct val="150000"/>
              </a:lnSpc>
              <a:spcBef>
                <a:spcPts val="100"/>
              </a:spcBef>
              <a:buFont typeface="Wingdings"/>
              <a:buChar char=""/>
              <a:tabLst>
                <a:tab pos="241300" algn="l"/>
                <a:tab pos="622300" algn="l"/>
                <a:tab pos="1337310" algn="l"/>
                <a:tab pos="2223770" algn="l"/>
                <a:tab pos="2862580" algn="l"/>
                <a:tab pos="4225290" algn="l"/>
                <a:tab pos="4606925" algn="l"/>
              </a:tabLst>
            </a:pPr>
            <a:r>
              <a:rPr lang="en-US" sz="1800" dirty="0">
                <a:latin typeface="Times New Roman"/>
                <a:cs typeface="Times New Roman"/>
              </a:rPr>
              <a:t>Design and Develop a fully end-to-end software and hardware framework that can be </a:t>
            </a:r>
            <a:r>
              <a:rPr lang="en-US" sz="1800">
                <a:latin typeface="Times New Roman"/>
                <a:cs typeface="Times New Roman"/>
              </a:rPr>
              <a:t>easily used.</a:t>
            </a:r>
            <a:endParaRPr lang="en-US" sz="1800" dirty="0">
              <a:latin typeface="Times New Roman"/>
              <a:cs typeface="Times New Roman"/>
            </a:endParaRPr>
          </a:p>
          <a:p>
            <a:pPr marL="241300" indent="-228600">
              <a:lnSpc>
                <a:spcPct val="150000"/>
              </a:lnSpc>
              <a:spcBef>
                <a:spcPts val="100"/>
              </a:spcBef>
              <a:buFont typeface="Wingdings"/>
              <a:buChar char=""/>
              <a:tabLst>
                <a:tab pos="241300" algn="l"/>
                <a:tab pos="622300" algn="l"/>
                <a:tab pos="1337310" algn="l"/>
                <a:tab pos="2223770" algn="l"/>
                <a:tab pos="2862580" algn="l"/>
                <a:tab pos="4225290" algn="l"/>
                <a:tab pos="4606925" algn="l"/>
              </a:tabLst>
            </a:pPr>
            <a:r>
              <a:rPr lang="en-US" sz="1800" dirty="0">
                <a:latin typeface="Times New Roman"/>
                <a:cs typeface="Times New Roman"/>
              </a:rPr>
              <a:t>Explore the use of transfer learning to enhance the base - model and retrain for different use cases of classification that can be used for training children with ASD.</a:t>
            </a:r>
            <a:endParaRPr sz="1800" dirty="0">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69229" y="289813"/>
            <a:ext cx="1792605" cy="518159"/>
          </a:xfrm>
          <a:prstGeom prst="rect">
            <a:avLst/>
          </a:prstGeom>
        </p:spPr>
        <p:txBody>
          <a:bodyPr vert="horz" wrap="square" lIns="0" tIns="16510" rIns="0" bIns="0" rtlCol="0">
            <a:spAutoFit/>
          </a:bodyPr>
          <a:lstStyle/>
          <a:p>
            <a:pPr marL="12700">
              <a:lnSpc>
                <a:spcPct val="100000"/>
              </a:lnSpc>
              <a:spcBef>
                <a:spcPts val="130"/>
              </a:spcBef>
            </a:pPr>
            <a:r>
              <a:rPr sz="3200" b="1" spc="15" dirty="0">
                <a:solidFill>
                  <a:srgbClr val="000066"/>
                </a:solidFill>
                <a:latin typeface="Calibri"/>
                <a:cs typeface="Calibri"/>
              </a:rPr>
              <a:t>A</a:t>
            </a:r>
            <a:r>
              <a:rPr sz="3200" b="1" dirty="0">
                <a:solidFill>
                  <a:srgbClr val="000066"/>
                </a:solidFill>
                <a:latin typeface="Calibri"/>
                <a:cs typeface="Calibri"/>
              </a:rPr>
              <a:t>B</a:t>
            </a:r>
            <a:r>
              <a:rPr sz="3200" b="1" spc="-15" dirty="0">
                <a:solidFill>
                  <a:srgbClr val="000066"/>
                </a:solidFill>
                <a:latin typeface="Calibri"/>
                <a:cs typeface="Calibri"/>
              </a:rPr>
              <a:t>ST</a:t>
            </a:r>
            <a:r>
              <a:rPr sz="3200" b="1" spc="-5" dirty="0">
                <a:solidFill>
                  <a:srgbClr val="000066"/>
                </a:solidFill>
                <a:latin typeface="Calibri"/>
                <a:cs typeface="Calibri"/>
              </a:rPr>
              <a:t>R</a:t>
            </a:r>
            <a:r>
              <a:rPr sz="3200" b="1" spc="15" dirty="0">
                <a:solidFill>
                  <a:srgbClr val="000066"/>
                </a:solidFill>
                <a:latin typeface="Calibri"/>
                <a:cs typeface="Calibri"/>
              </a:rPr>
              <a:t>A</a:t>
            </a:r>
            <a:r>
              <a:rPr sz="3200" b="1" spc="20" dirty="0">
                <a:solidFill>
                  <a:srgbClr val="000066"/>
                </a:solidFill>
                <a:latin typeface="Calibri"/>
                <a:cs typeface="Calibri"/>
              </a:rPr>
              <a:t>C</a:t>
            </a:r>
            <a:r>
              <a:rPr sz="3200" b="1" spc="10" dirty="0">
                <a:solidFill>
                  <a:srgbClr val="000066"/>
                </a:solidFill>
                <a:latin typeface="Calibri"/>
                <a:cs typeface="Calibri"/>
              </a:rPr>
              <a:t>T</a:t>
            </a:r>
            <a:endParaRPr sz="3200">
              <a:latin typeface="Calibri"/>
              <a:cs typeface="Calibri"/>
            </a:endParaRPr>
          </a:p>
        </p:txBody>
      </p:sp>
      <p:sp>
        <p:nvSpPr>
          <p:cNvPr id="4" name="object 4"/>
          <p:cNvSpPr txBox="1">
            <a:spLocks noGrp="1"/>
          </p:cNvSpPr>
          <p:nvPr>
            <p:ph type="ftr" sz="quarter" idx="5"/>
          </p:nvPr>
        </p:nvSpPr>
        <p:spPr>
          <a:xfrm>
            <a:off x="917575" y="6472554"/>
            <a:ext cx="1207770" cy="156068"/>
          </a:xfrm>
          <a:prstGeom prst="rect">
            <a:avLst/>
          </a:prstGeom>
        </p:spPr>
        <p:txBody>
          <a:bodyPr vert="horz" wrap="square" lIns="0" tIns="0" rIns="0" bIns="0" rtlCol="0">
            <a:spAutoFit/>
          </a:bodyPr>
          <a:lstStyle/>
          <a:p>
            <a:pPr marL="12700">
              <a:lnSpc>
                <a:spcPts val="1240"/>
              </a:lnSpc>
            </a:pPr>
            <a:r>
              <a:rPr lang="en-IN" spc="-5" dirty="0"/>
              <a:t>26 December</a:t>
            </a:r>
            <a:r>
              <a:rPr spc="-50" dirty="0"/>
              <a:t> </a:t>
            </a:r>
            <a:r>
              <a:rPr spc="-10" dirty="0"/>
              <a:t>2022</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spc="-40" dirty="0"/>
              <a:t>V</a:t>
            </a:r>
            <a:r>
              <a:rPr spc="-20" dirty="0"/>
              <a:t>I</a:t>
            </a:r>
            <a:r>
              <a:rPr dirty="0"/>
              <a:t>I</a:t>
            </a:r>
            <a:r>
              <a:rPr spc="80" dirty="0"/>
              <a:t> </a:t>
            </a:r>
            <a:r>
              <a:rPr spc="30" dirty="0"/>
              <a:t>S</a:t>
            </a:r>
            <a:r>
              <a:rPr spc="-5" dirty="0"/>
              <a:t>eme</a:t>
            </a:r>
            <a:r>
              <a:rPr spc="-30" dirty="0"/>
              <a:t>s</a:t>
            </a:r>
            <a:r>
              <a:rPr spc="30" dirty="0"/>
              <a:t>t</a:t>
            </a:r>
            <a:r>
              <a:rPr spc="-5" dirty="0"/>
              <a:t>e</a:t>
            </a:r>
            <a:r>
              <a:rPr spc="-55" dirty="0"/>
              <a:t>r</a:t>
            </a:r>
            <a:r>
              <a:rPr dirty="0"/>
              <a:t>,</a:t>
            </a:r>
            <a:r>
              <a:rPr spc="-60" dirty="0"/>
              <a:t> </a:t>
            </a:r>
            <a:r>
              <a:rPr spc="-10" dirty="0"/>
              <a:t>D</a:t>
            </a:r>
            <a:r>
              <a:rPr spc="-5" dirty="0"/>
              <a:t>e</a:t>
            </a:r>
            <a:r>
              <a:rPr spc="30" dirty="0"/>
              <a:t>p</a:t>
            </a:r>
            <a:r>
              <a:rPr spc="5" dirty="0"/>
              <a:t>a</a:t>
            </a:r>
            <a:r>
              <a:rPr spc="20" dirty="0"/>
              <a:t>r</a:t>
            </a:r>
            <a:r>
              <a:rPr spc="30" dirty="0"/>
              <a:t>t</a:t>
            </a:r>
            <a:r>
              <a:rPr spc="-5" dirty="0"/>
              <a:t>me</a:t>
            </a:r>
            <a:r>
              <a:rPr spc="30" dirty="0"/>
              <a:t>n</a:t>
            </a:r>
            <a:r>
              <a:rPr dirty="0"/>
              <a:t>t</a:t>
            </a:r>
            <a:r>
              <a:rPr spc="-15" dirty="0"/>
              <a:t> </a:t>
            </a:r>
            <a:r>
              <a:rPr spc="10" dirty="0"/>
              <a:t>O</a:t>
            </a:r>
            <a:r>
              <a:rPr dirty="0"/>
              <a:t>f</a:t>
            </a:r>
            <a:r>
              <a:rPr spc="-55" dirty="0"/>
              <a:t> </a:t>
            </a:r>
            <a:r>
              <a:rPr spc="-20" dirty="0"/>
              <a:t>I</a:t>
            </a:r>
            <a:r>
              <a:rPr spc="30" dirty="0"/>
              <a:t>S</a:t>
            </a:r>
            <a:r>
              <a:rPr spc="10" dirty="0"/>
              <a:t>E</a:t>
            </a:r>
            <a:r>
              <a:rPr spc="-10" dirty="0"/>
              <a:t>,</a:t>
            </a:r>
            <a:r>
              <a:rPr dirty="0"/>
              <a:t>R</a:t>
            </a:r>
            <a:r>
              <a:rPr spc="30" dirty="0"/>
              <a:t>NS</a:t>
            </a:r>
            <a:r>
              <a:rPr spc="-20" dirty="0"/>
              <a:t>I</a:t>
            </a:r>
            <a:r>
              <a:rPr dirty="0"/>
              <a:t>T</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3</a:t>
            </a:fld>
            <a:endParaRPr dirty="0"/>
          </a:p>
        </p:txBody>
      </p:sp>
      <p:sp>
        <p:nvSpPr>
          <p:cNvPr id="3" name="object 3"/>
          <p:cNvSpPr txBox="1"/>
          <p:nvPr/>
        </p:nvSpPr>
        <p:spPr>
          <a:xfrm>
            <a:off x="762001" y="990600"/>
            <a:ext cx="10718800" cy="4577343"/>
          </a:xfrm>
          <a:prstGeom prst="rect">
            <a:avLst/>
          </a:prstGeom>
        </p:spPr>
        <p:txBody>
          <a:bodyPr vert="horz" wrap="square" lIns="0" tIns="15875" rIns="0" bIns="0" rtlCol="0">
            <a:spAutoFit/>
          </a:bodyPr>
          <a:lstStyle/>
          <a:p>
            <a:pPr marL="365125" indent="-352425" algn="just">
              <a:lnSpc>
                <a:spcPct val="150000"/>
              </a:lnSpc>
              <a:spcBef>
                <a:spcPts val="125"/>
              </a:spcBef>
              <a:buFont typeface="Wingdings"/>
              <a:buChar char=""/>
              <a:tabLst>
                <a:tab pos="365125" algn="l"/>
              </a:tabLst>
            </a:pPr>
            <a:r>
              <a:rPr lang="en-IN" sz="2000" spc="15" dirty="0">
                <a:latin typeface="Times New Roman"/>
                <a:cs typeface="Times New Roman"/>
              </a:rPr>
              <a:t>Facial Emotion recognition is a challenging problem in the field of image analysis and computer vision. Deep learning, especially CNN supports the implementation of FR technology. </a:t>
            </a:r>
            <a:endParaRPr sz="2000" spc="15" dirty="0">
              <a:latin typeface="Times New Roman"/>
              <a:cs typeface="Times New Roman"/>
            </a:endParaRPr>
          </a:p>
          <a:p>
            <a:pPr marL="365125" indent="-352425" algn="just">
              <a:lnSpc>
                <a:spcPct val="150000"/>
              </a:lnSpc>
              <a:buFont typeface="Wingdings"/>
              <a:buChar char=""/>
              <a:tabLst>
                <a:tab pos="365125" algn="l"/>
              </a:tabLst>
            </a:pPr>
            <a:r>
              <a:rPr lang="en-IN" sz="2000" spc="15" dirty="0">
                <a:latin typeface="Times New Roman"/>
                <a:cs typeface="Times New Roman"/>
              </a:rPr>
              <a:t>ASD (</a:t>
            </a:r>
            <a:r>
              <a:rPr lang="en-US" sz="2000" spc="15" dirty="0">
                <a:latin typeface="Times New Roman"/>
                <a:cs typeface="Times New Roman"/>
              </a:rPr>
              <a:t>Autism Spectrum Disorder</a:t>
            </a:r>
            <a:r>
              <a:rPr lang="en-IN" sz="2000" spc="15" dirty="0">
                <a:latin typeface="Times New Roman"/>
                <a:cs typeface="Times New Roman"/>
              </a:rPr>
              <a:t>) is a neurodevelopmental disorder which presents itself with impairments in social interaction and communication. </a:t>
            </a:r>
          </a:p>
          <a:p>
            <a:pPr marL="365125" indent="-352425" algn="just">
              <a:lnSpc>
                <a:spcPct val="150000"/>
              </a:lnSpc>
              <a:buFont typeface="Wingdings"/>
              <a:buChar char=""/>
              <a:tabLst>
                <a:tab pos="365125" algn="l"/>
              </a:tabLst>
            </a:pPr>
            <a:r>
              <a:rPr lang="en-IN" sz="2000" spc="15" dirty="0">
                <a:latin typeface="Times New Roman"/>
                <a:cs typeface="Times New Roman"/>
              </a:rPr>
              <a:t>The existing system of ASD therapy, namely</a:t>
            </a:r>
            <a:r>
              <a:rPr lang="en-US" sz="2000" spc="15" dirty="0">
                <a:latin typeface="Times New Roman"/>
                <a:cs typeface="Times New Roman"/>
              </a:rPr>
              <a:t> occupational therapy, applied behavioral analysis and sensory integration therapy </a:t>
            </a:r>
            <a:r>
              <a:rPr lang="en-IN" sz="2000" spc="15" dirty="0">
                <a:latin typeface="Times New Roman"/>
                <a:cs typeface="Times New Roman"/>
              </a:rPr>
              <a:t>are manual processes and are not found to be truly effective methods. </a:t>
            </a:r>
          </a:p>
          <a:p>
            <a:pPr marL="365125" indent="-352425" algn="just">
              <a:lnSpc>
                <a:spcPct val="150000"/>
              </a:lnSpc>
              <a:buFont typeface="Wingdings"/>
              <a:buChar char=""/>
              <a:tabLst>
                <a:tab pos="365125" algn="l"/>
              </a:tabLst>
            </a:pPr>
            <a:r>
              <a:rPr lang="en-US" sz="2000" spc="15" dirty="0">
                <a:latin typeface="Times New Roman"/>
                <a:cs typeface="Times New Roman"/>
              </a:rPr>
              <a:t>Artificial intelligence techniques support the development of therapy and intervention tools and help in achieving significant improvement in an ASD-affected person’s social </a:t>
            </a:r>
            <a:r>
              <a:rPr lang="en-US" sz="2000" spc="15" dirty="0" err="1">
                <a:latin typeface="Times New Roman"/>
                <a:cs typeface="Times New Roman"/>
              </a:rPr>
              <a:t>behaviour</a:t>
            </a:r>
            <a:r>
              <a:rPr lang="en-US" sz="2000" spc="15" dirty="0">
                <a:latin typeface="Times New Roman"/>
                <a:cs typeface="Times New Roman"/>
              </a:rPr>
              <a:t>.</a:t>
            </a:r>
          </a:p>
          <a:p>
            <a:pPr marL="365125" indent="-352425" algn="just">
              <a:lnSpc>
                <a:spcPct val="150000"/>
              </a:lnSpc>
              <a:buFont typeface="Wingdings"/>
              <a:buChar char=""/>
              <a:tabLst>
                <a:tab pos="365125" algn="l"/>
              </a:tabLst>
            </a:pPr>
            <a:r>
              <a:rPr lang="en-US" sz="2000" spc="15" dirty="0">
                <a:latin typeface="Times New Roman"/>
                <a:cs typeface="Times New Roman"/>
              </a:rPr>
              <a:t>The proposed system for facial expression recognition provides a personalized interface to help children with autism identify and understand human emotions. </a:t>
            </a:r>
            <a:endParaRPr sz="2000" spc="15" dirty="0">
              <a:latin typeface="Times New Roman"/>
              <a:cs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435921" y="2251773"/>
            <a:ext cx="5147437" cy="475996"/>
          </a:xfrm>
          <a:prstGeom prst="rect">
            <a:avLst/>
          </a:prstGeom>
        </p:spPr>
      </p:pic>
      <p:sp>
        <p:nvSpPr>
          <p:cNvPr id="3" name="object 3"/>
          <p:cNvSpPr txBox="1">
            <a:spLocks noGrp="1"/>
          </p:cNvSpPr>
          <p:nvPr>
            <p:ph type="ftr" sz="quarter" idx="5"/>
          </p:nvPr>
        </p:nvSpPr>
        <p:spPr>
          <a:xfrm>
            <a:off x="917575" y="6472554"/>
            <a:ext cx="1207770" cy="156068"/>
          </a:xfrm>
          <a:prstGeom prst="rect">
            <a:avLst/>
          </a:prstGeom>
        </p:spPr>
        <p:txBody>
          <a:bodyPr vert="horz" wrap="square" lIns="0" tIns="0" rIns="0" bIns="0" rtlCol="0">
            <a:spAutoFit/>
          </a:bodyPr>
          <a:lstStyle/>
          <a:p>
            <a:pPr marL="12700">
              <a:lnSpc>
                <a:spcPts val="1240"/>
              </a:lnSpc>
            </a:pPr>
            <a:r>
              <a:rPr lang="en-IN" spc="-5" dirty="0"/>
              <a:t>26 December</a:t>
            </a:r>
            <a:r>
              <a:rPr spc="-50" dirty="0"/>
              <a:t> </a:t>
            </a:r>
            <a:r>
              <a:rPr spc="-10" dirty="0"/>
              <a:t>2022</a:t>
            </a: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spc="-40" dirty="0"/>
              <a:t>V</a:t>
            </a:r>
            <a:r>
              <a:rPr spc="-20" dirty="0"/>
              <a:t>I</a:t>
            </a:r>
            <a:r>
              <a:rPr dirty="0"/>
              <a:t>I</a:t>
            </a:r>
            <a:r>
              <a:rPr spc="80" dirty="0"/>
              <a:t> </a:t>
            </a:r>
            <a:r>
              <a:rPr spc="30" dirty="0"/>
              <a:t>S</a:t>
            </a:r>
            <a:r>
              <a:rPr spc="-5" dirty="0"/>
              <a:t>eme</a:t>
            </a:r>
            <a:r>
              <a:rPr spc="-30" dirty="0"/>
              <a:t>s</a:t>
            </a:r>
            <a:r>
              <a:rPr spc="30" dirty="0"/>
              <a:t>t</a:t>
            </a:r>
            <a:r>
              <a:rPr spc="-5" dirty="0"/>
              <a:t>e</a:t>
            </a:r>
            <a:r>
              <a:rPr spc="-55" dirty="0"/>
              <a:t>r</a:t>
            </a:r>
            <a:r>
              <a:rPr dirty="0"/>
              <a:t>,</a:t>
            </a:r>
            <a:r>
              <a:rPr spc="-60" dirty="0"/>
              <a:t> </a:t>
            </a:r>
            <a:r>
              <a:rPr spc="-10" dirty="0"/>
              <a:t>D</a:t>
            </a:r>
            <a:r>
              <a:rPr spc="-5" dirty="0"/>
              <a:t>e</a:t>
            </a:r>
            <a:r>
              <a:rPr spc="30" dirty="0"/>
              <a:t>p</a:t>
            </a:r>
            <a:r>
              <a:rPr spc="5" dirty="0"/>
              <a:t>a</a:t>
            </a:r>
            <a:r>
              <a:rPr spc="20" dirty="0"/>
              <a:t>r</a:t>
            </a:r>
            <a:r>
              <a:rPr spc="30" dirty="0"/>
              <a:t>t</a:t>
            </a:r>
            <a:r>
              <a:rPr spc="-5" dirty="0"/>
              <a:t>me</a:t>
            </a:r>
            <a:r>
              <a:rPr spc="30" dirty="0"/>
              <a:t>n</a:t>
            </a:r>
            <a:r>
              <a:rPr dirty="0"/>
              <a:t>t</a:t>
            </a:r>
            <a:r>
              <a:rPr spc="-15" dirty="0"/>
              <a:t> </a:t>
            </a:r>
            <a:r>
              <a:rPr spc="10" dirty="0"/>
              <a:t>O</a:t>
            </a:r>
            <a:r>
              <a:rPr dirty="0"/>
              <a:t>f</a:t>
            </a:r>
            <a:r>
              <a:rPr spc="-55" dirty="0"/>
              <a:t> </a:t>
            </a:r>
            <a:r>
              <a:rPr spc="-20" dirty="0"/>
              <a:t>I</a:t>
            </a:r>
            <a:r>
              <a:rPr spc="30" dirty="0"/>
              <a:t>S</a:t>
            </a:r>
            <a:r>
              <a:rPr spc="10" dirty="0"/>
              <a:t>E</a:t>
            </a:r>
            <a:r>
              <a:rPr spc="-10" dirty="0"/>
              <a:t>,</a:t>
            </a:r>
            <a:r>
              <a:rPr dirty="0"/>
              <a:t>R</a:t>
            </a:r>
            <a:r>
              <a:rPr spc="30" dirty="0"/>
              <a:t>NS</a:t>
            </a:r>
            <a:r>
              <a:rPr spc="-20" dirty="0"/>
              <a:t>I</a:t>
            </a:r>
            <a:r>
              <a:rPr dirty="0"/>
              <a:t>T</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30</a:t>
            </a:fld>
            <a:endParaRP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475035" y="2600388"/>
            <a:ext cx="2828417" cy="409066"/>
          </a:xfrm>
          <a:prstGeom prst="rect">
            <a:avLst/>
          </a:prstGeom>
        </p:spPr>
      </p:pic>
      <p:sp>
        <p:nvSpPr>
          <p:cNvPr id="3" name="object 3"/>
          <p:cNvSpPr txBox="1">
            <a:spLocks noGrp="1"/>
          </p:cNvSpPr>
          <p:nvPr>
            <p:ph type="ftr" sz="quarter" idx="5"/>
          </p:nvPr>
        </p:nvSpPr>
        <p:spPr>
          <a:xfrm>
            <a:off x="917575" y="6472554"/>
            <a:ext cx="1207770" cy="156068"/>
          </a:xfrm>
          <a:prstGeom prst="rect">
            <a:avLst/>
          </a:prstGeom>
        </p:spPr>
        <p:txBody>
          <a:bodyPr vert="horz" wrap="square" lIns="0" tIns="0" rIns="0" bIns="0" rtlCol="0">
            <a:spAutoFit/>
          </a:bodyPr>
          <a:lstStyle/>
          <a:p>
            <a:pPr marL="12700">
              <a:lnSpc>
                <a:spcPts val="1240"/>
              </a:lnSpc>
            </a:pPr>
            <a:r>
              <a:rPr lang="en-IN" spc="-5" dirty="0"/>
              <a:t>26 December</a:t>
            </a:r>
            <a:r>
              <a:rPr spc="-50" dirty="0"/>
              <a:t> </a:t>
            </a:r>
            <a:r>
              <a:rPr spc="-10" dirty="0"/>
              <a:t>2022</a:t>
            </a: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spc="-40" dirty="0"/>
              <a:t>V</a:t>
            </a:r>
            <a:r>
              <a:rPr spc="-20" dirty="0"/>
              <a:t>I</a:t>
            </a:r>
            <a:r>
              <a:rPr dirty="0"/>
              <a:t>I</a:t>
            </a:r>
            <a:r>
              <a:rPr spc="80" dirty="0"/>
              <a:t> </a:t>
            </a:r>
            <a:r>
              <a:rPr spc="30" dirty="0"/>
              <a:t>S</a:t>
            </a:r>
            <a:r>
              <a:rPr spc="-5" dirty="0"/>
              <a:t>eme</a:t>
            </a:r>
            <a:r>
              <a:rPr spc="-30" dirty="0"/>
              <a:t>s</a:t>
            </a:r>
            <a:r>
              <a:rPr spc="30" dirty="0"/>
              <a:t>t</a:t>
            </a:r>
            <a:r>
              <a:rPr spc="-5" dirty="0"/>
              <a:t>e</a:t>
            </a:r>
            <a:r>
              <a:rPr spc="-55" dirty="0"/>
              <a:t>r</a:t>
            </a:r>
            <a:r>
              <a:rPr dirty="0"/>
              <a:t>,</a:t>
            </a:r>
            <a:r>
              <a:rPr spc="-60" dirty="0"/>
              <a:t> </a:t>
            </a:r>
            <a:r>
              <a:rPr spc="-10" dirty="0"/>
              <a:t>D</a:t>
            </a:r>
            <a:r>
              <a:rPr spc="-5" dirty="0"/>
              <a:t>e</a:t>
            </a:r>
            <a:r>
              <a:rPr spc="30" dirty="0"/>
              <a:t>p</a:t>
            </a:r>
            <a:r>
              <a:rPr spc="5" dirty="0"/>
              <a:t>a</a:t>
            </a:r>
            <a:r>
              <a:rPr spc="20" dirty="0"/>
              <a:t>r</a:t>
            </a:r>
            <a:r>
              <a:rPr spc="30" dirty="0"/>
              <a:t>t</a:t>
            </a:r>
            <a:r>
              <a:rPr spc="-5" dirty="0"/>
              <a:t>me</a:t>
            </a:r>
            <a:r>
              <a:rPr spc="30" dirty="0"/>
              <a:t>n</a:t>
            </a:r>
            <a:r>
              <a:rPr dirty="0"/>
              <a:t>t</a:t>
            </a:r>
            <a:r>
              <a:rPr spc="-15" dirty="0"/>
              <a:t> </a:t>
            </a:r>
            <a:r>
              <a:rPr spc="10" dirty="0"/>
              <a:t>O</a:t>
            </a:r>
            <a:r>
              <a:rPr dirty="0"/>
              <a:t>f</a:t>
            </a:r>
            <a:r>
              <a:rPr spc="-55" dirty="0"/>
              <a:t> </a:t>
            </a:r>
            <a:r>
              <a:rPr spc="-20" dirty="0"/>
              <a:t>I</a:t>
            </a:r>
            <a:r>
              <a:rPr spc="30" dirty="0"/>
              <a:t>S</a:t>
            </a:r>
            <a:r>
              <a:rPr spc="10" dirty="0"/>
              <a:t>E</a:t>
            </a:r>
            <a:r>
              <a:rPr spc="-10" dirty="0"/>
              <a:t>,</a:t>
            </a:r>
            <a:r>
              <a:rPr dirty="0"/>
              <a:t>R</a:t>
            </a:r>
            <a:r>
              <a:rPr spc="30" dirty="0"/>
              <a:t>NS</a:t>
            </a:r>
            <a:r>
              <a:rPr spc="-20" dirty="0"/>
              <a:t>I</a:t>
            </a:r>
            <a:r>
              <a:rPr dirty="0"/>
              <a:t>T</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31</a:t>
            </a:fld>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50434" y="331469"/>
            <a:ext cx="2696845" cy="518159"/>
          </a:xfrm>
          <a:prstGeom prst="rect">
            <a:avLst/>
          </a:prstGeom>
        </p:spPr>
        <p:txBody>
          <a:bodyPr vert="horz" wrap="square" lIns="0" tIns="16510" rIns="0" bIns="0" rtlCol="0">
            <a:spAutoFit/>
          </a:bodyPr>
          <a:lstStyle/>
          <a:p>
            <a:pPr marL="12700">
              <a:lnSpc>
                <a:spcPct val="100000"/>
              </a:lnSpc>
              <a:spcBef>
                <a:spcPts val="130"/>
              </a:spcBef>
            </a:pPr>
            <a:r>
              <a:rPr sz="3200" b="1" spc="-5" dirty="0">
                <a:solidFill>
                  <a:srgbClr val="000066"/>
                </a:solidFill>
                <a:latin typeface="Calibri"/>
                <a:cs typeface="Calibri"/>
              </a:rPr>
              <a:t>INTRODUCTION</a:t>
            </a:r>
            <a:endParaRPr sz="3200">
              <a:latin typeface="Calibri"/>
              <a:cs typeface="Calibri"/>
            </a:endParaRPr>
          </a:p>
        </p:txBody>
      </p:sp>
      <p:sp>
        <p:nvSpPr>
          <p:cNvPr id="4" name="object 4"/>
          <p:cNvSpPr txBox="1">
            <a:spLocks noGrp="1"/>
          </p:cNvSpPr>
          <p:nvPr>
            <p:ph type="ftr" sz="quarter" idx="5"/>
          </p:nvPr>
        </p:nvSpPr>
        <p:spPr>
          <a:xfrm>
            <a:off x="917575" y="6472554"/>
            <a:ext cx="1207770" cy="156068"/>
          </a:xfrm>
          <a:prstGeom prst="rect">
            <a:avLst/>
          </a:prstGeom>
        </p:spPr>
        <p:txBody>
          <a:bodyPr vert="horz" wrap="square" lIns="0" tIns="0" rIns="0" bIns="0" rtlCol="0">
            <a:spAutoFit/>
          </a:bodyPr>
          <a:lstStyle/>
          <a:p>
            <a:pPr marL="12700">
              <a:lnSpc>
                <a:spcPts val="1240"/>
              </a:lnSpc>
            </a:pPr>
            <a:r>
              <a:rPr lang="en-IN" spc="-5" dirty="0"/>
              <a:t>26 December</a:t>
            </a:r>
            <a:r>
              <a:rPr spc="-50" dirty="0"/>
              <a:t> </a:t>
            </a:r>
            <a:r>
              <a:rPr spc="-10" dirty="0"/>
              <a:t>2022</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spc="-40" dirty="0"/>
              <a:t>V</a:t>
            </a:r>
            <a:r>
              <a:rPr spc="-20" dirty="0"/>
              <a:t>I</a:t>
            </a:r>
            <a:r>
              <a:rPr dirty="0"/>
              <a:t>I</a:t>
            </a:r>
            <a:r>
              <a:rPr spc="80" dirty="0"/>
              <a:t> </a:t>
            </a:r>
            <a:r>
              <a:rPr spc="30" dirty="0"/>
              <a:t>S</a:t>
            </a:r>
            <a:r>
              <a:rPr spc="-5" dirty="0"/>
              <a:t>eme</a:t>
            </a:r>
            <a:r>
              <a:rPr spc="-30" dirty="0"/>
              <a:t>s</a:t>
            </a:r>
            <a:r>
              <a:rPr spc="30" dirty="0"/>
              <a:t>t</a:t>
            </a:r>
            <a:r>
              <a:rPr spc="-5" dirty="0"/>
              <a:t>e</a:t>
            </a:r>
            <a:r>
              <a:rPr spc="-55" dirty="0"/>
              <a:t>r</a:t>
            </a:r>
            <a:r>
              <a:rPr dirty="0"/>
              <a:t>,</a:t>
            </a:r>
            <a:r>
              <a:rPr spc="-60" dirty="0"/>
              <a:t> </a:t>
            </a:r>
            <a:r>
              <a:rPr spc="-10" dirty="0"/>
              <a:t>D</a:t>
            </a:r>
            <a:r>
              <a:rPr spc="-5" dirty="0"/>
              <a:t>e</a:t>
            </a:r>
            <a:r>
              <a:rPr spc="30" dirty="0"/>
              <a:t>p</a:t>
            </a:r>
            <a:r>
              <a:rPr spc="5" dirty="0"/>
              <a:t>a</a:t>
            </a:r>
            <a:r>
              <a:rPr spc="20" dirty="0"/>
              <a:t>r</a:t>
            </a:r>
            <a:r>
              <a:rPr spc="30" dirty="0"/>
              <a:t>t</a:t>
            </a:r>
            <a:r>
              <a:rPr spc="-5" dirty="0"/>
              <a:t>me</a:t>
            </a:r>
            <a:r>
              <a:rPr spc="30" dirty="0"/>
              <a:t>n</a:t>
            </a:r>
            <a:r>
              <a:rPr dirty="0"/>
              <a:t>t</a:t>
            </a:r>
            <a:r>
              <a:rPr spc="-15" dirty="0"/>
              <a:t> </a:t>
            </a:r>
            <a:r>
              <a:rPr spc="10" dirty="0"/>
              <a:t>O</a:t>
            </a:r>
            <a:r>
              <a:rPr dirty="0"/>
              <a:t>f</a:t>
            </a:r>
            <a:r>
              <a:rPr spc="-55" dirty="0"/>
              <a:t> </a:t>
            </a:r>
            <a:r>
              <a:rPr spc="-20" dirty="0"/>
              <a:t>I</a:t>
            </a:r>
            <a:r>
              <a:rPr spc="30" dirty="0"/>
              <a:t>S</a:t>
            </a:r>
            <a:r>
              <a:rPr spc="10" dirty="0"/>
              <a:t>E</a:t>
            </a:r>
            <a:r>
              <a:rPr spc="-10" dirty="0"/>
              <a:t>,</a:t>
            </a:r>
            <a:r>
              <a:rPr dirty="0"/>
              <a:t>R</a:t>
            </a:r>
            <a:r>
              <a:rPr spc="30" dirty="0"/>
              <a:t>NS</a:t>
            </a:r>
            <a:r>
              <a:rPr spc="-20" dirty="0"/>
              <a:t>I</a:t>
            </a:r>
            <a:r>
              <a:rPr dirty="0"/>
              <a:t>T</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4</a:t>
            </a:fld>
            <a:endParaRPr dirty="0"/>
          </a:p>
        </p:txBody>
      </p:sp>
      <p:sp>
        <p:nvSpPr>
          <p:cNvPr id="3" name="object 3"/>
          <p:cNvSpPr txBox="1"/>
          <p:nvPr/>
        </p:nvSpPr>
        <p:spPr>
          <a:xfrm>
            <a:off x="702627" y="913511"/>
            <a:ext cx="10744835" cy="5354479"/>
          </a:xfrm>
          <a:prstGeom prst="rect">
            <a:avLst/>
          </a:prstGeom>
        </p:spPr>
        <p:txBody>
          <a:bodyPr vert="horz" wrap="square" lIns="0" tIns="13335" rIns="0" bIns="0" rtlCol="0">
            <a:spAutoFit/>
          </a:bodyPr>
          <a:lstStyle/>
          <a:p>
            <a:pPr marL="260350" indent="-248285">
              <a:lnSpc>
                <a:spcPct val="100000"/>
              </a:lnSpc>
              <a:spcBef>
                <a:spcPts val="105"/>
              </a:spcBef>
              <a:buSzPct val="95833"/>
              <a:buFont typeface="Wingdings"/>
              <a:buChar char=""/>
              <a:tabLst>
                <a:tab pos="260985" algn="l"/>
              </a:tabLst>
            </a:pPr>
            <a:r>
              <a:rPr sz="2400" b="1" spc="-15" dirty="0">
                <a:latin typeface="Times New Roman"/>
                <a:cs typeface="Times New Roman"/>
              </a:rPr>
              <a:t>Background</a:t>
            </a:r>
            <a:endParaRPr sz="2400" dirty="0">
              <a:latin typeface="Times New Roman"/>
              <a:cs typeface="Times New Roman"/>
            </a:endParaRPr>
          </a:p>
          <a:p>
            <a:pPr marL="812800" marR="5080" lvl="1" indent="-343535">
              <a:lnSpc>
                <a:spcPct val="150200"/>
              </a:lnSpc>
              <a:spcBef>
                <a:spcPts val="819"/>
              </a:spcBef>
              <a:buFont typeface="Wingdings"/>
              <a:buChar char=""/>
              <a:tabLst>
                <a:tab pos="812800" algn="l"/>
                <a:tab pos="813435" algn="l"/>
              </a:tabLst>
            </a:pPr>
            <a:r>
              <a:rPr lang="en-US" sz="2000" dirty="0">
                <a:effectLst/>
                <a:latin typeface="Times New Roman" panose="02020603050405020304" pitchFamily="18" charset="0"/>
                <a:ea typeface="Calibri" panose="020F0502020204030204" pitchFamily="34" charset="0"/>
              </a:rPr>
              <a:t>In overall communication, the involvement of non-verbal communication is significant, around 55% to 93%.</a:t>
            </a:r>
          </a:p>
          <a:p>
            <a:pPr marL="812800" marR="5080" lvl="1" indent="-343535">
              <a:lnSpc>
                <a:spcPct val="150200"/>
              </a:lnSpc>
              <a:spcBef>
                <a:spcPts val="819"/>
              </a:spcBef>
              <a:buFont typeface="Wingdings"/>
              <a:buChar char=""/>
              <a:tabLst>
                <a:tab pos="812800" algn="l"/>
                <a:tab pos="813435" algn="l"/>
              </a:tabLst>
            </a:pPr>
            <a:r>
              <a:rPr lang="en-IN" sz="2000" dirty="0">
                <a:effectLst/>
                <a:latin typeface="Times New Roman" panose="02020603050405020304" pitchFamily="18" charset="0"/>
                <a:ea typeface="Calibri" panose="020F0502020204030204" pitchFamily="34" charset="0"/>
              </a:rPr>
              <a:t>Facial recognition system should be able to instantly detect a face in an image or a video. This involves extracting its features and then recognising it, regardless of lighting, expression, illumination, ageing, transformations and pose.</a:t>
            </a:r>
          </a:p>
          <a:p>
            <a:pPr marL="812800" marR="5080" lvl="1" indent="-343535">
              <a:lnSpc>
                <a:spcPct val="150200"/>
              </a:lnSpc>
              <a:spcBef>
                <a:spcPts val="819"/>
              </a:spcBef>
              <a:buFont typeface="Wingdings"/>
              <a:buChar char=""/>
              <a:tabLst>
                <a:tab pos="812800" algn="l"/>
                <a:tab pos="813435" algn="l"/>
              </a:tabLst>
            </a:pPr>
            <a:r>
              <a:rPr lang="en-US" sz="2000" dirty="0">
                <a:effectLst/>
                <a:latin typeface="Times New Roman" panose="02020603050405020304" pitchFamily="18" charset="0"/>
                <a:ea typeface="Calibri" panose="020F0502020204030204" pitchFamily="34" charset="0"/>
              </a:rPr>
              <a:t>Autism Spectrum Disorder (ASD), commonly referred to as autism, is characterized by persistent deficits in social communication and social interaction with these symptoms being shown in the early developmental period.</a:t>
            </a:r>
          </a:p>
          <a:p>
            <a:pPr marL="812800" marR="5080" lvl="1" indent="-343535">
              <a:lnSpc>
                <a:spcPct val="150200"/>
              </a:lnSpc>
              <a:spcBef>
                <a:spcPts val="819"/>
              </a:spcBef>
              <a:buFont typeface="Wingdings"/>
              <a:buChar char=""/>
              <a:tabLst>
                <a:tab pos="812800" algn="l"/>
                <a:tab pos="813435" algn="l"/>
              </a:tabLst>
            </a:pPr>
            <a:r>
              <a:rPr lang="en-US" sz="2000" dirty="0">
                <a:effectLst/>
                <a:latin typeface="Times New Roman" panose="02020603050405020304" pitchFamily="18" charset="0"/>
                <a:ea typeface="Calibri" panose="020F0502020204030204" pitchFamily="34" charset="0"/>
              </a:rPr>
              <a:t>Although autism is not a curable disorder, the treatments can help decrease the social deficits associated with ASD.</a:t>
            </a:r>
            <a:endParaRPr sz="2000" dirty="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50434" y="331469"/>
            <a:ext cx="2696845" cy="518159"/>
          </a:xfrm>
          <a:prstGeom prst="rect">
            <a:avLst/>
          </a:prstGeom>
        </p:spPr>
        <p:txBody>
          <a:bodyPr vert="horz" wrap="square" lIns="0" tIns="16510" rIns="0" bIns="0" rtlCol="0">
            <a:spAutoFit/>
          </a:bodyPr>
          <a:lstStyle/>
          <a:p>
            <a:pPr marL="12700">
              <a:lnSpc>
                <a:spcPct val="100000"/>
              </a:lnSpc>
              <a:spcBef>
                <a:spcPts val="130"/>
              </a:spcBef>
            </a:pPr>
            <a:r>
              <a:rPr sz="3200" b="1" spc="-5" dirty="0">
                <a:solidFill>
                  <a:srgbClr val="000066"/>
                </a:solidFill>
                <a:latin typeface="Calibri"/>
                <a:cs typeface="Calibri"/>
              </a:rPr>
              <a:t>INTRODUCTION</a:t>
            </a:r>
            <a:endParaRPr sz="3200">
              <a:latin typeface="Calibri"/>
              <a:cs typeface="Calibri"/>
            </a:endParaRPr>
          </a:p>
        </p:txBody>
      </p:sp>
      <p:sp>
        <p:nvSpPr>
          <p:cNvPr id="4" name="object 4"/>
          <p:cNvSpPr txBox="1">
            <a:spLocks noGrp="1"/>
          </p:cNvSpPr>
          <p:nvPr>
            <p:ph type="ftr" sz="quarter" idx="5"/>
          </p:nvPr>
        </p:nvSpPr>
        <p:spPr>
          <a:xfrm>
            <a:off x="917575" y="6472554"/>
            <a:ext cx="1207770" cy="156068"/>
          </a:xfrm>
          <a:prstGeom prst="rect">
            <a:avLst/>
          </a:prstGeom>
        </p:spPr>
        <p:txBody>
          <a:bodyPr vert="horz" wrap="square" lIns="0" tIns="0" rIns="0" bIns="0" rtlCol="0">
            <a:spAutoFit/>
          </a:bodyPr>
          <a:lstStyle/>
          <a:p>
            <a:pPr marL="12700">
              <a:lnSpc>
                <a:spcPts val="1240"/>
              </a:lnSpc>
            </a:pPr>
            <a:r>
              <a:rPr lang="en-IN" spc="-5" dirty="0"/>
              <a:t>26 December</a:t>
            </a:r>
            <a:r>
              <a:rPr spc="-50" dirty="0"/>
              <a:t> </a:t>
            </a:r>
            <a:r>
              <a:rPr spc="-10" dirty="0"/>
              <a:t>2022</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spc="-40" dirty="0"/>
              <a:t>V</a:t>
            </a:r>
            <a:r>
              <a:rPr spc="-20" dirty="0"/>
              <a:t>I</a:t>
            </a:r>
            <a:r>
              <a:rPr dirty="0"/>
              <a:t>I</a:t>
            </a:r>
            <a:r>
              <a:rPr spc="80" dirty="0"/>
              <a:t> </a:t>
            </a:r>
            <a:r>
              <a:rPr spc="30" dirty="0"/>
              <a:t>S</a:t>
            </a:r>
            <a:r>
              <a:rPr spc="-5" dirty="0"/>
              <a:t>eme</a:t>
            </a:r>
            <a:r>
              <a:rPr spc="-30" dirty="0"/>
              <a:t>s</a:t>
            </a:r>
            <a:r>
              <a:rPr spc="30" dirty="0"/>
              <a:t>t</a:t>
            </a:r>
            <a:r>
              <a:rPr spc="-5" dirty="0"/>
              <a:t>e</a:t>
            </a:r>
            <a:r>
              <a:rPr spc="-55" dirty="0"/>
              <a:t>r</a:t>
            </a:r>
            <a:r>
              <a:rPr dirty="0"/>
              <a:t>,</a:t>
            </a:r>
            <a:r>
              <a:rPr spc="-60" dirty="0"/>
              <a:t> </a:t>
            </a:r>
            <a:r>
              <a:rPr spc="-10" dirty="0"/>
              <a:t>D</a:t>
            </a:r>
            <a:r>
              <a:rPr spc="-5" dirty="0"/>
              <a:t>e</a:t>
            </a:r>
            <a:r>
              <a:rPr spc="30" dirty="0"/>
              <a:t>p</a:t>
            </a:r>
            <a:r>
              <a:rPr spc="5" dirty="0"/>
              <a:t>a</a:t>
            </a:r>
            <a:r>
              <a:rPr spc="20" dirty="0"/>
              <a:t>r</a:t>
            </a:r>
            <a:r>
              <a:rPr spc="30" dirty="0"/>
              <a:t>t</a:t>
            </a:r>
            <a:r>
              <a:rPr spc="-5" dirty="0"/>
              <a:t>me</a:t>
            </a:r>
            <a:r>
              <a:rPr spc="30" dirty="0"/>
              <a:t>n</a:t>
            </a:r>
            <a:r>
              <a:rPr dirty="0"/>
              <a:t>t</a:t>
            </a:r>
            <a:r>
              <a:rPr spc="-15" dirty="0"/>
              <a:t> </a:t>
            </a:r>
            <a:r>
              <a:rPr spc="10" dirty="0"/>
              <a:t>O</a:t>
            </a:r>
            <a:r>
              <a:rPr dirty="0"/>
              <a:t>f</a:t>
            </a:r>
            <a:r>
              <a:rPr spc="-55" dirty="0"/>
              <a:t> </a:t>
            </a:r>
            <a:r>
              <a:rPr spc="-20" dirty="0"/>
              <a:t>I</a:t>
            </a:r>
            <a:r>
              <a:rPr spc="30" dirty="0"/>
              <a:t>S</a:t>
            </a:r>
            <a:r>
              <a:rPr spc="10" dirty="0"/>
              <a:t>E</a:t>
            </a:r>
            <a:r>
              <a:rPr spc="-10" dirty="0"/>
              <a:t>,</a:t>
            </a:r>
            <a:r>
              <a:rPr dirty="0"/>
              <a:t>R</a:t>
            </a:r>
            <a:r>
              <a:rPr spc="30" dirty="0"/>
              <a:t>NS</a:t>
            </a:r>
            <a:r>
              <a:rPr spc="-20" dirty="0"/>
              <a:t>I</a:t>
            </a:r>
            <a:r>
              <a:rPr dirty="0"/>
              <a:t>T</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5</a:t>
            </a:fld>
            <a:endParaRPr dirty="0"/>
          </a:p>
        </p:txBody>
      </p:sp>
      <p:sp>
        <p:nvSpPr>
          <p:cNvPr id="3" name="object 3"/>
          <p:cNvSpPr txBox="1"/>
          <p:nvPr/>
        </p:nvSpPr>
        <p:spPr>
          <a:xfrm>
            <a:off x="702627" y="1095374"/>
            <a:ext cx="10609644" cy="4795993"/>
          </a:xfrm>
          <a:prstGeom prst="rect">
            <a:avLst/>
          </a:prstGeom>
        </p:spPr>
        <p:txBody>
          <a:bodyPr vert="horz" wrap="square" lIns="0" tIns="16510" rIns="0" bIns="0" rtlCol="0">
            <a:spAutoFit/>
          </a:bodyPr>
          <a:lstStyle/>
          <a:p>
            <a:pPr marL="298450" indent="-286385">
              <a:lnSpc>
                <a:spcPct val="100000"/>
              </a:lnSpc>
              <a:spcBef>
                <a:spcPts val="130"/>
              </a:spcBef>
              <a:buSzPct val="96363"/>
              <a:buFont typeface="Wingdings"/>
              <a:buChar char=""/>
              <a:tabLst>
                <a:tab pos="299085" algn="l"/>
              </a:tabLst>
            </a:pPr>
            <a:r>
              <a:rPr sz="2750" b="1" spc="-5" dirty="0">
                <a:latin typeface="Times New Roman"/>
                <a:cs typeface="Times New Roman"/>
              </a:rPr>
              <a:t>Existing</a:t>
            </a:r>
            <a:r>
              <a:rPr sz="2750" b="1" spc="150" dirty="0">
                <a:latin typeface="Times New Roman"/>
                <a:cs typeface="Times New Roman"/>
              </a:rPr>
              <a:t> </a:t>
            </a:r>
            <a:r>
              <a:rPr sz="2750" b="1" spc="-15" dirty="0">
                <a:latin typeface="Times New Roman"/>
                <a:cs typeface="Times New Roman"/>
              </a:rPr>
              <a:t>system</a:t>
            </a:r>
            <a:endParaRPr sz="2750" dirty="0">
              <a:latin typeface="Times New Roman"/>
              <a:cs typeface="Times New Roman"/>
            </a:endParaRPr>
          </a:p>
          <a:p>
            <a:pPr marL="698500" marR="5080" lvl="1" indent="-229235" algn="just">
              <a:lnSpc>
                <a:spcPct val="150000"/>
              </a:lnSpc>
              <a:spcBef>
                <a:spcPts val="450"/>
              </a:spcBef>
              <a:buSzPct val="55000"/>
              <a:buFont typeface="Wingdings"/>
              <a:buChar char=""/>
              <a:tabLst>
                <a:tab pos="699135" algn="l"/>
              </a:tabLst>
            </a:pPr>
            <a:r>
              <a:rPr lang="en-US" sz="2000" dirty="0">
                <a:effectLst/>
                <a:latin typeface="Times New Roman" panose="02020603050405020304" pitchFamily="18" charset="0"/>
                <a:ea typeface="Calibri" panose="020F0502020204030204" pitchFamily="34" charset="0"/>
              </a:rPr>
              <a:t>Treatment includes occupational therapy, applied behavioral analysis, sensory integration therapy, etc. These therapies are manual processes, which use tangible products with fixed settings and which today represent a danger due to the possible transmission of diseases. </a:t>
            </a:r>
          </a:p>
          <a:p>
            <a:pPr marL="698500" marR="5080" lvl="1" indent="-229235" algn="just">
              <a:lnSpc>
                <a:spcPct val="150000"/>
              </a:lnSpc>
              <a:spcBef>
                <a:spcPts val="450"/>
              </a:spcBef>
              <a:buSzPct val="55000"/>
              <a:buFont typeface="Wingdings"/>
              <a:buChar char=""/>
              <a:tabLst>
                <a:tab pos="699135" algn="l"/>
              </a:tabLst>
            </a:pPr>
            <a:r>
              <a:rPr lang="en-US" sz="2000" dirty="0">
                <a:latin typeface="Times New Roman" panose="02020603050405020304" pitchFamily="18" charset="0"/>
              </a:rPr>
              <a:t>They sometimes do not generate motivation in patients, but it makes them feel intimidated. </a:t>
            </a:r>
          </a:p>
          <a:p>
            <a:pPr marL="698500" marR="5080" lvl="1" indent="-229235" algn="just">
              <a:lnSpc>
                <a:spcPct val="150000"/>
              </a:lnSpc>
              <a:spcBef>
                <a:spcPts val="450"/>
              </a:spcBef>
              <a:buSzPct val="55000"/>
              <a:buFont typeface="Wingdings"/>
              <a:buChar char=""/>
              <a:tabLst>
                <a:tab pos="699135" algn="l"/>
              </a:tabLst>
            </a:pPr>
            <a:r>
              <a:rPr lang="en-US" sz="2000" dirty="0">
                <a:latin typeface="Times New Roman" panose="02020603050405020304" pitchFamily="18" charset="0"/>
              </a:rPr>
              <a:t>The methods to </a:t>
            </a:r>
            <a:r>
              <a:rPr lang="en-US" sz="2000" dirty="0">
                <a:effectLst/>
                <a:latin typeface="Times New Roman" panose="02020603050405020304" pitchFamily="18" charset="0"/>
                <a:ea typeface="Calibri" panose="020F0502020204030204" pitchFamily="34" charset="0"/>
              </a:rPr>
              <a:t>assess Emotional Regulation in individuals with ASD are based on observations are affected by difficult-to-interpret emotions without defining the context of the child’s baseline behaviors and emotional expressions. </a:t>
            </a:r>
          </a:p>
          <a:p>
            <a:pPr marL="698500" marR="5080" lvl="1" indent="-229235" algn="just">
              <a:lnSpc>
                <a:spcPct val="150000"/>
              </a:lnSpc>
              <a:spcBef>
                <a:spcPts val="450"/>
              </a:spcBef>
              <a:buSzPct val="55000"/>
              <a:buFont typeface="Wingdings"/>
              <a:buChar char=""/>
              <a:tabLst>
                <a:tab pos="699135" algn="l"/>
              </a:tabLst>
            </a:pPr>
            <a:r>
              <a:rPr lang="en-US" sz="2000" dirty="0">
                <a:effectLst/>
                <a:latin typeface="Times New Roman" panose="02020603050405020304" pitchFamily="18" charset="0"/>
                <a:ea typeface="Calibri" panose="020F0502020204030204" pitchFamily="34" charset="0"/>
              </a:rPr>
              <a:t>Artificial intelligence techniques have to be applied to improve the results obtained in these therapies.</a:t>
            </a:r>
            <a:endParaRPr sz="2000" dirty="0">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09600" y="860514"/>
            <a:ext cx="11049000" cy="5258299"/>
          </a:xfrm>
          <a:prstGeom prst="rect">
            <a:avLst/>
          </a:prstGeom>
        </p:spPr>
        <p:txBody>
          <a:bodyPr vert="horz" wrap="square" lIns="0" tIns="233045" rIns="0" bIns="0" rtlCol="0">
            <a:spAutoFit/>
          </a:bodyPr>
          <a:lstStyle/>
          <a:p>
            <a:pPr marL="298450" indent="-286385">
              <a:lnSpc>
                <a:spcPct val="100000"/>
              </a:lnSpc>
              <a:spcBef>
                <a:spcPts val="1835"/>
              </a:spcBef>
              <a:buSzPct val="96363"/>
              <a:buFont typeface="Wingdings"/>
              <a:buChar char=""/>
              <a:tabLst>
                <a:tab pos="299085" algn="l"/>
              </a:tabLst>
            </a:pPr>
            <a:r>
              <a:rPr sz="2750" b="1" spc="-15" dirty="0">
                <a:latin typeface="Times New Roman"/>
                <a:cs typeface="Times New Roman"/>
              </a:rPr>
              <a:t>Proposed</a:t>
            </a:r>
            <a:r>
              <a:rPr sz="2750" b="1" spc="195" dirty="0">
                <a:latin typeface="Times New Roman"/>
                <a:cs typeface="Times New Roman"/>
              </a:rPr>
              <a:t> </a:t>
            </a:r>
            <a:r>
              <a:rPr sz="2750" b="1" spc="-5" dirty="0">
                <a:latin typeface="Times New Roman"/>
                <a:cs typeface="Times New Roman"/>
              </a:rPr>
              <a:t>System</a:t>
            </a:r>
            <a:endParaRPr sz="2750" dirty="0">
              <a:latin typeface="Times New Roman"/>
              <a:cs typeface="Times New Roman"/>
            </a:endParaRPr>
          </a:p>
          <a:p>
            <a:pPr marL="699135" marR="5080" lvl="1" indent="-229235">
              <a:lnSpc>
                <a:spcPct val="150200"/>
              </a:lnSpc>
              <a:spcBef>
                <a:spcPts val="75"/>
              </a:spcBef>
              <a:buFont typeface="Wingdings"/>
              <a:buChar char=""/>
              <a:tabLst>
                <a:tab pos="699135" algn="l"/>
              </a:tabLst>
            </a:pPr>
            <a:r>
              <a:rPr lang="en-US" sz="2000" spc="10" dirty="0">
                <a:effectLst/>
                <a:latin typeface="Times New Roman"/>
                <a:ea typeface="Calibri" panose="020F0502020204030204" pitchFamily="34" charset="0"/>
                <a:cs typeface="Times New Roman"/>
              </a:rPr>
              <a:t>D</a:t>
            </a:r>
            <a:r>
              <a:rPr lang="en-US" sz="2000" dirty="0">
                <a:effectLst/>
                <a:latin typeface="Times New Roman" panose="02020603050405020304" pitchFamily="18" charset="0"/>
                <a:ea typeface="Calibri" panose="020F0502020204030204" pitchFamily="34" charset="0"/>
              </a:rPr>
              <a:t>evelop non-invasive technological frameworks which can be applied to extract facial measurements in a non-invasive way.</a:t>
            </a:r>
          </a:p>
          <a:p>
            <a:pPr marL="699135" marR="5080" lvl="1" indent="-229235">
              <a:lnSpc>
                <a:spcPct val="150200"/>
              </a:lnSpc>
              <a:spcBef>
                <a:spcPts val="75"/>
              </a:spcBef>
              <a:buFont typeface="Wingdings"/>
              <a:buChar char=""/>
              <a:tabLst>
                <a:tab pos="699135" algn="l"/>
              </a:tabLst>
            </a:pPr>
            <a:r>
              <a:rPr lang="en-US" sz="2000" dirty="0">
                <a:effectLst/>
                <a:latin typeface="Times New Roman" panose="02020603050405020304" pitchFamily="18" charset="0"/>
                <a:ea typeface="Calibri" panose="020F0502020204030204" pitchFamily="34" charset="0"/>
              </a:rPr>
              <a:t>This option does not seek to eliminate the specialists from the therapy, but to facilitate their activities to achieve concentration in other exercises that could be more critical. </a:t>
            </a:r>
            <a:endParaRPr lang="en-US" sz="2000" dirty="0">
              <a:latin typeface="Times New Roman" panose="02020603050405020304" pitchFamily="18" charset="0"/>
              <a:ea typeface="Calibri" panose="020F0502020204030204" pitchFamily="34" charset="0"/>
            </a:endParaRPr>
          </a:p>
          <a:p>
            <a:pPr marL="699135" marR="5080" lvl="1" indent="-229235">
              <a:lnSpc>
                <a:spcPct val="150200"/>
              </a:lnSpc>
              <a:spcBef>
                <a:spcPts val="75"/>
              </a:spcBef>
              <a:buFont typeface="Wingdings"/>
              <a:buChar char=""/>
              <a:tabLst>
                <a:tab pos="699135" algn="l"/>
              </a:tabLst>
            </a:pPr>
            <a:r>
              <a:rPr lang="en-US" sz="2000" dirty="0">
                <a:effectLst/>
                <a:latin typeface="Times New Roman" panose="02020603050405020304" pitchFamily="18" charset="0"/>
                <a:ea typeface="Calibri" panose="020F0502020204030204" pitchFamily="34" charset="0"/>
              </a:rPr>
              <a:t>Proposed system for facial expression recognition provides a personalized interface to help children with autism identify and understand human emotions. Human emotions are basically represented in different classes of emotions, for example, happy, sad, natural, anger, surprise, hatred and fear.</a:t>
            </a:r>
          </a:p>
          <a:p>
            <a:pPr marL="699135" marR="5080" lvl="1" indent="-229235">
              <a:lnSpc>
                <a:spcPct val="150200"/>
              </a:lnSpc>
              <a:spcBef>
                <a:spcPts val="75"/>
              </a:spcBef>
              <a:buFont typeface="Wingdings"/>
              <a:buChar char=""/>
              <a:tabLst>
                <a:tab pos="699135" algn="l"/>
              </a:tabLst>
            </a:pPr>
            <a:r>
              <a:rPr lang="en-US" sz="2000" dirty="0">
                <a:effectLst/>
                <a:latin typeface="Times New Roman" panose="02020603050405020304" pitchFamily="18" charset="0"/>
                <a:ea typeface="Calibri" panose="020F0502020204030204" pitchFamily="34" charset="0"/>
              </a:rPr>
              <a:t> There are three stages in detecting emotions, selection of images, database training, and emotions classification. The classification of emotions is done using DCNN classifier and interfaced with an application.</a:t>
            </a:r>
            <a:endParaRPr sz="2000" dirty="0">
              <a:latin typeface="Times New Roman"/>
              <a:cs typeface="Times New Roman"/>
            </a:endParaRPr>
          </a:p>
        </p:txBody>
      </p:sp>
      <p:sp>
        <p:nvSpPr>
          <p:cNvPr id="4" name="object 4"/>
          <p:cNvSpPr txBox="1">
            <a:spLocks noGrp="1"/>
          </p:cNvSpPr>
          <p:nvPr>
            <p:ph type="ftr" sz="quarter" idx="5"/>
          </p:nvPr>
        </p:nvSpPr>
        <p:spPr>
          <a:xfrm>
            <a:off x="917575" y="6472554"/>
            <a:ext cx="1207770" cy="156068"/>
          </a:xfrm>
          <a:prstGeom prst="rect">
            <a:avLst/>
          </a:prstGeom>
        </p:spPr>
        <p:txBody>
          <a:bodyPr vert="horz" wrap="square" lIns="0" tIns="0" rIns="0" bIns="0" rtlCol="0">
            <a:spAutoFit/>
          </a:bodyPr>
          <a:lstStyle/>
          <a:p>
            <a:pPr marL="12700">
              <a:lnSpc>
                <a:spcPts val="1240"/>
              </a:lnSpc>
            </a:pPr>
            <a:r>
              <a:rPr lang="en-IN" spc="-5" dirty="0"/>
              <a:t>26 December</a:t>
            </a:r>
            <a:r>
              <a:rPr spc="-50" dirty="0"/>
              <a:t> </a:t>
            </a:r>
            <a:r>
              <a:rPr spc="-10" dirty="0"/>
              <a:t>2022</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spc="-40" dirty="0"/>
              <a:t>V</a:t>
            </a:r>
            <a:r>
              <a:rPr spc="-20" dirty="0"/>
              <a:t>I</a:t>
            </a:r>
            <a:r>
              <a:rPr dirty="0"/>
              <a:t>I</a:t>
            </a:r>
            <a:r>
              <a:rPr spc="80" dirty="0"/>
              <a:t> </a:t>
            </a:r>
            <a:r>
              <a:rPr spc="30" dirty="0"/>
              <a:t>S</a:t>
            </a:r>
            <a:r>
              <a:rPr spc="-5" dirty="0"/>
              <a:t>eme</a:t>
            </a:r>
            <a:r>
              <a:rPr spc="-30" dirty="0"/>
              <a:t>s</a:t>
            </a:r>
            <a:r>
              <a:rPr spc="30" dirty="0"/>
              <a:t>t</a:t>
            </a:r>
            <a:r>
              <a:rPr spc="-5" dirty="0"/>
              <a:t>e</a:t>
            </a:r>
            <a:r>
              <a:rPr spc="-55" dirty="0"/>
              <a:t>r</a:t>
            </a:r>
            <a:r>
              <a:rPr dirty="0"/>
              <a:t>,</a:t>
            </a:r>
            <a:r>
              <a:rPr spc="-60" dirty="0"/>
              <a:t> </a:t>
            </a:r>
            <a:r>
              <a:rPr spc="-10" dirty="0"/>
              <a:t>D</a:t>
            </a:r>
            <a:r>
              <a:rPr spc="-5" dirty="0"/>
              <a:t>e</a:t>
            </a:r>
            <a:r>
              <a:rPr spc="30" dirty="0"/>
              <a:t>p</a:t>
            </a:r>
            <a:r>
              <a:rPr spc="5" dirty="0"/>
              <a:t>a</a:t>
            </a:r>
            <a:r>
              <a:rPr spc="20" dirty="0"/>
              <a:t>r</a:t>
            </a:r>
            <a:r>
              <a:rPr spc="30" dirty="0"/>
              <a:t>t</a:t>
            </a:r>
            <a:r>
              <a:rPr spc="-5" dirty="0"/>
              <a:t>me</a:t>
            </a:r>
            <a:r>
              <a:rPr spc="30" dirty="0"/>
              <a:t>n</a:t>
            </a:r>
            <a:r>
              <a:rPr dirty="0"/>
              <a:t>t</a:t>
            </a:r>
            <a:r>
              <a:rPr spc="-15" dirty="0"/>
              <a:t> </a:t>
            </a:r>
            <a:r>
              <a:rPr spc="10" dirty="0"/>
              <a:t>O</a:t>
            </a:r>
            <a:r>
              <a:rPr dirty="0"/>
              <a:t>f</a:t>
            </a:r>
            <a:r>
              <a:rPr spc="-55" dirty="0"/>
              <a:t> </a:t>
            </a:r>
            <a:r>
              <a:rPr spc="-20" dirty="0"/>
              <a:t>I</a:t>
            </a:r>
            <a:r>
              <a:rPr spc="30" dirty="0"/>
              <a:t>S</a:t>
            </a:r>
            <a:r>
              <a:rPr spc="10" dirty="0"/>
              <a:t>E</a:t>
            </a:r>
            <a:r>
              <a:rPr spc="-10" dirty="0"/>
              <a:t>,</a:t>
            </a:r>
            <a:r>
              <a:rPr dirty="0"/>
              <a:t>R</a:t>
            </a:r>
            <a:r>
              <a:rPr spc="30" dirty="0"/>
              <a:t>NS</a:t>
            </a:r>
            <a:r>
              <a:rPr spc="-20" dirty="0"/>
              <a:t>I</a:t>
            </a:r>
            <a:r>
              <a:rPr dirty="0"/>
              <a:t>T</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6</a:t>
            </a:fld>
            <a:endParaRPr dirty="0"/>
          </a:p>
        </p:txBody>
      </p:sp>
      <p:sp>
        <p:nvSpPr>
          <p:cNvPr id="3" name="object 3"/>
          <p:cNvSpPr txBox="1">
            <a:spLocks noGrp="1"/>
          </p:cNvSpPr>
          <p:nvPr>
            <p:ph type="title"/>
          </p:nvPr>
        </p:nvSpPr>
        <p:spPr>
          <a:xfrm>
            <a:off x="4750434" y="331469"/>
            <a:ext cx="2696845" cy="518159"/>
          </a:xfrm>
          <a:prstGeom prst="rect">
            <a:avLst/>
          </a:prstGeom>
        </p:spPr>
        <p:txBody>
          <a:bodyPr vert="horz" wrap="square" lIns="0" tIns="16510" rIns="0" bIns="0" rtlCol="0">
            <a:spAutoFit/>
          </a:bodyPr>
          <a:lstStyle/>
          <a:p>
            <a:pPr marL="12700">
              <a:lnSpc>
                <a:spcPct val="100000"/>
              </a:lnSpc>
              <a:spcBef>
                <a:spcPts val="130"/>
              </a:spcBef>
            </a:pPr>
            <a:r>
              <a:rPr sz="3200" b="1" spc="-5" dirty="0">
                <a:solidFill>
                  <a:srgbClr val="000066"/>
                </a:solidFill>
                <a:latin typeface="Calibri"/>
                <a:cs typeface="Calibri"/>
              </a:rPr>
              <a:t>INTRODUCTION</a:t>
            </a:r>
            <a:endParaRPr sz="3200">
              <a:latin typeface="Calibri"/>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87165" y="313055"/>
            <a:ext cx="4145279" cy="632460"/>
          </a:xfrm>
          <a:prstGeom prst="rect">
            <a:avLst/>
          </a:prstGeom>
        </p:spPr>
        <p:txBody>
          <a:bodyPr vert="horz" wrap="square" lIns="0" tIns="16510" rIns="0" bIns="0" rtlCol="0">
            <a:spAutoFit/>
          </a:bodyPr>
          <a:lstStyle/>
          <a:p>
            <a:pPr marL="12700">
              <a:lnSpc>
                <a:spcPct val="100000"/>
              </a:lnSpc>
              <a:spcBef>
                <a:spcPts val="130"/>
              </a:spcBef>
            </a:pPr>
            <a:r>
              <a:rPr spc="60" dirty="0"/>
              <a:t>L</a:t>
            </a:r>
            <a:r>
              <a:rPr spc="80" dirty="0"/>
              <a:t>I</a:t>
            </a:r>
            <a:r>
              <a:rPr spc="30" dirty="0"/>
              <a:t>T</a:t>
            </a:r>
            <a:r>
              <a:rPr spc="-65" dirty="0"/>
              <a:t>E</a:t>
            </a:r>
            <a:r>
              <a:rPr spc="-5" dirty="0"/>
              <a:t>R</a:t>
            </a:r>
            <a:r>
              <a:rPr spc="-280" dirty="0"/>
              <a:t>A</a:t>
            </a:r>
            <a:r>
              <a:rPr spc="-40" dirty="0"/>
              <a:t>TU</a:t>
            </a:r>
            <a:r>
              <a:rPr spc="-5" dirty="0"/>
              <a:t>R</a:t>
            </a:r>
            <a:r>
              <a:rPr spc="10" dirty="0"/>
              <a:t>E</a:t>
            </a:r>
            <a:r>
              <a:rPr spc="-215" dirty="0"/>
              <a:t> </a:t>
            </a:r>
            <a:r>
              <a:rPr spc="65" dirty="0"/>
              <a:t>R</a:t>
            </a:r>
            <a:r>
              <a:rPr spc="10" dirty="0"/>
              <a:t>E</a:t>
            </a:r>
            <a:r>
              <a:rPr spc="55" dirty="0"/>
              <a:t>V</a:t>
            </a:r>
            <a:r>
              <a:rPr dirty="0"/>
              <a:t>I</a:t>
            </a:r>
            <a:r>
              <a:rPr spc="-60" dirty="0"/>
              <a:t>E</a:t>
            </a:r>
            <a:r>
              <a:rPr spc="25" dirty="0"/>
              <a:t>W</a:t>
            </a:r>
          </a:p>
        </p:txBody>
      </p:sp>
      <p:sp>
        <p:nvSpPr>
          <p:cNvPr id="4" name="object 4"/>
          <p:cNvSpPr txBox="1">
            <a:spLocks noGrp="1"/>
          </p:cNvSpPr>
          <p:nvPr>
            <p:ph type="ftr" sz="quarter" idx="5"/>
          </p:nvPr>
        </p:nvSpPr>
        <p:spPr>
          <a:xfrm>
            <a:off x="917575" y="6472554"/>
            <a:ext cx="1207770" cy="156068"/>
          </a:xfrm>
          <a:prstGeom prst="rect">
            <a:avLst/>
          </a:prstGeom>
        </p:spPr>
        <p:txBody>
          <a:bodyPr vert="horz" wrap="square" lIns="0" tIns="0" rIns="0" bIns="0" rtlCol="0">
            <a:spAutoFit/>
          </a:bodyPr>
          <a:lstStyle/>
          <a:p>
            <a:pPr marL="12700">
              <a:lnSpc>
                <a:spcPts val="1240"/>
              </a:lnSpc>
            </a:pPr>
            <a:r>
              <a:rPr spc="-5" dirty="0"/>
              <a:t>2</a:t>
            </a:r>
            <a:r>
              <a:rPr lang="en-US" spc="-5" dirty="0"/>
              <a:t>6</a:t>
            </a:r>
            <a:r>
              <a:rPr spc="-20" dirty="0"/>
              <a:t> </a:t>
            </a:r>
            <a:r>
              <a:rPr dirty="0"/>
              <a:t>December</a:t>
            </a:r>
            <a:r>
              <a:rPr spc="-50" dirty="0"/>
              <a:t> </a:t>
            </a:r>
            <a:r>
              <a:rPr spc="-10" dirty="0"/>
              <a:t>2022</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spc="-40" dirty="0"/>
              <a:t>V</a:t>
            </a:r>
            <a:r>
              <a:rPr spc="-20" dirty="0"/>
              <a:t>I</a:t>
            </a:r>
            <a:r>
              <a:rPr dirty="0"/>
              <a:t>I</a:t>
            </a:r>
            <a:r>
              <a:rPr spc="80" dirty="0"/>
              <a:t> </a:t>
            </a:r>
            <a:r>
              <a:rPr spc="30" dirty="0"/>
              <a:t>S</a:t>
            </a:r>
            <a:r>
              <a:rPr spc="-5" dirty="0"/>
              <a:t>eme</a:t>
            </a:r>
            <a:r>
              <a:rPr spc="-30" dirty="0"/>
              <a:t>s</a:t>
            </a:r>
            <a:r>
              <a:rPr spc="30" dirty="0"/>
              <a:t>t</a:t>
            </a:r>
            <a:r>
              <a:rPr spc="-5" dirty="0"/>
              <a:t>e</a:t>
            </a:r>
            <a:r>
              <a:rPr spc="-55" dirty="0"/>
              <a:t>r</a:t>
            </a:r>
            <a:r>
              <a:rPr dirty="0"/>
              <a:t>,</a:t>
            </a:r>
            <a:r>
              <a:rPr spc="-60" dirty="0"/>
              <a:t> </a:t>
            </a:r>
            <a:r>
              <a:rPr spc="-10" dirty="0"/>
              <a:t>D</a:t>
            </a:r>
            <a:r>
              <a:rPr spc="-5" dirty="0"/>
              <a:t>e</a:t>
            </a:r>
            <a:r>
              <a:rPr spc="30" dirty="0"/>
              <a:t>p</a:t>
            </a:r>
            <a:r>
              <a:rPr spc="5" dirty="0"/>
              <a:t>a</a:t>
            </a:r>
            <a:r>
              <a:rPr spc="20" dirty="0"/>
              <a:t>r</a:t>
            </a:r>
            <a:r>
              <a:rPr spc="30" dirty="0"/>
              <a:t>t</a:t>
            </a:r>
            <a:r>
              <a:rPr spc="-5" dirty="0"/>
              <a:t>me</a:t>
            </a:r>
            <a:r>
              <a:rPr spc="30" dirty="0"/>
              <a:t>n</a:t>
            </a:r>
            <a:r>
              <a:rPr dirty="0"/>
              <a:t>t</a:t>
            </a:r>
            <a:r>
              <a:rPr spc="-15" dirty="0"/>
              <a:t> </a:t>
            </a:r>
            <a:r>
              <a:rPr spc="10" dirty="0"/>
              <a:t>O</a:t>
            </a:r>
            <a:r>
              <a:rPr dirty="0"/>
              <a:t>f</a:t>
            </a:r>
            <a:r>
              <a:rPr spc="-55" dirty="0"/>
              <a:t> </a:t>
            </a:r>
            <a:r>
              <a:rPr spc="-20" dirty="0"/>
              <a:t>I</a:t>
            </a:r>
            <a:r>
              <a:rPr spc="30" dirty="0"/>
              <a:t>S</a:t>
            </a:r>
            <a:r>
              <a:rPr spc="10" dirty="0"/>
              <a:t>E</a:t>
            </a:r>
            <a:r>
              <a:rPr spc="-10" dirty="0"/>
              <a:t>,</a:t>
            </a:r>
            <a:r>
              <a:rPr dirty="0"/>
              <a:t>R</a:t>
            </a:r>
            <a:r>
              <a:rPr spc="30" dirty="0"/>
              <a:t>NS</a:t>
            </a:r>
            <a:r>
              <a:rPr spc="-20" dirty="0"/>
              <a:t>I</a:t>
            </a:r>
            <a:r>
              <a:rPr dirty="0"/>
              <a:t>T</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7</a:t>
            </a:fld>
            <a:endParaRPr dirty="0"/>
          </a:p>
        </p:txBody>
      </p:sp>
      <p:graphicFrame>
        <p:nvGraphicFramePr>
          <p:cNvPr id="3" name="object 3"/>
          <p:cNvGraphicFramePr>
            <a:graphicFrameLocks noGrp="1"/>
          </p:cNvGraphicFramePr>
          <p:nvPr>
            <p:extLst>
              <p:ext uri="{D42A27DB-BD31-4B8C-83A1-F6EECF244321}">
                <p14:modId xmlns:p14="http://schemas.microsoft.com/office/powerpoint/2010/main" val="3021208818"/>
              </p:ext>
            </p:extLst>
          </p:nvPr>
        </p:nvGraphicFramePr>
        <p:xfrm>
          <a:off x="713421" y="981044"/>
          <a:ext cx="10764519" cy="5669310"/>
        </p:xfrm>
        <a:graphic>
          <a:graphicData uri="http://schemas.openxmlformats.org/drawingml/2006/table">
            <a:tbl>
              <a:tblPr firstRow="1" bandRow="1">
                <a:tableStyleId>{2D5ABB26-0587-4C30-8999-92F81FD0307C}</a:tableStyleId>
              </a:tblPr>
              <a:tblGrid>
                <a:gridCol w="391795">
                  <a:extLst>
                    <a:ext uri="{9D8B030D-6E8A-4147-A177-3AD203B41FA5}">
                      <a16:colId xmlns:a16="http://schemas.microsoft.com/office/drawing/2014/main" val="20000"/>
                    </a:ext>
                  </a:extLst>
                </a:gridCol>
                <a:gridCol w="1484275">
                  <a:extLst>
                    <a:ext uri="{9D8B030D-6E8A-4147-A177-3AD203B41FA5}">
                      <a16:colId xmlns:a16="http://schemas.microsoft.com/office/drawing/2014/main" val="20001"/>
                    </a:ext>
                  </a:extLst>
                </a:gridCol>
                <a:gridCol w="731922">
                  <a:extLst>
                    <a:ext uri="{9D8B030D-6E8A-4147-A177-3AD203B41FA5}">
                      <a16:colId xmlns:a16="http://schemas.microsoft.com/office/drawing/2014/main" val="20002"/>
                    </a:ext>
                  </a:extLst>
                </a:gridCol>
                <a:gridCol w="1249278">
                  <a:extLst>
                    <a:ext uri="{9D8B030D-6E8A-4147-A177-3AD203B41FA5}">
                      <a16:colId xmlns:a16="http://schemas.microsoft.com/office/drawing/2014/main" val="20003"/>
                    </a:ext>
                  </a:extLst>
                </a:gridCol>
                <a:gridCol w="1295400">
                  <a:extLst>
                    <a:ext uri="{9D8B030D-6E8A-4147-A177-3AD203B41FA5}">
                      <a16:colId xmlns:a16="http://schemas.microsoft.com/office/drawing/2014/main" val="20004"/>
                    </a:ext>
                  </a:extLst>
                </a:gridCol>
                <a:gridCol w="975031">
                  <a:extLst>
                    <a:ext uri="{9D8B030D-6E8A-4147-A177-3AD203B41FA5}">
                      <a16:colId xmlns:a16="http://schemas.microsoft.com/office/drawing/2014/main" val="20005"/>
                    </a:ext>
                  </a:extLst>
                </a:gridCol>
                <a:gridCol w="1463369">
                  <a:extLst>
                    <a:ext uri="{9D8B030D-6E8A-4147-A177-3AD203B41FA5}">
                      <a16:colId xmlns:a16="http://schemas.microsoft.com/office/drawing/2014/main" val="20006"/>
                    </a:ext>
                  </a:extLst>
                </a:gridCol>
                <a:gridCol w="3173449">
                  <a:extLst>
                    <a:ext uri="{9D8B030D-6E8A-4147-A177-3AD203B41FA5}">
                      <a16:colId xmlns:a16="http://schemas.microsoft.com/office/drawing/2014/main" val="20007"/>
                    </a:ext>
                  </a:extLst>
                </a:gridCol>
              </a:tblGrid>
              <a:tr h="396499">
                <a:tc>
                  <a:txBody>
                    <a:bodyPr/>
                    <a:lstStyle/>
                    <a:p>
                      <a:pPr indent="428625" algn="l">
                        <a:lnSpc>
                          <a:spcPct val="107000"/>
                        </a:lnSpc>
                        <a:spcAft>
                          <a:spcPts val="80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algn="l">
                        <a:lnSpc>
                          <a:spcPct val="107000"/>
                        </a:lnSpc>
                        <a:spcAft>
                          <a:spcPts val="800"/>
                        </a:spcAft>
                      </a:pPr>
                      <a:r>
                        <a:rPr lang="en-US"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a:t>
                      </a:r>
                      <a:r>
                        <a:rPr lang="en-IN"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itle Of the Paper</a:t>
                      </a:r>
                    </a:p>
                  </a:txBody>
                  <a:tcPr marL="35135" marR="35135" marT="0" marB="0">
                    <a:lnL w="12700">
                      <a:solidFill>
                        <a:srgbClr val="FFFFFF"/>
                      </a:solidFill>
                      <a:prstDash val="solid"/>
                    </a:lnL>
                    <a:lnR w="12700">
                      <a:solidFill>
                        <a:srgbClr val="FFFFFF"/>
                      </a:solidFill>
                      <a:prstDash val="solid"/>
                    </a:lnR>
                    <a:lnT w="12700">
                      <a:solidFill>
                        <a:srgbClr val="FFFFFF"/>
                      </a:solidFill>
                      <a:prstDash val="solid"/>
                    </a:lnT>
                    <a:lnB w="38100" cap="flat" cmpd="sng" algn="ctr">
                      <a:solidFill>
                        <a:srgbClr val="FFFFFF"/>
                      </a:solidFill>
                      <a:prstDash val="solid"/>
                      <a:round/>
                      <a:headEnd type="none" w="med" len="med"/>
                      <a:tailEnd type="none" w="med" len="med"/>
                    </a:lnB>
                    <a:solidFill>
                      <a:srgbClr val="4471C4"/>
                    </a:solidFill>
                  </a:tcPr>
                </a:tc>
                <a:tc>
                  <a:txBody>
                    <a:bodyPr/>
                    <a:lstStyle/>
                    <a:p>
                      <a:pPr algn="l">
                        <a:lnSpc>
                          <a:spcPct val="107000"/>
                        </a:lnSpc>
                        <a:spcAft>
                          <a:spcPts val="800"/>
                        </a:spcAft>
                      </a:pPr>
                      <a:r>
                        <a:rPr lang="en-US"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Year Of Publishing</a:t>
                      </a:r>
                      <a:endParaRPr lang="en-IN"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cap="flat" cmpd="sng" algn="ctr">
                      <a:solidFill>
                        <a:srgbClr val="FFFFFF"/>
                      </a:solidFill>
                      <a:prstDash val="solid"/>
                      <a:round/>
                      <a:headEnd type="none" w="med" len="med"/>
                      <a:tailEnd type="none" w="med" len="med"/>
                    </a:lnR>
                    <a:lnT w="12700">
                      <a:solidFill>
                        <a:srgbClr val="FFFFFF"/>
                      </a:solidFill>
                      <a:prstDash val="solid"/>
                    </a:lnT>
                    <a:lnB w="38100" cap="flat" cmpd="sng" algn="ctr">
                      <a:solidFill>
                        <a:srgbClr val="FFFFFF"/>
                      </a:solidFill>
                      <a:prstDash val="solid"/>
                      <a:round/>
                      <a:headEnd type="none" w="med" len="med"/>
                      <a:tailEnd type="none" w="med" len="med"/>
                    </a:lnB>
                    <a:solidFill>
                      <a:srgbClr val="4471C4"/>
                    </a:solidFill>
                  </a:tcPr>
                </a:tc>
                <a:tc>
                  <a:txBody>
                    <a:bodyPr/>
                    <a:lstStyle/>
                    <a:p>
                      <a:pPr algn="l">
                        <a:lnSpc>
                          <a:spcPct val="107000"/>
                        </a:lnSpc>
                        <a:spcAft>
                          <a:spcPts val="800"/>
                        </a:spcAft>
                      </a:pPr>
                      <a:r>
                        <a:rPr lang="en-IN" sz="1200" dirty="0">
                          <a:solidFill>
                            <a:schemeClr val="bg1"/>
                          </a:solidFill>
                          <a:effectLst/>
                        </a:rPr>
                        <a:t>Model</a:t>
                      </a:r>
                      <a:endParaRPr lang="en-IN"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a:solidFill>
                        <a:srgbClr val="FFFFFF"/>
                      </a:solidFill>
                      <a:prstDash val="solid"/>
                    </a:lnR>
                    <a:lnT w="12700">
                      <a:solidFill>
                        <a:srgbClr val="FFFFFF"/>
                      </a:solidFill>
                      <a:prstDash val="solid"/>
                    </a:lnT>
                    <a:lnB w="38100" cap="flat" cmpd="sng" algn="ctr">
                      <a:solidFill>
                        <a:srgbClr val="FFFFFF"/>
                      </a:solidFill>
                      <a:prstDash val="solid"/>
                      <a:round/>
                      <a:headEnd type="none" w="med" len="med"/>
                      <a:tailEnd type="none" w="med" len="med"/>
                    </a:lnB>
                    <a:solidFill>
                      <a:srgbClr val="4471C4"/>
                    </a:solidFill>
                  </a:tcPr>
                </a:tc>
                <a:tc>
                  <a:txBody>
                    <a:bodyPr/>
                    <a:lstStyle/>
                    <a:p>
                      <a:pPr algn="l">
                        <a:lnSpc>
                          <a:spcPct val="107000"/>
                        </a:lnSpc>
                        <a:spcAft>
                          <a:spcPts val="800"/>
                        </a:spcAft>
                      </a:pPr>
                      <a:r>
                        <a:rPr lang="en-IN" sz="1200" dirty="0">
                          <a:solidFill>
                            <a:schemeClr val="bg1"/>
                          </a:solidFill>
                          <a:effectLst/>
                        </a:rPr>
                        <a:t>Datasets</a:t>
                      </a:r>
                      <a:endParaRPr lang="en-IN"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a:solidFill>
                        <a:srgbClr val="FFFFFF"/>
                      </a:solidFill>
                      <a:prstDash val="solid"/>
                    </a:lnR>
                    <a:lnT w="12700">
                      <a:solidFill>
                        <a:srgbClr val="FFFFFF"/>
                      </a:solidFill>
                      <a:prstDash val="solid"/>
                    </a:lnT>
                    <a:lnB w="38100" cap="flat" cmpd="sng" algn="ctr">
                      <a:solidFill>
                        <a:srgbClr val="FFFFFF"/>
                      </a:solidFill>
                      <a:prstDash val="solid"/>
                      <a:round/>
                      <a:headEnd type="none" w="med" len="med"/>
                      <a:tailEnd type="none" w="med" len="med"/>
                    </a:lnB>
                    <a:solidFill>
                      <a:srgbClr val="4471C4"/>
                    </a:solidFill>
                  </a:tcPr>
                </a:tc>
                <a:tc>
                  <a:txBody>
                    <a:bodyPr/>
                    <a:lstStyle/>
                    <a:p>
                      <a:pPr algn="l">
                        <a:lnSpc>
                          <a:spcPct val="107000"/>
                        </a:lnSpc>
                        <a:spcAft>
                          <a:spcPts val="800"/>
                        </a:spcAft>
                      </a:pPr>
                      <a:r>
                        <a:rPr lang="en-IN" sz="1200" dirty="0">
                          <a:solidFill>
                            <a:schemeClr val="bg1"/>
                          </a:solidFill>
                          <a:effectLst/>
                        </a:rPr>
                        <a:t>Performance measure</a:t>
                      </a:r>
                      <a:endParaRPr lang="en-IN"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a:solidFill>
                        <a:srgbClr val="FFFFFF"/>
                      </a:solidFill>
                      <a:prstDash val="solid"/>
                    </a:lnR>
                    <a:lnT w="12700">
                      <a:solidFill>
                        <a:srgbClr val="FFFFFF"/>
                      </a:solidFill>
                      <a:prstDash val="solid"/>
                    </a:lnT>
                    <a:lnB w="38100" cap="flat" cmpd="sng" algn="ctr">
                      <a:solidFill>
                        <a:srgbClr val="FFFFFF"/>
                      </a:solidFill>
                      <a:prstDash val="solid"/>
                      <a:round/>
                      <a:headEnd type="none" w="med" len="med"/>
                      <a:tailEnd type="none" w="med" len="med"/>
                    </a:lnB>
                    <a:solidFill>
                      <a:srgbClr val="4471C4"/>
                    </a:solidFill>
                  </a:tcPr>
                </a:tc>
                <a:tc>
                  <a:txBody>
                    <a:bodyPr/>
                    <a:lstStyle/>
                    <a:p>
                      <a:pPr algn="l">
                        <a:lnSpc>
                          <a:spcPct val="107000"/>
                        </a:lnSpc>
                        <a:spcAft>
                          <a:spcPts val="800"/>
                        </a:spcAft>
                      </a:pPr>
                      <a:r>
                        <a:rPr lang="en-IN" sz="1200" dirty="0">
                          <a:solidFill>
                            <a:schemeClr val="bg1"/>
                          </a:solidFill>
                          <a:effectLst/>
                        </a:rPr>
                        <a:t>Values</a:t>
                      </a:r>
                      <a:endParaRPr lang="en-IN"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cap="flat" cmpd="sng" algn="ctr">
                      <a:solidFill>
                        <a:srgbClr val="FFFFFF"/>
                      </a:solidFill>
                      <a:prstDash val="solid"/>
                      <a:round/>
                      <a:headEnd type="none" w="med" len="med"/>
                      <a:tailEnd type="none" w="med" len="med"/>
                    </a:lnR>
                    <a:lnT w="12700">
                      <a:solidFill>
                        <a:srgbClr val="FFFFFF"/>
                      </a:solidFill>
                      <a:prstDash val="solid"/>
                    </a:lnT>
                    <a:lnB w="38100" cap="flat" cmpd="sng" algn="ctr">
                      <a:solidFill>
                        <a:srgbClr val="FFFFFF"/>
                      </a:solidFill>
                      <a:prstDash val="solid"/>
                      <a:round/>
                      <a:headEnd type="none" w="med" len="med"/>
                      <a:tailEnd type="none" w="med" len="med"/>
                    </a:lnB>
                    <a:solidFill>
                      <a:srgbClr val="4471C4"/>
                    </a:solidFill>
                  </a:tcPr>
                </a:tc>
                <a:tc>
                  <a:txBody>
                    <a:bodyPr/>
                    <a:lstStyle/>
                    <a:p>
                      <a:pPr algn="l">
                        <a:lnSpc>
                          <a:spcPct val="107000"/>
                        </a:lnSpc>
                        <a:spcAft>
                          <a:spcPts val="800"/>
                        </a:spcAft>
                      </a:pPr>
                      <a:r>
                        <a:rPr lang="en-US"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Future Enhancements</a:t>
                      </a:r>
                      <a:endParaRPr lang="en-IN"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a:solidFill>
                        <a:srgbClr val="FFFFFF"/>
                      </a:solidFill>
                      <a:prstDash val="solid"/>
                    </a:lnR>
                    <a:lnT w="12700">
                      <a:solidFill>
                        <a:srgbClr val="FFFFFF"/>
                      </a:solidFill>
                      <a:prstDash val="solid"/>
                    </a:lnT>
                    <a:lnB w="38100" cap="flat" cmpd="sng" algn="ctr">
                      <a:solidFill>
                        <a:srgbClr val="FFFFFF"/>
                      </a:solidFill>
                      <a:prstDash val="solid"/>
                      <a:round/>
                      <a:headEnd type="none" w="med" len="med"/>
                      <a:tailEnd type="none" w="med" len="med"/>
                    </a:lnB>
                    <a:solidFill>
                      <a:srgbClr val="4471C4"/>
                    </a:solidFill>
                  </a:tcPr>
                </a:tc>
                <a:extLst>
                  <a:ext uri="{0D108BD9-81ED-4DB2-BD59-A6C34878D82A}">
                    <a16:rowId xmlns:a16="http://schemas.microsoft.com/office/drawing/2014/main" val="10000"/>
                  </a:ext>
                </a:extLst>
              </a:tr>
              <a:tr h="753577">
                <a:tc>
                  <a:txBody>
                    <a:bodyPr/>
                    <a:lstStyle/>
                    <a:p>
                      <a:pPr algn="l">
                        <a:lnSpc>
                          <a:spcPct val="107000"/>
                        </a:lnSpc>
                        <a:spcAft>
                          <a:spcPts val="800"/>
                        </a:spcAft>
                      </a:pPr>
                      <a:r>
                        <a:rPr lang="en-US"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1</a:t>
                      </a:r>
                      <a:endParaRPr lang="en-IN"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cap="flat" cmpd="sng" algn="ctr">
                      <a:solidFill>
                        <a:srgbClr val="FFFFFF"/>
                      </a:solidFill>
                      <a:prstDash val="solid"/>
                      <a:round/>
                      <a:headEnd type="none" w="med" len="med"/>
                      <a:tailEnd type="none" w="med" len="med"/>
                    </a:lnR>
                    <a:lnT w="38100">
                      <a:solidFill>
                        <a:srgbClr val="FFFFFF"/>
                      </a:solidFill>
                      <a:prstDash val="solid"/>
                    </a:lnT>
                    <a:lnB w="12700">
                      <a:solidFill>
                        <a:srgbClr val="FFFFFF"/>
                      </a:solidFill>
                      <a:prstDash val="solid"/>
                    </a:lnB>
                    <a:solidFill>
                      <a:srgbClr val="4471C4"/>
                    </a:solidFill>
                  </a:tcPr>
                </a:tc>
                <a:tc>
                  <a:txBody>
                    <a:bodyPr/>
                    <a:lstStyle/>
                    <a:p>
                      <a:r>
                        <a:rPr lang="en-US" sz="1200" dirty="0"/>
                        <a:t>FaceNet2ExpNet: Regularizing a Deep Face Recognition Net for Expression Recognition</a:t>
                      </a:r>
                      <a:endParaRPr lang="en-IN" sz="1200" dirty="0"/>
                    </a:p>
                  </a:txBody>
                  <a:tcPr>
                    <a:lnL w="12700">
                      <a:solidFill>
                        <a:srgbClr val="FFFFFF"/>
                      </a:solidFill>
                      <a:prstDash val="solid"/>
                    </a:lnL>
                    <a:lnR w="12700">
                      <a:solidFill>
                        <a:srgbClr val="FFFFFF"/>
                      </a:solidFill>
                      <a:prstDash val="solid"/>
                    </a:lnR>
                    <a:lnT w="38100">
                      <a:solidFill>
                        <a:srgbClr val="FFFFFF"/>
                      </a:solidFill>
                      <a:prstDash val="solid"/>
                    </a:lnT>
                    <a:lnB w="12700" cap="flat" cmpd="sng" algn="ctr">
                      <a:solidFill>
                        <a:srgbClr val="FFFFFF"/>
                      </a:solidFill>
                      <a:prstDash val="solid"/>
                      <a:round/>
                      <a:headEnd type="none" w="med" len="med"/>
                      <a:tailEnd type="none" w="med" len="med"/>
                    </a:lnB>
                    <a:solidFill>
                      <a:srgbClr val="CFD4EA"/>
                    </a:solidFill>
                  </a:tcPr>
                </a:tc>
                <a:tc>
                  <a:txBody>
                    <a:bodyPr/>
                    <a:lstStyle/>
                    <a:p>
                      <a:r>
                        <a:rPr lang="en-US" sz="1200" dirty="0"/>
                        <a:t>September 2016</a:t>
                      </a:r>
                      <a:endParaRPr lang="en-IN" sz="1200" dirty="0"/>
                    </a:p>
                  </a:txBody>
                  <a:tcPr>
                    <a:lnL w="12700">
                      <a:solidFill>
                        <a:srgbClr val="FFFFFF"/>
                      </a:solidFill>
                      <a:prstDash val="soli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4EA"/>
                    </a:solidFill>
                  </a:tcPr>
                </a:tc>
                <a:tc>
                  <a:txBody>
                    <a:bodyPr/>
                    <a:lstStyle/>
                    <a:p>
                      <a:r>
                        <a:rPr lang="en-US" sz="1200" dirty="0"/>
                        <a:t>FaceNet2ExpNet algorithm in CNN</a:t>
                      </a:r>
                      <a:endParaRPr lang="en-IN" sz="1200" dirty="0"/>
                    </a:p>
                  </a:txBody>
                  <a:tcPr>
                    <a:lnL w="12700">
                      <a:solidFill>
                        <a:srgbClr val="FFFFFF"/>
                      </a:solidFill>
                      <a:prstDash val="solid"/>
                    </a:lnL>
                    <a:lnR w="12700">
                      <a:solidFill>
                        <a:srgbClr val="FFFFFF"/>
                      </a:solidFill>
                      <a:prstDash val="solid"/>
                    </a:lnR>
                    <a:lnT w="38100">
                      <a:solidFill>
                        <a:srgbClr val="FFFFFF"/>
                      </a:solidFill>
                      <a:prstDash val="solid"/>
                    </a:lnT>
                    <a:lnB w="12700" cap="flat" cmpd="sng" algn="ctr">
                      <a:solidFill>
                        <a:srgbClr val="FFFFFF"/>
                      </a:solidFill>
                      <a:prstDash val="solid"/>
                      <a:round/>
                      <a:headEnd type="none" w="med" len="med"/>
                      <a:tailEnd type="none" w="med" len="med"/>
                    </a:lnB>
                    <a:solidFill>
                      <a:srgbClr val="CFD4EA"/>
                    </a:solidFill>
                  </a:tcPr>
                </a:tc>
                <a:tc>
                  <a:txBody>
                    <a:bodyPr/>
                    <a:lstStyle/>
                    <a:p>
                      <a:r>
                        <a:rPr lang="en-US" sz="1200" dirty="0"/>
                        <a:t>CK+, Oulu-CASIA, TFD, and SFEW</a:t>
                      </a:r>
                      <a:endParaRPr lang="en-IN" sz="1200" dirty="0"/>
                    </a:p>
                  </a:txBody>
                  <a:tcPr>
                    <a:lnL w="12700">
                      <a:solidFill>
                        <a:srgbClr val="FFFFFF"/>
                      </a:solidFill>
                      <a:prstDash val="solid"/>
                    </a:lnL>
                    <a:lnR w="12700">
                      <a:solidFill>
                        <a:srgbClr val="FFFFFF"/>
                      </a:solidFill>
                      <a:prstDash val="solid"/>
                    </a:lnR>
                    <a:lnT w="38100">
                      <a:solidFill>
                        <a:srgbClr val="FFFFFF"/>
                      </a:solidFill>
                      <a:prstDash val="solid"/>
                    </a:lnT>
                    <a:lnB w="12700" cap="flat" cmpd="sng" algn="ctr">
                      <a:solidFill>
                        <a:srgbClr val="FFFFFF"/>
                      </a:solidFill>
                      <a:prstDash val="solid"/>
                      <a:round/>
                      <a:headEnd type="none" w="med" len="med"/>
                      <a:tailEnd type="none" w="med" len="med"/>
                    </a:lnB>
                    <a:solidFill>
                      <a:srgbClr val="CFD4EA"/>
                    </a:solidFill>
                  </a:tcPr>
                </a:tc>
                <a:tc>
                  <a:txBody>
                    <a:bodyPr/>
                    <a:lstStyle/>
                    <a:p>
                      <a:r>
                        <a:rPr lang="en-IN" sz="1200" dirty="0"/>
                        <a:t>Accuracy</a:t>
                      </a:r>
                    </a:p>
                  </a:txBody>
                  <a:tcPr>
                    <a:lnL w="12700">
                      <a:solidFill>
                        <a:srgbClr val="FFFFFF"/>
                      </a:solidFill>
                      <a:prstDash val="solid"/>
                    </a:lnL>
                    <a:lnR w="12700">
                      <a:solidFill>
                        <a:srgbClr val="FFFFFF"/>
                      </a:solidFill>
                      <a:prstDash val="solid"/>
                    </a:lnR>
                    <a:lnT w="38100">
                      <a:solidFill>
                        <a:srgbClr val="FFFFFF"/>
                      </a:solidFill>
                      <a:prstDash val="solid"/>
                    </a:lnT>
                    <a:lnB w="12700" cap="flat" cmpd="sng" algn="ctr">
                      <a:solidFill>
                        <a:srgbClr val="FFFFFF"/>
                      </a:solidFill>
                      <a:prstDash val="solid"/>
                      <a:round/>
                      <a:headEnd type="none" w="med" len="med"/>
                      <a:tailEnd type="none" w="med" len="med"/>
                    </a:lnB>
                    <a:solidFill>
                      <a:srgbClr val="CFD4EA"/>
                    </a:solidFill>
                  </a:tcPr>
                </a:tc>
                <a:tc>
                  <a:txBody>
                    <a:bodyPr/>
                    <a:lstStyle/>
                    <a:p>
                      <a:r>
                        <a:rPr lang="en-IN" sz="1200" dirty="0"/>
                        <a:t>96.8%</a:t>
                      </a:r>
                    </a:p>
                  </a:txBody>
                  <a:tcPr>
                    <a:lnL w="12700">
                      <a:solidFill>
                        <a:srgbClr val="FFFFFF"/>
                      </a:solidFill>
                      <a:prstDash val="solid"/>
                    </a:lnL>
                    <a:lnR w="12700" cap="flat" cmpd="sng" algn="ctr">
                      <a:solidFill>
                        <a:srgbClr val="FFFFFF"/>
                      </a:solidFill>
                      <a:prstDash val="solid"/>
                      <a:round/>
                      <a:headEnd type="none" w="med" len="med"/>
                      <a:tailEnd type="none" w="med" len="med"/>
                    </a:lnR>
                    <a:lnT w="38100">
                      <a:solidFill>
                        <a:srgbClr val="FFFFFF"/>
                      </a:solidFill>
                      <a:prstDash val="solid"/>
                    </a:lnT>
                    <a:lnB w="12700" cap="flat" cmpd="sng" algn="ctr">
                      <a:solidFill>
                        <a:srgbClr val="FFFFFF"/>
                      </a:solidFill>
                      <a:prstDash val="solid"/>
                      <a:round/>
                      <a:headEnd type="none" w="med" len="med"/>
                      <a:tailEnd type="none" w="med" len="med"/>
                    </a:lnB>
                    <a:solidFill>
                      <a:srgbClr val="CFD4EA"/>
                    </a:solidFill>
                  </a:tcPr>
                </a:tc>
                <a:tc>
                  <a:txBody>
                    <a:bodyPr/>
                    <a:lstStyle/>
                    <a:p>
                      <a:r>
                        <a:rPr lang="en-US" sz="1200" dirty="0"/>
                        <a:t>Apply this training method to other domains with small datasets.</a:t>
                      </a:r>
                      <a:endParaRPr lang="en-IN" sz="1200" dirty="0"/>
                    </a:p>
                  </a:txBody>
                  <a:tcPr>
                    <a:lnL w="12700">
                      <a:solidFill>
                        <a:srgbClr val="FFFFFF"/>
                      </a:solidFill>
                      <a:prstDash val="solid"/>
                    </a:lnL>
                    <a:lnR w="12700">
                      <a:solidFill>
                        <a:srgbClr val="FFFFFF"/>
                      </a:solidFill>
                      <a:prstDash val="soli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4EA"/>
                    </a:solidFill>
                  </a:tcPr>
                </a:tc>
                <a:extLst>
                  <a:ext uri="{0D108BD9-81ED-4DB2-BD59-A6C34878D82A}">
                    <a16:rowId xmlns:a16="http://schemas.microsoft.com/office/drawing/2014/main" val="10001"/>
                  </a:ext>
                </a:extLst>
              </a:tr>
              <a:tr h="701438">
                <a:tc>
                  <a:txBody>
                    <a:bodyPr/>
                    <a:lstStyle/>
                    <a:p>
                      <a:pPr algn="l">
                        <a:lnSpc>
                          <a:spcPct val="107000"/>
                        </a:lnSpc>
                        <a:spcAft>
                          <a:spcPts val="800"/>
                        </a:spcAft>
                      </a:pPr>
                      <a:r>
                        <a:rPr lang="en-US"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2</a:t>
                      </a:r>
                      <a:endParaRPr lang="en-IN"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cap="flat" cmpd="sng" algn="ctr">
                      <a:solidFill>
                        <a:srgbClr val="FFFFFF"/>
                      </a:solidFill>
                      <a:prstDash val="solid"/>
                      <a:round/>
                      <a:headEnd type="none" w="med" len="med"/>
                      <a:tailEnd type="none" w="med" len="med"/>
                    </a:lnR>
                    <a:lnT w="12700">
                      <a:solidFill>
                        <a:srgbClr val="FFFFFF"/>
                      </a:solidFill>
                      <a:prstDash val="solid"/>
                    </a:lnT>
                    <a:lnB w="12700">
                      <a:solidFill>
                        <a:srgbClr val="FFFFFF"/>
                      </a:solidFill>
                      <a:prstDash val="solid"/>
                    </a:lnB>
                    <a:solidFill>
                      <a:srgbClr val="4471C4"/>
                    </a:solidFill>
                  </a:tcPr>
                </a:tc>
                <a:tc>
                  <a:txBody>
                    <a:bodyPr/>
                    <a:lstStyle/>
                    <a:p>
                      <a:r>
                        <a:rPr lang="en-US" sz="1200" dirty="0"/>
                        <a:t>Facial emotion recognition-based learner engagement detection system in online learning</a:t>
                      </a:r>
                      <a:endParaRPr lang="en-IN" sz="1200" dirty="0"/>
                    </a:p>
                  </a:txBody>
                  <a:tcPr>
                    <a:lnL w="12700">
                      <a:solidFill>
                        <a:srgbClr val="FFFFFF"/>
                      </a:solidFill>
                      <a:prstDash val="solid"/>
                    </a:lnL>
                    <a:lnR w="12700">
                      <a:solidFill>
                        <a:srgbClr val="FFFFFF"/>
                      </a:solidFill>
                      <a:prstDash val="solid"/>
                    </a:lnR>
                    <a:lnT w="12700" cap="flat" cmpd="sng" algn="ctr">
                      <a:solidFill>
                        <a:srgbClr val="FFFFFF"/>
                      </a:solidFill>
                      <a:prstDash val="solid"/>
                      <a:round/>
                      <a:headEnd type="none" w="med" len="med"/>
                      <a:tailEnd type="none" w="med" len="med"/>
                    </a:lnT>
                    <a:lnB w="12700">
                      <a:solidFill>
                        <a:srgbClr val="FFFFFF"/>
                      </a:solidFill>
                      <a:prstDash val="solid"/>
                    </a:lnB>
                    <a:solidFill>
                      <a:srgbClr val="E9EBF5"/>
                    </a:solidFill>
                  </a:tcPr>
                </a:tc>
                <a:tc>
                  <a:txBody>
                    <a:bodyPr/>
                    <a:lstStyle/>
                    <a:p>
                      <a:r>
                        <a:rPr lang="en-IN" sz="1200" dirty="0"/>
                        <a:t>May 2022</a:t>
                      </a:r>
                    </a:p>
                  </a:txBody>
                  <a:tcPr>
                    <a:lnL w="12700">
                      <a:solidFill>
                        <a:srgbClr val="FFFFFF"/>
                      </a:solidFill>
                      <a:prstDash val="soli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r>
                        <a:rPr lang="en-IN" sz="1200" dirty="0"/>
                        <a:t>Deep learning models</a:t>
                      </a:r>
                    </a:p>
                  </a:txBody>
                  <a:tcPr>
                    <a:lnL w="12700">
                      <a:solidFill>
                        <a:srgbClr val="FFFFFF"/>
                      </a:solidFill>
                      <a:prstDash val="solid"/>
                    </a:lnL>
                    <a:lnR w="12700">
                      <a:solidFill>
                        <a:srgbClr val="FFFFFF"/>
                      </a:solidFill>
                      <a:prstDash val="solid"/>
                    </a:lnR>
                    <a:lnT w="12700" cap="flat" cmpd="sng" algn="ctr">
                      <a:solidFill>
                        <a:srgbClr val="FFFFFF"/>
                      </a:solidFill>
                      <a:prstDash val="solid"/>
                      <a:round/>
                      <a:headEnd type="none" w="med" len="med"/>
                      <a:tailEnd type="none" w="med" len="med"/>
                    </a:lnT>
                    <a:lnB w="12700">
                      <a:solidFill>
                        <a:srgbClr val="FFFFFF"/>
                      </a:solidFill>
                      <a:prstDash val="solid"/>
                    </a:lnB>
                    <a:solidFill>
                      <a:srgbClr val="E9EBF5"/>
                    </a:solidFill>
                  </a:tcPr>
                </a:tc>
                <a:tc>
                  <a:txBody>
                    <a:bodyPr/>
                    <a:lstStyle/>
                    <a:p>
                      <a:r>
                        <a:rPr lang="en-IN" sz="1200" dirty="0"/>
                        <a:t>JAFFE data set, CK + data set, BU3DF database</a:t>
                      </a:r>
                    </a:p>
                  </a:txBody>
                  <a:tcPr>
                    <a:lnL w="12700">
                      <a:solidFill>
                        <a:srgbClr val="FFFFFF"/>
                      </a:solidFill>
                      <a:prstDash val="solid"/>
                    </a:lnL>
                    <a:lnR w="12700">
                      <a:solidFill>
                        <a:srgbClr val="FFFFFF"/>
                      </a:solidFill>
                      <a:prstDash val="solid"/>
                    </a:lnR>
                    <a:lnT w="12700" cap="flat" cmpd="sng" algn="ctr">
                      <a:solidFill>
                        <a:srgbClr val="FFFFFF"/>
                      </a:solidFill>
                      <a:prstDash val="solid"/>
                      <a:round/>
                      <a:headEnd type="none" w="med" len="med"/>
                      <a:tailEnd type="none" w="med" len="med"/>
                    </a:lnT>
                    <a:lnB w="12700">
                      <a:solidFill>
                        <a:srgbClr val="FFFFFF"/>
                      </a:solidFill>
                      <a:prstDash val="solid"/>
                    </a:lnB>
                    <a:solidFill>
                      <a:srgbClr val="E9EBF5"/>
                    </a:solidFill>
                  </a:tcPr>
                </a:tc>
                <a:tc>
                  <a:txBody>
                    <a:bodyPr/>
                    <a:lstStyle/>
                    <a:p>
                      <a:r>
                        <a:rPr lang="en-US" sz="1200" dirty="0"/>
                        <a:t>Accuracy</a:t>
                      </a:r>
                      <a:endParaRPr lang="en-IN" sz="1200" dirty="0"/>
                    </a:p>
                  </a:txBody>
                  <a:tcPr>
                    <a:lnL w="12700">
                      <a:solidFill>
                        <a:srgbClr val="FFFFFF"/>
                      </a:solidFill>
                      <a:prstDash val="solid"/>
                    </a:lnL>
                    <a:lnR w="12700">
                      <a:solidFill>
                        <a:srgbClr val="FFFFFF"/>
                      </a:solidFill>
                      <a:prstDash val="solid"/>
                    </a:lnR>
                    <a:lnT w="12700" cap="flat" cmpd="sng" algn="ctr">
                      <a:solidFill>
                        <a:srgbClr val="FFFFFF"/>
                      </a:solidFill>
                      <a:prstDash val="solid"/>
                      <a:round/>
                      <a:headEnd type="none" w="med" len="med"/>
                      <a:tailEnd type="none" w="med" len="med"/>
                    </a:lnT>
                    <a:lnB w="12700">
                      <a:solidFill>
                        <a:srgbClr val="FFFFFF"/>
                      </a:solidFill>
                      <a:prstDash val="solid"/>
                    </a:lnB>
                    <a:solidFill>
                      <a:srgbClr val="E9EBF5"/>
                    </a:solidFill>
                  </a:tcPr>
                </a:tc>
                <a:tc>
                  <a:txBody>
                    <a:bodyPr/>
                    <a:lstStyle/>
                    <a:p>
                      <a:r>
                        <a:rPr lang="en-IN" sz="1200" dirty="0" err="1"/>
                        <a:t>DCBiLSTM</a:t>
                      </a:r>
                      <a:r>
                        <a:rPr lang="en-IN" sz="1200" dirty="0"/>
                        <a:t> - 99.6%,</a:t>
                      </a:r>
                    </a:p>
                    <a:p>
                      <a:r>
                        <a:rPr lang="en-IN" sz="1200" dirty="0" err="1"/>
                        <a:t>Dist</a:t>
                      </a:r>
                      <a:r>
                        <a:rPr lang="en-IN" sz="1200" dirty="0"/>
                        <a:t>-based – 98%,</a:t>
                      </a:r>
                    </a:p>
                    <a:p>
                      <a:r>
                        <a:rPr lang="en-IN" sz="1200" dirty="0"/>
                        <a:t>CNN - 97.01%, </a:t>
                      </a:r>
                    </a:p>
                    <a:p>
                      <a:r>
                        <a:rPr lang="en-IN" sz="1200" dirty="0"/>
                        <a:t>SBN-CNN - 96.8%,</a:t>
                      </a:r>
                    </a:p>
                    <a:p>
                      <a:r>
                        <a:rPr lang="en-IN" sz="1200" dirty="0"/>
                        <a:t>Rule-based – 95%</a:t>
                      </a:r>
                    </a:p>
                  </a:txBody>
                  <a:tcPr>
                    <a:lnL w="12700">
                      <a:solidFill>
                        <a:srgbClr val="FFFFFF"/>
                      </a:solidFill>
                      <a:prstDash val="soli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a:solidFill>
                        <a:srgbClr val="FFFFFF"/>
                      </a:solidFill>
                      <a:prstDash val="solid"/>
                    </a:lnB>
                    <a:solidFill>
                      <a:srgbClr val="E9EBF5"/>
                    </a:solidFill>
                  </a:tcPr>
                </a:tc>
                <a:tc>
                  <a:txBody>
                    <a:bodyPr/>
                    <a:lstStyle/>
                    <a:p>
                      <a:r>
                        <a:rPr lang="en-US" sz="1200" dirty="0"/>
                        <a:t>Expand the database and develop powerful deep learning architectures capable of recognizing all basic and secondary emotions.</a:t>
                      </a:r>
                    </a:p>
                  </a:txBody>
                  <a:tcPr>
                    <a:lnL w="12700">
                      <a:solidFill>
                        <a:srgbClr val="FFFFFF"/>
                      </a:solidFill>
                      <a:prstDash val="solid"/>
                    </a:lnL>
                    <a:lnR w="12700">
                      <a:solidFill>
                        <a:srgbClr val="FFFFFF"/>
                      </a:solidFill>
                      <a:prstDash val="soli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val="10002"/>
                  </a:ext>
                </a:extLst>
              </a:tr>
              <a:tr h="905645">
                <a:tc>
                  <a:txBody>
                    <a:bodyPr/>
                    <a:lstStyle/>
                    <a:p>
                      <a:pPr algn="l">
                        <a:lnSpc>
                          <a:spcPct val="107000"/>
                        </a:lnSpc>
                        <a:spcAft>
                          <a:spcPts val="800"/>
                        </a:spcAft>
                      </a:pPr>
                      <a:r>
                        <a:rPr lang="en-US"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3</a:t>
                      </a:r>
                      <a:endParaRPr lang="en-IN"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4471C4"/>
                    </a:solidFill>
                  </a:tcPr>
                </a:tc>
                <a:tc>
                  <a:txBody>
                    <a:bodyPr/>
                    <a:lstStyle/>
                    <a:p>
                      <a:pPr algn="l">
                        <a:lnSpc>
                          <a:spcPct val="107000"/>
                        </a:lnSpc>
                        <a:spcAft>
                          <a:spcPts val="800"/>
                        </a:spcAft>
                      </a:pPr>
                      <a:r>
                        <a:rPr lang="en-IN" sz="1050" dirty="0">
                          <a:effectLst/>
                          <a:latin typeface="Calibri" panose="020F0502020204030204" pitchFamily="34" charset="0"/>
                          <a:ea typeface="Calibri" panose="020F0502020204030204" pitchFamily="34" charset="0"/>
                          <a:cs typeface="Times New Roman" panose="02020603050405020304" pitchFamily="18" charset="0"/>
                        </a:rPr>
                        <a:t>Adaptively Learning Facial Expression Representation via C-F Labels and Distillation</a:t>
                      </a:r>
                    </a:p>
                  </a:txBody>
                  <a:tcPr marL="35135" marR="35135" marT="0" marB="0">
                    <a:lnL w="12700">
                      <a:solidFill>
                        <a:srgbClr val="FFFFFF"/>
                      </a:solidFill>
                      <a:prstDash val="solid"/>
                    </a:lnL>
                    <a:lnR w="12700">
                      <a:solidFill>
                        <a:srgbClr val="FFFFFF"/>
                      </a:solidFill>
                      <a:prstDash val="solid"/>
                    </a:lnR>
                    <a:lnT w="12700" cap="flat" cmpd="sng" algn="ctr">
                      <a:solidFill>
                        <a:srgbClr val="FFFFFF"/>
                      </a:solidFill>
                      <a:prstDash val="solid"/>
                      <a:round/>
                      <a:headEnd type="none" w="med" len="med"/>
                      <a:tailEnd type="none" w="med" len="med"/>
                    </a:lnT>
                    <a:lnB w="12700">
                      <a:solidFill>
                        <a:srgbClr val="FFFFFF"/>
                      </a:solidFill>
                      <a:prstDash val="solid"/>
                    </a:lnB>
                    <a:solidFill>
                      <a:srgbClr val="CFD4EA"/>
                    </a:solidFill>
                  </a:tcPr>
                </a:tc>
                <a:tc>
                  <a:txBody>
                    <a:bodyPr/>
                    <a:lstStyle/>
                    <a:p>
                      <a:pPr algn="l">
                        <a:lnSpc>
                          <a:spcPct val="107000"/>
                        </a:lnSpc>
                        <a:spcAft>
                          <a:spcPts val="800"/>
                        </a:spcAft>
                      </a:pPr>
                      <a:r>
                        <a:rPr lang="en-IN" sz="1050" dirty="0">
                          <a:effectLst/>
                          <a:latin typeface="Calibri" panose="020F0502020204030204" pitchFamily="34" charset="0"/>
                          <a:ea typeface="Calibri" panose="020F0502020204030204" pitchFamily="34" charset="0"/>
                          <a:cs typeface="Times New Roman" panose="02020603050405020304" pitchFamily="18" charset="0"/>
                        </a:rPr>
                        <a:t>January 2021</a:t>
                      </a:r>
                    </a:p>
                  </a:txBody>
                  <a:tcPr marL="35135" marR="35135" marT="0" marB="0">
                    <a:lnL w="12700">
                      <a:solidFill>
                        <a:srgbClr val="FFFFFF"/>
                      </a:solidFill>
                      <a:prstDash val="soli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4EA"/>
                    </a:solidFill>
                  </a:tcPr>
                </a:tc>
                <a:tc>
                  <a:txBody>
                    <a:bodyPr/>
                    <a:lstStyle/>
                    <a:p>
                      <a:pPr algn="l">
                        <a:lnSpc>
                          <a:spcPct val="107000"/>
                        </a:lnSpc>
                        <a:spcAft>
                          <a:spcPts val="800"/>
                        </a:spcAft>
                      </a:pPr>
                      <a:r>
                        <a:rPr lang="en-IN" sz="1050" dirty="0">
                          <a:effectLst/>
                          <a:latin typeface="Calibri" panose="020F0502020204030204" pitchFamily="34" charset="0"/>
                          <a:ea typeface="Calibri" panose="020F0502020204030204" pitchFamily="34" charset="0"/>
                          <a:cs typeface="Times New Roman" panose="02020603050405020304" pitchFamily="18" charset="0"/>
                        </a:rPr>
                        <a:t>adaptive supervised</a:t>
                      </a:r>
                      <a:r>
                        <a:rPr lang="en-US" altLang="en-IN" sz="1050" dirty="0">
                          <a:effectLst/>
                          <a:latin typeface="Calibri" panose="020F0502020204030204" pitchFamily="34" charset="0"/>
                          <a:ea typeface="Calibri" panose="020F0502020204030204" pitchFamily="34" charset="0"/>
                          <a:cs typeface="Times New Roman" panose="02020603050405020304" pitchFamily="18" charset="0"/>
                        </a:rPr>
                        <a:t> </a:t>
                      </a:r>
                      <a:r>
                        <a:rPr lang="en-IN" sz="1050" dirty="0">
                          <a:effectLst/>
                          <a:latin typeface="Calibri" panose="020F0502020204030204" pitchFamily="34" charset="0"/>
                          <a:ea typeface="Calibri" panose="020F0502020204030204" pitchFamily="34" charset="0"/>
                          <a:cs typeface="Times New Roman" panose="02020603050405020304" pitchFamily="18" charset="0"/>
                        </a:rPr>
                        <a:t>objective named AdaReg loss</a:t>
                      </a:r>
                    </a:p>
                  </a:txBody>
                  <a:tcPr marL="35135" marR="35135" marT="0" marB="0">
                    <a:lnL w="12700">
                      <a:solidFill>
                        <a:srgbClr val="FFFFFF"/>
                      </a:solidFill>
                      <a:prstDash val="solid"/>
                    </a:lnL>
                    <a:lnR w="12700">
                      <a:solidFill>
                        <a:srgbClr val="FFFFFF"/>
                      </a:solidFill>
                      <a:prstDash val="solid"/>
                    </a:lnR>
                    <a:lnT w="12700" cap="flat" cmpd="sng" algn="ctr">
                      <a:solidFill>
                        <a:srgbClr val="FFFFFF"/>
                      </a:solidFill>
                      <a:prstDash val="solid"/>
                      <a:round/>
                      <a:headEnd type="none" w="med" len="med"/>
                      <a:tailEnd type="none" w="med" len="med"/>
                    </a:lnT>
                    <a:lnB w="12700">
                      <a:solidFill>
                        <a:srgbClr val="FFFFFF"/>
                      </a:solidFill>
                      <a:prstDash val="solid"/>
                    </a:lnB>
                    <a:solidFill>
                      <a:srgbClr val="CFD4EA"/>
                    </a:solidFill>
                  </a:tcPr>
                </a:tc>
                <a:tc>
                  <a:txBody>
                    <a:bodyPr/>
                    <a:lstStyle/>
                    <a:p>
                      <a:pPr algn="l">
                        <a:lnSpc>
                          <a:spcPct val="107000"/>
                        </a:lnSpc>
                        <a:spcAft>
                          <a:spcPts val="800"/>
                        </a:spcAft>
                      </a:pPr>
                      <a:r>
                        <a:rPr lang="en-IN" sz="1050" dirty="0">
                          <a:effectLst/>
                          <a:latin typeface="Calibri" panose="020F0502020204030204" pitchFamily="34" charset="0"/>
                          <a:ea typeface="Calibri" panose="020F0502020204030204" pitchFamily="34" charset="0"/>
                          <a:cs typeface="Times New Roman" panose="02020603050405020304" pitchFamily="18" charset="0"/>
                        </a:rPr>
                        <a:t>RAF-DB</a:t>
                      </a:r>
                      <a:r>
                        <a:rPr lang="en-US" altLang="en-IN" sz="1050" dirty="0">
                          <a:effectLst/>
                          <a:latin typeface="Calibri" panose="020F0502020204030204" pitchFamily="34" charset="0"/>
                          <a:ea typeface="Calibri" panose="020F0502020204030204" pitchFamily="34" charset="0"/>
                          <a:cs typeface="Times New Roman" panose="02020603050405020304" pitchFamily="18" charset="0"/>
                        </a:rPr>
                        <a:t>, AffectNet, FER2013, FERPlus</a:t>
                      </a:r>
                    </a:p>
                  </a:txBody>
                  <a:tcPr marL="35135" marR="35135" marT="0" marB="0">
                    <a:lnL w="12700">
                      <a:solidFill>
                        <a:srgbClr val="FFFFFF"/>
                      </a:solidFill>
                      <a:prstDash val="solid"/>
                    </a:lnL>
                    <a:lnR w="12700">
                      <a:solidFill>
                        <a:srgbClr val="FFFFFF"/>
                      </a:solidFill>
                      <a:prstDash val="solid"/>
                    </a:lnR>
                    <a:lnT w="12700" cap="flat" cmpd="sng" algn="ctr">
                      <a:solidFill>
                        <a:srgbClr val="FFFFFF"/>
                      </a:solidFill>
                      <a:prstDash val="solid"/>
                      <a:round/>
                      <a:headEnd type="none" w="med" len="med"/>
                      <a:tailEnd type="none" w="med" len="med"/>
                    </a:lnT>
                    <a:lnB w="12700">
                      <a:solidFill>
                        <a:srgbClr val="FFFFFF"/>
                      </a:solidFill>
                      <a:prstDash val="solid"/>
                    </a:lnB>
                    <a:solidFill>
                      <a:srgbClr val="CFD4EA"/>
                    </a:solidFill>
                  </a:tcPr>
                </a:tc>
                <a:tc>
                  <a:txBody>
                    <a:bodyPr/>
                    <a:lstStyle/>
                    <a:p>
                      <a:pPr algn="l">
                        <a:lnSpc>
                          <a:spcPct val="107000"/>
                        </a:lnSpc>
                        <a:spcAft>
                          <a:spcPts val="800"/>
                        </a:spcAft>
                      </a:pPr>
                      <a:r>
                        <a:rPr lang="en-US" altLang="en-IN" sz="1050" dirty="0">
                          <a:effectLst/>
                          <a:latin typeface="Calibri" panose="020F0502020204030204" pitchFamily="34" charset="0"/>
                          <a:ea typeface="Calibri" panose="020F0502020204030204" pitchFamily="34" charset="0"/>
                          <a:cs typeface="Times New Roman" panose="02020603050405020304" pitchFamily="18" charset="0"/>
                        </a:rPr>
                        <a:t>Accuracy</a:t>
                      </a:r>
                    </a:p>
                  </a:txBody>
                  <a:tcPr marL="35135" marR="35135" marT="0" marB="0">
                    <a:lnL w="12700">
                      <a:solidFill>
                        <a:srgbClr val="FFFFFF"/>
                      </a:solidFill>
                      <a:prstDash val="solid"/>
                    </a:lnL>
                    <a:lnR w="12700">
                      <a:solidFill>
                        <a:srgbClr val="FFFFFF"/>
                      </a:solidFill>
                      <a:prstDash val="solid"/>
                    </a:lnR>
                    <a:lnT w="12700" cap="flat" cmpd="sng" algn="ctr">
                      <a:solidFill>
                        <a:srgbClr val="FFFFFF"/>
                      </a:solidFill>
                      <a:prstDash val="solid"/>
                      <a:round/>
                      <a:headEnd type="none" w="med" len="med"/>
                      <a:tailEnd type="none" w="med" len="med"/>
                    </a:lnT>
                    <a:lnB w="12700">
                      <a:solidFill>
                        <a:srgbClr val="FFFFFF"/>
                      </a:solidFill>
                      <a:prstDash val="solid"/>
                    </a:lnB>
                    <a:solidFill>
                      <a:srgbClr val="CFD4EA"/>
                    </a:solidFill>
                  </a:tcPr>
                </a:tc>
                <a:tc>
                  <a:txBody>
                    <a:bodyPr/>
                    <a:lstStyle/>
                    <a:p>
                      <a:pPr algn="l">
                        <a:lnSpc>
                          <a:spcPct val="107000"/>
                        </a:lnSpc>
                        <a:spcAft>
                          <a:spcPts val="800"/>
                        </a:spcAft>
                      </a:pPr>
                      <a:r>
                        <a:rPr lang="en-US" altLang="en-IN" sz="1050" dirty="0">
                          <a:effectLst/>
                          <a:latin typeface="Calibri" panose="020F0502020204030204" pitchFamily="34" charset="0"/>
                          <a:ea typeface="Calibri" panose="020F0502020204030204" pitchFamily="34" charset="0"/>
                          <a:cs typeface="Times New Roman" panose="02020603050405020304" pitchFamily="18" charset="0"/>
                          <a:sym typeface="+mn-ea"/>
                        </a:rPr>
                        <a:t>81.83% </a:t>
                      </a:r>
                      <a:r>
                        <a:rPr lang="en-US" altLang="en-IN" sz="1050" dirty="0">
                          <a:effectLst/>
                          <a:latin typeface="Calibri" panose="020F0502020204030204" pitchFamily="34" charset="0"/>
                          <a:ea typeface="Calibri" panose="020F0502020204030204" pitchFamily="34" charset="0"/>
                          <a:cs typeface="Times New Roman" panose="02020603050405020304" pitchFamily="18" charset="0"/>
                        </a:rPr>
                        <a:t>with  </a:t>
                      </a:r>
                      <a:r>
                        <a:rPr lang="en-US" altLang="en-IN" sz="1050" dirty="0">
                          <a:effectLst/>
                          <a:latin typeface="Calibri" panose="020F0502020204030204" pitchFamily="34" charset="0"/>
                          <a:ea typeface="Calibri" panose="020F0502020204030204" pitchFamily="34" charset="0"/>
                          <a:cs typeface="Times New Roman" panose="02020603050405020304" pitchFamily="18" charset="0"/>
                          <a:sym typeface="+mn-ea"/>
                        </a:rPr>
                        <a:t>KTN</a:t>
                      </a:r>
                    </a:p>
                    <a:p>
                      <a:pPr algn="l">
                        <a:lnSpc>
                          <a:spcPct val="107000"/>
                        </a:lnSpc>
                        <a:spcAft>
                          <a:spcPts val="800"/>
                        </a:spcAft>
                      </a:pPr>
                      <a:r>
                        <a:rPr lang="en-US" altLang="en-IN" sz="1050" dirty="0">
                          <a:effectLst/>
                          <a:latin typeface="Calibri" panose="020F0502020204030204" pitchFamily="34" charset="0"/>
                          <a:ea typeface="Calibri" panose="020F0502020204030204" pitchFamily="34" charset="0"/>
                          <a:cs typeface="Times New Roman" panose="02020603050405020304" pitchFamily="18" charset="0"/>
                          <a:sym typeface="+mn-ea"/>
                        </a:rPr>
                        <a:t>80.23% </a:t>
                      </a:r>
                      <a:r>
                        <a:rPr lang="en-US" altLang="en-IN" sz="1050" dirty="0">
                          <a:effectLst/>
                          <a:latin typeface="Calibri" panose="020F0502020204030204" pitchFamily="34" charset="0"/>
                          <a:ea typeface="Calibri" panose="020F0502020204030204" pitchFamily="34" charset="0"/>
                          <a:cs typeface="Times New Roman" panose="02020603050405020304" pitchFamily="18" charset="0"/>
                        </a:rPr>
                        <a:t>with </a:t>
                      </a:r>
                      <a:r>
                        <a:rPr lang="en-US" altLang="en-IN" sz="1050" dirty="0">
                          <a:effectLst/>
                          <a:latin typeface="Calibri" panose="020F0502020204030204" pitchFamily="34" charset="0"/>
                          <a:ea typeface="Calibri" panose="020F0502020204030204" pitchFamily="34" charset="0"/>
                          <a:cs typeface="Times New Roman" panose="02020603050405020304" pitchFamily="18" charset="0"/>
                          <a:sym typeface="+mn-ea"/>
                        </a:rPr>
                        <a:t> STSN </a:t>
                      </a:r>
                      <a:endParaRPr lang="en-US" alt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a:solidFill>
                        <a:srgbClr val="FFFFFF"/>
                      </a:solidFill>
                      <a:prstDash val="solid"/>
                    </a:lnB>
                    <a:solidFill>
                      <a:srgbClr val="CFD4EA"/>
                    </a:solidFill>
                  </a:tcPr>
                </a:tc>
                <a:tc>
                  <a:txBody>
                    <a:bodyPr/>
                    <a:lstStyle/>
                    <a:p>
                      <a:pPr algn="l">
                        <a:lnSpc>
                          <a:spcPct val="107000"/>
                        </a:lnSpc>
                        <a:spcAft>
                          <a:spcPts val="800"/>
                        </a:spcAft>
                      </a:pPr>
                      <a:r>
                        <a:rPr lang="en-US" altLang="en-IN" sz="1050" dirty="0">
                          <a:effectLst/>
                          <a:latin typeface="Calibri" panose="020F0502020204030204" pitchFamily="34" charset="0"/>
                          <a:ea typeface="Calibri" panose="020F0502020204030204" pitchFamily="34" charset="0"/>
                          <a:cs typeface="Times New Roman" panose="02020603050405020304" pitchFamily="18" charset="0"/>
                        </a:rPr>
                        <a:t>Improving accuracy of KTN</a:t>
                      </a:r>
                    </a:p>
                  </a:txBody>
                  <a:tcPr marL="35135" marR="35135" marT="0" marB="0">
                    <a:lnL w="12700">
                      <a:solidFill>
                        <a:srgbClr val="FFFFFF"/>
                      </a:solidFill>
                      <a:prstDash val="solid"/>
                    </a:lnL>
                    <a:lnR w="12700">
                      <a:solidFill>
                        <a:srgbClr val="FFFFFF"/>
                      </a:solidFill>
                      <a:prstDash val="soli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4EA"/>
                    </a:solidFill>
                  </a:tcPr>
                </a:tc>
                <a:extLst>
                  <a:ext uri="{0D108BD9-81ED-4DB2-BD59-A6C34878D82A}">
                    <a16:rowId xmlns:a16="http://schemas.microsoft.com/office/drawing/2014/main" val="10003"/>
                  </a:ext>
                </a:extLst>
              </a:tr>
              <a:tr h="601507">
                <a:tc>
                  <a:txBody>
                    <a:bodyPr/>
                    <a:lstStyle/>
                    <a:p>
                      <a:pPr algn="l">
                        <a:lnSpc>
                          <a:spcPct val="107000"/>
                        </a:lnSpc>
                        <a:spcAft>
                          <a:spcPts val="800"/>
                        </a:spcAft>
                      </a:pPr>
                      <a:r>
                        <a:rPr lang="en-US"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4</a:t>
                      </a:r>
                      <a:endParaRPr lang="en-IN"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4471C4"/>
                    </a:solidFill>
                  </a:tcPr>
                </a:tc>
                <a:tc>
                  <a:txBody>
                    <a:bodyPr/>
                    <a:lstStyle/>
                    <a:p>
                      <a:pPr algn="l">
                        <a:lnSpc>
                          <a:spcPct val="107000"/>
                        </a:lnSpc>
                        <a:spcAft>
                          <a:spcPts val="800"/>
                        </a:spcAft>
                      </a:pPr>
                      <a:r>
                        <a:rPr lang="en-IN" sz="1050" dirty="0">
                          <a:effectLst/>
                          <a:latin typeface="Calibri" panose="020F0502020204030204" pitchFamily="34" charset="0"/>
                          <a:ea typeface="Calibri" panose="020F0502020204030204" pitchFamily="34" charset="0"/>
                          <a:cs typeface="Times New Roman" panose="02020603050405020304" pitchFamily="18" charset="0"/>
                        </a:rPr>
                        <a:t>Learning to Amend Facial Expression Representation via De-albino and Affinity</a:t>
                      </a:r>
                    </a:p>
                  </a:txBody>
                  <a:tcPr marL="35135" marR="35135"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algn="l">
                        <a:lnSpc>
                          <a:spcPct val="107000"/>
                        </a:lnSpc>
                        <a:spcAft>
                          <a:spcPts val="800"/>
                        </a:spcAft>
                      </a:pPr>
                      <a:r>
                        <a:rPr lang="en-US" altLang="en-IN" sz="1050" dirty="0">
                          <a:effectLst/>
                          <a:latin typeface="Calibri" panose="020F0502020204030204" pitchFamily="34" charset="0"/>
                          <a:ea typeface="Calibri" panose="020F0502020204030204" pitchFamily="34" charset="0"/>
                          <a:cs typeface="Times New Roman" panose="02020603050405020304" pitchFamily="18" charset="0"/>
                        </a:rPr>
                        <a:t>October 2021</a:t>
                      </a:r>
                    </a:p>
                  </a:txBody>
                  <a:tcPr marL="35135" marR="35135" marT="0" marB="0">
                    <a:lnL w="12700">
                      <a:solidFill>
                        <a:srgbClr val="FFFFFF"/>
                      </a:solidFill>
                      <a:prstDash val="soli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algn="l">
                        <a:lnSpc>
                          <a:spcPct val="107000"/>
                        </a:lnSpc>
                        <a:spcAft>
                          <a:spcPts val="800"/>
                        </a:spcAft>
                      </a:pPr>
                      <a:r>
                        <a:rPr lang="en-IN" sz="1050" dirty="0">
                          <a:effectLst/>
                          <a:latin typeface="Calibri" panose="020F0502020204030204" pitchFamily="34" charset="0"/>
                          <a:ea typeface="Calibri" panose="020F0502020204030204" pitchFamily="34" charset="0"/>
                          <a:cs typeface="Times New Roman" panose="02020603050405020304" pitchFamily="18" charset="0"/>
                        </a:rPr>
                        <a:t>Amending Representation Module (ARM).</a:t>
                      </a:r>
                    </a:p>
                  </a:txBody>
                  <a:tcPr marL="35135" marR="35135"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algn="l">
                        <a:lnSpc>
                          <a:spcPct val="107000"/>
                        </a:lnSpc>
                        <a:spcAft>
                          <a:spcPts val="800"/>
                        </a:spcAft>
                      </a:pPr>
                      <a:r>
                        <a:rPr lang="en-IN" sz="1050" dirty="0">
                          <a:effectLst/>
                          <a:latin typeface="Calibri" panose="020F0502020204030204" pitchFamily="34" charset="0"/>
                          <a:ea typeface="Calibri" panose="020F0502020204030204" pitchFamily="34" charset="0"/>
                          <a:cs typeface="Times New Roman" panose="02020603050405020304" pitchFamily="18" charset="0"/>
                        </a:rPr>
                        <a:t>AffectNet</a:t>
                      </a:r>
                      <a:r>
                        <a:rPr lang="en-US" altLang="en-IN" sz="1050" dirty="0">
                          <a:effectLst/>
                          <a:latin typeface="Calibri" panose="020F0502020204030204" pitchFamily="34" charset="0"/>
                          <a:ea typeface="Calibri" panose="020F0502020204030204" pitchFamily="34" charset="0"/>
                          <a:cs typeface="Times New Roman" panose="02020603050405020304" pitchFamily="18" charset="0"/>
                        </a:rPr>
                        <a:t>, RAF-DB, SFEW</a:t>
                      </a:r>
                    </a:p>
                  </a:txBody>
                  <a:tcPr marL="35135" marR="35135"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algn="l">
                        <a:lnSpc>
                          <a:spcPct val="107000"/>
                        </a:lnSpc>
                        <a:spcAft>
                          <a:spcPts val="800"/>
                        </a:spcAft>
                      </a:pPr>
                      <a:r>
                        <a:rPr lang="en-US" altLang="en-IN" sz="1050" dirty="0">
                          <a:effectLst/>
                          <a:latin typeface="Calibri" panose="020F0502020204030204" pitchFamily="34" charset="0"/>
                          <a:ea typeface="Calibri" panose="020F0502020204030204" pitchFamily="34" charset="0"/>
                          <a:cs typeface="Times New Roman" panose="02020603050405020304" pitchFamily="18" charset="0"/>
                        </a:rPr>
                        <a:t>Accuracy</a:t>
                      </a:r>
                    </a:p>
                  </a:txBody>
                  <a:tcPr marL="35135" marR="35135"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algn="l">
                        <a:lnSpc>
                          <a:spcPct val="107000"/>
                        </a:lnSpc>
                        <a:spcAft>
                          <a:spcPts val="800"/>
                        </a:spcAft>
                      </a:pPr>
                      <a:r>
                        <a:rPr lang="en-US" altLang="en-IN" sz="1050" dirty="0">
                          <a:effectLst/>
                          <a:latin typeface="Calibri" panose="020F0502020204030204" pitchFamily="34" charset="0"/>
                          <a:ea typeface="Calibri" panose="020F0502020204030204" pitchFamily="34" charset="0"/>
                          <a:cs typeface="Times New Roman" panose="02020603050405020304" pitchFamily="18" charset="0"/>
                        </a:rPr>
                        <a:t>90.42% with RAF-DB</a:t>
                      </a:r>
                    </a:p>
                    <a:p>
                      <a:pPr algn="l">
                        <a:lnSpc>
                          <a:spcPct val="107000"/>
                        </a:lnSpc>
                        <a:spcAft>
                          <a:spcPts val="800"/>
                        </a:spcAft>
                      </a:pPr>
                      <a:r>
                        <a:rPr lang="en-US" altLang="en-IN" sz="1050" dirty="0">
                          <a:effectLst/>
                          <a:latin typeface="Calibri" panose="020F0502020204030204" pitchFamily="34" charset="0"/>
                          <a:ea typeface="Calibri" panose="020F0502020204030204" pitchFamily="34" charset="0"/>
                          <a:cs typeface="Times New Roman" panose="02020603050405020304" pitchFamily="18" charset="0"/>
                        </a:rPr>
                        <a:t>65.2% with AffectNet</a:t>
                      </a:r>
                    </a:p>
                    <a:p>
                      <a:pPr algn="l">
                        <a:lnSpc>
                          <a:spcPct val="107000"/>
                        </a:lnSpc>
                        <a:spcAft>
                          <a:spcPts val="800"/>
                        </a:spcAft>
                      </a:pPr>
                      <a:r>
                        <a:rPr lang="en-US" altLang="en-IN" sz="1050" dirty="0">
                          <a:effectLst/>
                          <a:latin typeface="Calibri" panose="020F0502020204030204" pitchFamily="34" charset="0"/>
                          <a:ea typeface="Calibri" panose="020F0502020204030204" pitchFamily="34" charset="0"/>
                          <a:cs typeface="Times New Roman" panose="02020603050405020304" pitchFamily="18" charset="0"/>
                        </a:rPr>
                        <a:t>58.71% with SFEW</a:t>
                      </a:r>
                    </a:p>
                  </a:txBody>
                  <a:tcPr marL="35135" marR="35135" marT="0" marB="0">
                    <a:lnL w="12700">
                      <a:solidFill>
                        <a:srgbClr val="FFFFFF"/>
                      </a:solidFill>
                      <a:prstDash val="solid"/>
                    </a:lnL>
                    <a:lnR w="12700" cap="flat" cmpd="sng" algn="ctr">
                      <a:solidFill>
                        <a:srgbClr val="FFFFFF"/>
                      </a:solidFill>
                      <a:prstDash val="solid"/>
                      <a:round/>
                      <a:headEnd type="none" w="med" len="med"/>
                      <a:tailEnd type="none" w="med" len="med"/>
                    </a:lnR>
                    <a:lnT w="12700">
                      <a:solidFill>
                        <a:srgbClr val="FFFFFF"/>
                      </a:solidFill>
                      <a:prstDash val="solid"/>
                    </a:lnT>
                    <a:lnB w="12700">
                      <a:solidFill>
                        <a:srgbClr val="FFFFFF"/>
                      </a:solidFill>
                      <a:prstDash val="solid"/>
                    </a:lnB>
                    <a:solidFill>
                      <a:srgbClr val="E9EBF5"/>
                    </a:solidFill>
                  </a:tcPr>
                </a:tc>
                <a:tc>
                  <a:txBody>
                    <a:bodyPr/>
                    <a:lstStyle/>
                    <a:p>
                      <a:pPr algn="l">
                        <a:lnSpc>
                          <a:spcPct val="107000"/>
                        </a:lnSpc>
                        <a:spcAft>
                          <a:spcPts val="800"/>
                        </a:spcAft>
                      </a:pPr>
                      <a:r>
                        <a:rPr lang="en-US" altLang="en-IN" sz="1050" dirty="0">
                          <a:effectLst/>
                          <a:latin typeface="Calibri" panose="020F0502020204030204" pitchFamily="34" charset="0"/>
                          <a:ea typeface="Calibri" panose="020F0502020204030204" pitchFamily="34" charset="0"/>
                          <a:cs typeface="Times New Roman" panose="02020603050405020304" pitchFamily="18" charset="0"/>
                        </a:rPr>
                        <a:t>Improving accuracy of model with different datasets</a:t>
                      </a:r>
                    </a:p>
                    <a:p>
                      <a:pPr algn="l">
                        <a:lnSpc>
                          <a:spcPct val="107000"/>
                        </a:lnSpc>
                        <a:spcAft>
                          <a:spcPts val="800"/>
                        </a:spcAft>
                      </a:pPr>
                      <a:r>
                        <a:rPr lang="en-US" altLang="en-IN" sz="1050" dirty="0">
                          <a:effectLst/>
                          <a:latin typeface="Calibri" panose="020F0502020204030204" pitchFamily="34" charset="0"/>
                          <a:ea typeface="Calibri" panose="020F0502020204030204" pitchFamily="34" charset="0"/>
                          <a:cs typeface="Times New Roman" panose="02020603050405020304" pitchFamily="18" charset="0"/>
                        </a:rPr>
                        <a:t>Improve generalization</a:t>
                      </a:r>
                    </a:p>
                    <a:p>
                      <a:pPr algn="l">
                        <a:lnSpc>
                          <a:spcPct val="107000"/>
                        </a:lnSpc>
                        <a:spcAft>
                          <a:spcPts val="800"/>
                        </a:spcAft>
                      </a:pPr>
                      <a:endParaRPr lang="en-US" alt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a:solidFill>
                        <a:srgbClr val="FFFFFF"/>
                      </a:solidFill>
                      <a:prstDash val="soli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val="10004"/>
                  </a:ext>
                </a:extLst>
              </a:tr>
              <a:tr h="753577">
                <a:tc>
                  <a:txBody>
                    <a:bodyPr/>
                    <a:lstStyle/>
                    <a:p>
                      <a:pPr algn="l">
                        <a:lnSpc>
                          <a:spcPct val="107000"/>
                        </a:lnSpc>
                        <a:spcAft>
                          <a:spcPts val="800"/>
                        </a:spcAft>
                      </a:pPr>
                      <a:r>
                        <a:rPr lang="en-US"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5</a:t>
                      </a:r>
                      <a:endParaRPr lang="en-IN"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4471C4"/>
                    </a:solidFill>
                  </a:tcPr>
                </a:tc>
                <a:tc>
                  <a:txBody>
                    <a:bodyPr/>
                    <a:lstStyle/>
                    <a:p>
                      <a:pPr algn="l">
                        <a:lnSpc>
                          <a:spcPct val="107000"/>
                        </a:lnSpc>
                        <a:spcAft>
                          <a:spcPts val="800"/>
                        </a:spcAft>
                      </a:pPr>
                      <a:r>
                        <a:rPr lang="en-IN" sz="1050" dirty="0">
                          <a:effectLst/>
                          <a:latin typeface="Calibri" panose="020F0502020204030204" pitchFamily="34" charset="0"/>
                          <a:ea typeface="Calibri" panose="020F0502020204030204" pitchFamily="34" charset="0"/>
                          <a:cs typeface="Times New Roman" panose="02020603050405020304" pitchFamily="18" charset="0"/>
                        </a:rPr>
                        <a:t>Emo-mirror: a proposal to support emotion recognition in children with autism spectrum disorders</a:t>
                      </a:r>
                    </a:p>
                  </a:txBody>
                  <a:tcPr marL="35135" marR="35135" marT="0" marB="0">
                    <a:lnL w="12700">
                      <a:solidFill>
                        <a:srgbClr val="FFFFFF"/>
                      </a:solidFill>
                      <a:prstDash val="solid"/>
                    </a:lnL>
                    <a:lnR w="12700">
                      <a:solidFill>
                        <a:srgbClr val="FFFFFF"/>
                      </a:solidFill>
                      <a:prstDash val="solid"/>
                    </a:lnR>
                    <a:lnT w="12700">
                      <a:solidFill>
                        <a:srgbClr val="FFFFFF"/>
                      </a:solidFill>
                      <a:prstDash val="solid"/>
                    </a:lnT>
                    <a:lnB w="12700" cap="flat" cmpd="sng" algn="ctr">
                      <a:solidFill>
                        <a:srgbClr val="FFFFFF"/>
                      </a:solidFill>
                      <a:prstDash val="solid"/>
                      <a:round/>
                      <a:headEnd type="none" w="med" len="med"/>
                      <a:tailEnd type="none" w="med" len="med"/>
                    </a:lnB>
                    <a:solidFill>
                      <a:srgbClr val="CFD4EA"/>
                    </a:solidFill>
                  </a:tcPr>
                </a:tc>
                <a:tc>
                  <a:txBody>
                    <a:bodyPr/>
                    <a:lstStyle/>
                    <a:p>
                      <a:pPr algn="l">
                        <a:lnSpc>
                          <a:spcPct val="107000"/>
                        </a:lnSpc>
                        <a:spcAft>
                          <a:spcPts val="800"/>
                        </a:spcAft>
                      </a:pPr>
                      <a:r>
                        <a:rPr lang="en-US" altLang="en-IN" sz="1050" dirty="0">
                          <a:effectLst/>
                          <a:latin typeface="Calibri" panose="020F0502020204030204" pitchFamily="34" charset="0"/>
                          <a:ea typeface="Calibri" panose="020F0502020204030204" pitchFamily="34" charset="0"/>
                          <a:cs typeface="Times New Roman" panose="02020603050405020304" pitchFamily="18" charset="0"/>
                        </a:rPr>
                        <a:t>September 2021</a:t>
                      </a:r>
                    </a:p>
                  </a:txBody>
                  <a:tcPr marL="35135" marR="35135" marT="0" marB="0">
                    <a:lnL w="12700">
                      <a:solidFill>
                        <a:srgbClr val="FFFFFF"/>
                      </a:solidFill>
                      <a:prstDash val="soli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4EA"/>
                    </a:solidFill>
                  </a:tcPr>
                </a:tc>
                <a:tc>
                  <a:txBody>
                    <a:bodyPr/>
                    <a:lstStyle/>
                    <a:p>
                      <a:pPr algn="l">
                        <a:lnSpc>
                          <a:spcPct val="107000"/>
                        </a:lnSpc>
                        <a:spcAft>
                          <a:spcPts val="800"/>
                        </a:spcAft>
                      </a:pPr>
                      <a:r>
                        <a:rPr lang="en-US" altLang="en-IN" sz="1050" dirty="0">
                          <a:effectLst/>
                          <a:latin typeface="Calibri" panose="020F0502020204030204" pitchFamily="34" charset="0"/>
                          <a:ea typeface="Calibri" panose="020F0502020204030204" pitchFamily="34" charset="0"/>
                          <a:cs typeface="Times New Roman" panose="02020603050405020304" pitchFamily="18" charset="0"/>
                        </a:rPr>
                        <a:t>CNN (ResNet 50)</a:t>
                      </a:r>
                    </a:p>
                  </a:txBody>
                  <a:tcPr marL="35135" marR="35135" marT="0" marB="0">
                    <a:lnL w="12700">
                      <a:solidFill>
                        <a:srgbClr val="FFFFFF"/>
                      </a:solidFill>
                      <a:prstDash val="solid"/>
                    </a:lnL>
                    <a:lnR w="12700">
                      <a:solidFill>
                        <a:srgbClr val="FFFFFF"/>
                      </a:solidFill>
                      <a:prstDash val="solid"/>
                    </a:lnR>
                    <a:lnT w="12700">
                      <a:solidFill>
                        <a:srgbClr val="FFFFFF"/>
                      </a:solidFill>
                      <a:prstDash val="solid"/>
                    </a:lnT>
                    <a:lnB w="12700" cap="flat" cmpd="sng" algn="ctr">
                      <a:solidFill>
                        <a:srgbClr val="FFFFFF"/>
                      </a:solidFill>
                      <a:prstDash val="solid"/>
                      <a:round/>
                      <a:headEnd type="none" w="med" len="med"/>
                      <a:tailEnd type="none" w="med" len="med"/>
                    </a:lnB>
                    <a:solidFill>
                      <a:srgbClr val="CFD4EA"/>
                    </a:solidFill>
                  </a:tcPr>
                </a:tc>
                <a:tc>
                  <a:txBody>
                    <a:bodyPr/>
                    <a:lstStyle/>
                    <a:p>
                      <a:pPr algn="l">
                        <a:lnSpc>
                          <a:spcPct val="107000"/>
                        </a:lnSpc>
                        <a:spcAft>
                          <a:spcPts val="800"/>
                        </a:spcAft>
                      </a:pPr>
                      <a:r>
                        <a:rPr lang="en-US" altLang="en-IN" sz="1050" dirty="0">
                          <a:effectLst/>
                          <a:latin typeface="Calibri" panose="020F0502020204030204" pitchFamily="34" charset="0"/>
                          <a:ea typeface="Calibri" panose="020F0502020204030204" pitchFamily="34" charset="0"/>
                          <a:cs typeface="Times New Roman" panose="02020603050405020304" pitchFamily="18" charset="0"/>
                        </a:rPr>
                        <a:t>FER2013, CK+</a:t>
                      </a:r>
                    </a:p>
                  </a:txBody>
                  <a:tcPr marL="35135" marR="35135" marT="0" marB="0">
                    <a:lnL w="12700">
                      <a:solidFill>
                        <a:srgbClr val="FFFFFF"/>
                      </a:solidFill>
                      <a:prstDash val="solid"/>
                    </a:lnL>
                    <a:lnR w="12700">
                      <a:solidFill>
                        <a:srgbClr val="FFFFFF"/>
                      </a:solidFill>
                      <a:prstDash val="solid"/>
                    </a:lnR>
                    <a:lnT w="12700">
                      <a:solidFill>
                        <a:srgbClr val="FFFFFF"/>
                      </a:solidFill>
                      <a:prstDash val="solid"/>
                    </a:lnT>
                    <a:lnB w="12700" cap="flat" cmpd="sng" algn="ctr">
                      <a:solidFill>
                        <a:srgbClr val="FFFFFF"/>
                      </a:solidFill>
                      <a:prstDash val="solid"/>
                      <a:round/>
                      <a:headEnd type="none" w="med" len="med"/>
                      <a:tailEnd type="none" w="med" len="med"/>
                    </a:lnB>
                    <a:solidFill>
                      <a:srgbClr val="CFD4EA"/>
                    </a:solidFill>
                  </a:tcPr>
                </a:tc>
                <a:tc>
                  <a:txBody>
                    <a:bodyPr/>
                    <a:lstStyle/>
                    <a:p>
                      <a:pPr algn="l">
                        <a:lnSpc>
                          <a:spcPct val="107000"/>
                        </a:lnSpc>
                        <a:spcAft>
                          <a:spcPts val="800"/>
                        </a:spcAft>
                      </a:pPr>
                      <a:r>
                        <a:rPr lang="en-US" altLang="en-IN" sz="1050" dirty="0">
                          <a:effectLst/>
                          <a:latin typeface="Calibri" panose="020F0502020204030204" pitchFamily="34" charset="0"/>
                          <a:ea typeface="Calibri" panose="020F0502020204030204" pitchFamily="34" charset="0"/>
                          <a:cs typeface="Times New Roman" panose="02020603050405020304" pitchFamily="18" charset="0"/>
                        </a:rPr>
                        <a:t>Accuracy</a:t>
                      </a:r>
                    </a:p>
                  </a:txBody>
                  <a:tcPr marL="35135" marR="35135" marT="0" marB="0">
                    <a:lnL w="12700">
                      <a:solidFill>
                        <a:srgbClr val="FFFFFF"/>
                      </a:solidFill>
                      <a:prstDash val="solid"/>
                    </a:lnL>
                    <a:lnR w="12700">
                      <a:solidFill>
                        <a:srgbClr val="FFFFFF"/>
                      </a:solidFill>
                      <a:prstDash val="solid"/>
                    </a:lnR>
                    <a:lnT w="12700">
                      <a:solidFill>
                        <a:srgbClr val="FFFFFF"/>
                      </a:solidFill>
                      <a:prstDash val="solid"/>
                    </a:lnT>
                    <a:lnB w="12700" cap="flat" cmpd="sng" algn="ctr">
                      <a:solidFill>
                        <a:srgbClr val="FFFFFF"/>
                      </a:solidFill>
                      <a:prstDash val="solid"/>
                      <a:round/>
                      <a:headEnd type="none" w="med" len="med"/>
                      <a:tailEnd type="none" w="med" len="med"/>
                    </a:lnB>
                    <a:solidFill>
                      <a:srgbClr val="CFD4EA"/>
                    </a:solidFill>
                  </a:tcPr>
                </a:tc>
                <a:tc>
                  <a:txBody>
                    <a:bodyPr/>
                    <a:lstStyle/>
                    <a:p>
                      <a:pPr algn="l">
                        <a:lnSpc>
                          <a:spcPct val="100000"/>
                        </a:lnSpc>
                        <a:spcAft>
                          <a:spcPts val="800"/>
                        </a:spcAft>
                      </a:pPr>
                      <a:r>
                        <a:rPr lang="en-US" altLang="en-IN" sz="1050" dirty="0">
                          <a:effectLst/>
                          <a:latin typeface="Calibri" panose="020F0502020204030204" pitchFamily="34" charset="0"/>
                          <a:ea typeface="Calibri" panose="020F0502020204030204" pitchFamily="34" charset="0"/>
                          <a:cs typeface="Times New Roman" panose="02020603050405020304" pitchFamily="18" charset="0"/>
                        </a:rPr>
                        <a:t>In ResNet 50:</a:t>
                      </a:r>
                    </a:p>
                    <a:p>
                      <a:pPr algn="l">
                        <a:lnSpc>
                          <a:spcPct val="100000"/>
                        </a:lnSpc>
                        <a:spcAft>
                          <a:spcPts val="800"/>
                        </a:spcAft>
                      </a:pPr>
                      <a:r>
                        <a:rPr lang="en-US" altLang="en-IN" sz="1050" dirty="0">
                          <a:effectLst/>
                          <a:latin typeface="Calibri" panose="020F0502020204030204" pitchFamily="34" charset="0"/>
                          <a:ea typeface="Calibri" panose="020F0502020204030204" pitchFamily="34" charset="0"/>
                          <a:cs typeface="Times New Roman" panose="02020603050405020304" pitchFamily="18" charset="0"/>
                        </a:rPr>
                        <a:t>89.9% with CK+</a:t>
                      </a:r>
                    </a:p>
                    <a:p>
                      <a:pPr algn="l">
                        <a:lnSpc>
                          <a:spcPct val="100000"/>
                        </a:lnSpc>
                        <a:spcAft>
                          <a:spcPts val="800"/>
                        </a:spcAft>
                      </a:pPr>
                      <a:r>
                        <a:rPr lang="en-US" altLang="en-IN" sz="1050" dirty="0">
                          <a:effectLst/>
                          <a:latin typeface="Calibri" panose="020F0502020204030204" pitchFamily="34" charset="0"/>
                          <a:ea typeface="Calibri" panose="020F0502020204030204" pitchFamily="34" charset="0"/>
                          <a:cs typeface="Times New Roman" panose="02020603050405020304" pitchFamily="18" charset="0"/>
                        </a:rPr>
                        <a:t>72.3% with FER2013</a:t>
                      </a:r>
                    </a:p>
                    <a:p>
                      <a:pPr algn="l">
                        <a:lnSpc>
                          <a:spcPct val="100000"/>
                        </a:lnSpc>
                        <a:spcAft>
                          <a:spcPts val="800"/>
                        </a:spcAft>
                      </a:pPr>
                      <a:r>
                        <a:rPr lang="en-US" altLang="en-IN" sz="1050" dirty="0">
                          <a:effectLst/>
                          <a:latin typeface="Calibri" panose="020F0502020204030204" pitchFamily="34" charset="0"/>
                          <a:ea typeface="Calibri" panose="020F0502020204030204" pitchFamily="34" charset="0"/>
                          <a:cs typeface="Times New Roman" panose="02020603050405020304" pitchFamily="18" charset="0"/>
                        </a:rPr>
                        <a:t>W93.3% with CK+</a:t>
                      </a:r>
                    </a:p>
                  </a:txBody>
                  <a:tcPr marL="35135" marR="35135" marT="0" marB="0">
                    <a:lnL w="12700">
                      <a:solidFill>
                        <a:srgbClr val="FFFFFF"/>
                      </a:solidFill>
                      <a:prstDash val="solid"/>
                    </a:lnL>
                    <a:lnR w="12700" cap="flat" cmpd="sng" algn="ctr">
                      <a:solidFill>
                        <a:srgbClr val="FFFFFF"/>
                      </a:solidFill>
                      <a:prstDash val="solid"/>
                      <a:round/>
                      <a:headEnd type="none" w="med" len="med"/>
                      <a:tailEnd type="none" w="med" len="med"/>
                    </a:lnR>
                    <a:lnT w="12700">
                      <a:solidFill>
                        <a:srgbClr val="FFFFFF"/>
                      </a:solidFill>
                      <a:prstDash val="solid"/>
                    </a:lnT>
                    <a:lnB w="12700" cap="flat" cmpd="sng" algn="ctr">
                      <a:solidFill>
                        <a:srgbClr val="FFFFFF"/>
                      </a:solidFill>
                      <a:prstDash val="solid"/>
                      <a:round/>
                      <a:headEnd type="none" w="med" len="med"/>
                      <a:tailEnd type="none" w="med" len="med"/>
                    </a:lnB>
                    <a:solidFill>
                      <a:srgbClr val="CFD4EA"/>
                    </a:solidFill>
                  </a:tcPr>
                </a:tc>
                <a:tc>
                  <a:txBody>
                    <a:bodyPr/>
                    <a:lstStyle/>
                    <a:p>
                      <a:pPr algn="l">
                        <a:lnSpc>
                          <a:spcPct val="107000"/>
                        </a:lnSpc>
                        <a:spcAft>
                          <a:spcPts val="800"/>
                        </a:spcAft>
                      </a:pPr>
                      <a:r>
                        <a:rPr lang="en-US" altLang="en-IN" sz="1050" dirty="0">
                          <a:effectLst/>
                          <a:latin typeface="Calibri" panose="020F0502020204030204" pitchFamily="34" charset="0"/>
                          <a:ea typeface="Calibri" panose="020F0502020204030204" pitchFamily="34" charset="0"/>
                          <a:cs typeface="Times New Roman" panose="02020603050405020304" pitchFamily="18" charset="0"/>
                        </a:rPr>
                        <a:t>Persforming  case and control study of utility of prototype among childern with ASD and children without</a:t>
                      </a:r>
                    </a:p>
                  </a:txBody>
                  <a:tcPr marL="35135" marR="35135" marT="0" marB="0">
                    <a:lnL w="12700">
                      <a:solidFill>
                        <a:srgbClr val="FFFFFF"/>
                      </a:solidFill>
                      <a:prstDash val="solid"/>
                    </a:lnL>
                    <a:lnR w="12700">
                      <a:solidFill>
                        <a:srgbClr val="FFFFFF"/>
                      </a:solidFill>
                      <a:prstDash val="soli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4EA"/>
                    </a:solidFill>
                  </a:tcPr>
                </a:tc>
                <a:extLst>
                  <a:ext uri="{0D108BD9-81ED-4DB2-BD59-A6C34878D82A}">
                    <a16:rowId xmlns:a16="http://schemas.microsoft.com/office/drawing/2014/main" val="10005"/>
                  </a:ext>
                </a:extLst>
              </a:tr>
              <a:tr h="701438">
                <a:tc>
                  <a:txBody>
                    <a:bodyPr/>
                    <a:lstStyle/>
                    <a:p>
                      <a:pPr algn="l">
                        <a:lnSpc>
                          <a:spcPct val="107000"/>
                        </a:lnSpc>
                        <a:spcAft>
                          <a:spcPts val="800"/>
                        </a:spcAft>
                      </a:pPr>
                      <a:r>
                        <a:rPr lang="en-US"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6</a:t>
                      </a:r>
                      <a:endParaRPr lang="en-IN"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cap="flat" cmpd="sng" algn="ctr">
                      <a:solidFill>
                        <a:srgbClr val="FFFFFF"/>
                      </a:solidFill>
                      <a:prstDash val="solid"/>
                      <a:round/>
                      <a:headEnd type="none" w="med" len="med"/>
                      <a:tailEnd type="none" w="med" len="med"/>
                    </a:lnR>
                    <a:lnT w="12700">
                      <a:solidFill>
                        <a:srgbClr val="FFFFFF"/>
                      </a:solidFill>
                      <a:prstDash val="solid"/>
                    </a:lnT>
                    <a:lnB w="12700">
                      <a:solidFill>
                        <a:srgbClr val="FFFFFF"/>
                      </a:solidFill>
                      <a:prstDash val="solid"/>
                    </a:lnB>
                    <a:solidFill>
                      <a:srgbClr val="4471C4"/>
                    </a:solidFill>
                  </a:tcPr>
                </a:tc>
                <a:tc>
                  <a:txBody>
                    <a:bodyPr/>
                    <a:lstStyle/>
                    <a:p>
                      <a:pPr algn="l">
                        <a:lnSpc>
                          <a:spcPct val="107000"/>
                        </a:lnSpc>
                        <a:spcAft>
                          <a:spcPts val="800"/>
                        </a:spcAft>
                      </a:pPr>
                      <a:r>
                        <a:rPr lang="en-IN" sz="1050" dirty="0">
                          <a:effectLst/>
                          <a:latin typeface="Calibri" panose="020F0502020204030204" pitchFamily="34" charset="0"/>
                          <a:ea typeface="Calibri" panose="020F0502020204030204" pitchFamily="34" charset="0"/>
                          <a:cs typeface="Times New Roman" panose="02020603050405020304" pitchFamily="18" charset="0"/>
                        </a:rPr>
                        <a:t>Facial Expression Recognition with CNN-LSTM</a:t>
                      </a:r>
                    </a:p>
                  </a:txBody>
                  <a:tcPr marL="35135" marR="35135"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algn="l">
                        <a:lnSpc>
                          <a:spcPct val="107000"/>
                        </a:lnSpc>
                        <a:spcAft>
                          <a:spcPts val="800"/>
                        </a:spcAft>
                      </a:pPr>
                      <a:r>
                        <a:rPr lang="en-US" altLang="en-IN" sz="1050" dirty="0">
                          <a:effectLst/>
                          <a:latin typeface="Calibri" panose="020F0502020204030204" pitchFamily="34" charset="0"/>
                          <a:ea typeface="Calibri" panose="020F0502020204030204" pitchFamily="34" charset="0"/>
                          <a:cs typeface="Times New Roman" panose="02020603050405020304" pitchFamily="18" charset="0"/>
                        </a:rPr>
                        <a:t>January 2021</a:t>
                      </a:r>
                    </a:p>
                  </a:txBody>
                  <a:tcPr marL="35135" marR="35135" marT="0" marB="0">
                    <a:lnL w="12700">
                      <a:solidFill>
                        <a:srgbClr val="FFFFFF"/>
                      </a:solidFill>
                      <a:prstDash val="soli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a:solidFill>
                        <a:srgbClr val="FFFFFF"/>
                      </a:solidFill>
                      <a:prstDash val="solid"/>
                    </a:lnB>
                    <a:solidFill>
                      <a:srgbClr val="E9EBF5"/>
                    </a:solidFill>
                  </a:tcPr>
                </a:tc>
                <a:tc>
                  <a:txBody>
                    <a:bodyPr/>
                    <a:lstStyle/>
                    <a:p>
                      <a:pPr algn="l">
                        <a:lnSpc>
                          <a:spcPct val="107000"/>
                        </a:lnSpc>
                        <a:spcAft>
                          <a:spcPts val="800"/>
                        </a:spcAft>
                      </a:pPr>
                      <a:r>
                        <a:rPr lang="en-US" altLang="en-IN" sz="1050" dirty="0">
                          <a:effectLst/>
                          <a:latin typeface="Calibri" panose="020F0502020204030204" pitchFamily="34" charset="0"/>
                          <a:ea typeface="Calibri" panose="020F0502020204030204" pitchFamily="34" charset="0"/>
                          <a:cs typeface="Times New Roman" panose="02020603050405020304" pitchFamily="18" charset="0"/>
                        </a:rPr>
                        <a:t>CNN-LSTM</a:t>
                      </a:r>
                    </a:p>
                  </a:txBody>
                  <a:tcPr marL="35135" marR="35135"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algn="l">
                        <a:lnSpc>
                          <a:spcPct val="107000"/>
                        </a:lnSpc>
                        <a:spcAft>
                          <a:spcPts val="800"/>
                        </a:spcAft>
                      </a:pPr>
                      <a:r>
                        <a:rPr lang="en-IN" sz="1050" dirty="0">
                          <a:effectLst/>
                          <a:latin typeface="Calibri" panose="020F0502020204030204" pitchFamily="34" charset="0"/>
                          <a:ea typeface="Calibri" panose="020F0502020204030204" pitchFamily="34" charset="0"/>
                          <a:cs typeface="Times New Roman" panose="02020603050405020304" pitchFamily="18" charset="0"/>
                        </a:rPr>
                        <a:t> JAFFE</a:t>
                      </a:r>
                    </a:p>
                  </a:txBody>
                  <a:tcPr marL="35135" marR="35135"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algn="l">
                        <a:lnSpc>
                          <a:spcPct val="107000"/>
                        </a:lnSpc>
                        <a:spcAft>
                          <a:spcPts val="800"/>
                        </a:spcAft>
                      </a:pPr>
                      <a:r>
                        <a:rPr lang="en-US" altLang="en-IN" sz="1050" dirty="0">
                          <a:effectLst/>
                          <a:latin typeface="Calibri" panose="020F0502020204030204" pitchFamily="34" charset="0"/>
                          <a:ea typeface="Calibri" panose="020F0502020204030204" pitchFamily="34" charset="0"/>
                          <a:cs typeface="Times New Roman" panose="02020603050405020304" pitchFamily="18" charset="0"/>
                        </a:rPr>
                        <a:t>Accuracy</a:t>
                      </a:r>
                    </a:p>
                  </a:txBody>
                  <a:tcPr marL="35135" marR="35135"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algn="l">
                        <a:lnSpc>
                          <a:spcPct val="107000"/>
                        </a:lnSpc>
                        <a:spcAft>
                          <a:spcPts val="800"/>
                        </a:spcAft>
                      </a:pPr>
                      <a:r>
                        <a:rPr lang="en-US" altLang="en-IN" sz="1050" dirty="0">
                          <a:effectLst/>
                          <a:latin typeface="Calibri" panose="020F0502020204030204" pitchFamily="34" charset="0"/>
                          <a:ea typeface="Calibri" panose="020F0502020204030204" pitchFamily="34" charset="0"/>
                          <a:cs typeface="Times New Roman" panose="02020603050405020304" pitchFamily="18" charset="0"/>
                        </a:rPr>
                        <a:t>86.42% with JAFFE</a:t>
                      </a:r>
                    </a:p>
                  </a:txBody>
                  <a:tcPr marL="35135" marR="35135" marT="0" marB="0">
                    <a:lnL w="12700">
                      <a:solidFill>
                        <a:srgbClr val="FFFFFF"/>
                      </a:solidFill>
                      <a:prstDash val="solid"/>
                    </a:lnL>
                    <a:lnR w="12700" cap="flat" cmpd="sng" algn="ctr">
                      <a:solidFill>
                        <a:srgbClr val="FFFFFF"/>
                      </a:solidFill>
                      <a:prstDash val="solid"/>
                      <a:round/>
                      <a:headEnd type="none" w="med" len="med"/>
                      <a:tailEnd type="none" w="med" len="med"/>
                    </a:lnR>
                    <a:lnT w="12700">
                      <a:solidFill>
                        <a:srgbClr val="FFFFFF"/>
                      </a:solidFill>
                      <a:prstDash val="solid"/>
                    </a:lnT>
                    <a:lnB w="12700">
                      <a:solidFill>
                        <a:srgbClr val="FFFFFF"/>
                      </a:solidFill>
                      <a:prstDash val="solid"/>
                    </a:lnB>
                    <a:solidFill>
                      <a:srgbClr val="E9EBF5"/>
                    </a:solidFill>
                  </a:tcPr>
                </a:tc>
                <a:tc>
                  <a:txBody>
                    <a:bodyPr/>
                    <a:lstStyle/>
                    <a:p>
                      <a:pPr algn="l">
                        <a:lnSpc>
                          <a:spcPct val="107000"/>
                        </a:lnSpc>
                        <a:spcAft>
                          <a:spcPts val="800"/>
                        </a:spcAft>
                      </a:pPr>
                      <a:r>
                        <a:rPr lang="en-US" altLang="en-IN" sz="1050" dirty="0">
                          <a:effectLst/>
                          <a:latin typeface="Calibri" panose="020F0502020204030204" pitchFamily="34" charset="0"/>
                          <a:ea typeface="Calibri" panose="020F0502020204030204" pitchFamily="34" charset="0"/>
                          <a:cs typeface="Times New Roman" panose="02020603050405020304" pitchFamily="18" charset="0"/>
                        </a:rPr>
                        <a:t>Training </a:t>
                      </a:r>
                      <a:r>
                        <a:rPr lang="en-IN" sz="1050" dirty="0">
                          <a:effectLst/>
                          <a:latin typeface="Calibri" panose="020F0502020204030204" pitchFamily="34" charset="0"/>
                          <a:ea typeface="Calibri" panose="020F0502020204030204" pitchFamily="34" charset="0"/>
                          <a:cs typeface="Times New Roman" panose="02020603050405020304" pitchFamily="18" charset="0"/>
                        </a:rPr>
                        <a:t>network with more data, more filters, and more depth to improve the accuracy in</a:t>
                      </a:r>
                      <a:r>
                        <a:rPr lang="en-US" altLang="en-IN" sz="1050" dirty="0">
                          <a:effectLst/>
                          <a:latin typeface="Calibri" panose="020F0502020204030204" pitchFamily="34" charset="0"/>
                          <a:ea typeface="Calibri" panose="020F0502020204030204" pitchFamily="34" charset="0"/>
                          <a:cs typeface="Times New Roman" panose="02020603050405020304" pitchFamily="18" charset="0"/>
                        </a:rPr>
                        <a:t> </a:t>
                      </a:r>
                      <a:r>
                        <a:rPr lang="en-IN" sz="1050" dirty="0">
                          <a:effectLst/>
                          <a:latin typeface="Calibri" panose="020F0502020204030204" pitchFamily="34" charset="0"/>
                          <a:ea typeface="Calibri" panose="020F0502020204030204" pitchFamily="34" charset="0"/>
                          <a:cs typeface="Times New Roman" panose="02020603050405020304" pitchFamily="18" charset="0"/>
                        </a:rPr>
                        <a:t>facial expression recognition.</a:t>
                      </a:r>
                    </a:p>
                  </a:txBody>
                  <a:tcPr marL="35135" marR="35135" marT="0" marB="0">
                    <a:lnL w="12700">
                      <a:solidFill>
                        <a:srgbClr val="FFFFFF"/>
                      </a:solidFill>
                      <a:prstDash val="solid"/>
                    </a:lnL>
                    <a:lnR w="12700">
                      <a:solidFill>
                        <a:srgbClr val="FFFFFF"/>
                      </a:solidFill>
                      <a:prstDash val="solid"/>
                    </a:lnR>
                    <a:lnT w="12700" cap="flat" cmpd="sng" algn="ctr">
                      <a:solidFill>
                        <a:srgbClr val="FFFFFF"/>
                      </a:solidFill>
                      <a:prstDash val="solid"/>
                      <a:round/>
                      <a:headEnd type="none" w="med" len="med"/>
                      <a:tailEnd type="none" w="med" len="med"/>
                    </a:lnT>
                    <a:lnB w="12700">
                      <a:solidFill>
                        <a:srgbClr val="FFFFFF"/>
                      </a:solidFill>
                      <a:prstDash val="solid"/>
                    </a:lnB>
                    <a:solidFill>
                      <a:srgbClr val="E9EBF5"/>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87165" y="313055"/>
            <a:ext cx="4145279" cy="632460"/>
          </a:xfrm>
          <a:prstGeom prst="rect">
            <a:avLst/>
          </a:prstGeom>
        </p:spPr>
        <p:txBody>
          <a:bodyPr vert="horz" wrap="square" lIns="0" tIns="16510" rIns="0" bIns="0" rtlCol="0">
            <a:spAutoFit/>
          </a:bodyPr>
          <a:lstStyle/>
          <a:p>
            <a:pPr marL="12700">
              <a:lnSpc>
                <a:spcPct val="100000"/>
              </a:lnSpc>
              <a:spcBef>
                <a:spcPts val="130"/>
              </a:spcBef>
            </a:pPr>
            <a:r>
              <a:rPr spc="60" dirty="0"/>
              <a:t>L</a:t>
            </a:r>
            <a:r>
              <a:rPr spc="80" dirty="0"/>
              <a:t>I</a:t>
            </a:r>
            <a:r>
              <a:rPr spc="30" dirty="0"/>
              <a:t>T</a:t>
            </a:r>
            <a:r>
              <a:rPr spc="-65" dirty="0"/>
              <a:t>E</a:t>
            </a:r>
            <a:r>
              <a:rPr spc="-5" dirty="0"/>
              <a:t>R</a:t>
            </a:r>
            <a:r>
              <a:rPr spc="-280" dirty="0"/>
              <a:t>A</a:t>
            </a:r>
            <a:r>
              <a:rPr spc="-40" dirty="0"/>
              <a:t>TU</a:t>
            </a:r>
            <a:r>
              <a:rPr spc="-5" dirty="0"/>
              <a:t>R</a:t>
            </a:r>
            <a:r>
              <a:rPr spc="10" dirty="0"/>
              <a:t>E</a:t>
            </a:r>
            <a:r>
              <a:rPr spc="-215" dirty="0"/>
              <a:t> </a:t>
            </a:r>
            <a:r>
              <a:rPr spc="65" dirty="0"/>
              <a:t>R</a:t>
            </a:r>
            <a:r>
              <a:rPr spc="10" dirty="0"/>
              <a:t>E</a:t>
            </a:r>
            <a:r>
              <a:rPr spc="55" dirty="0"/>
              <a:t>V</a:t>
            </a:r>
            <a:r>
              <a:rPr dirty="0"/>
              <a:t>I</a:t>
            </a:r>
            <a:r>
              <a:rPr spc="-60" dirty="0"/>
              <a:t>E</a:t>
            </a:r>
            <a:r>
              <a:rPr spc="25" dirty="0"/>
              <a:t>W</a:t>
            </a:r>
          </a:p>
        </p:txBody>
      </p:sp>
      <p:sp>
        <p:nvSpPr>
          <p:cNvPr id="4" name="object 4"/>
          <p:cNvSpPr txBox="1">
            <a:spLocks noGrp="1"/>
          </p:cNvSpPr>
          <p:nvPr>
            <p:ph type="ftr" sz="quarter" idx="5"/>
          </p:nvPr>
        </p:nvSpPr>
        <p:spPr>
          <a:xfrm>
            <a:off x="917575" y="6472554"/>
            <a:ext cx="1207770" cy="156068"/>
          </a:xfrm>
          <a:prstGeom prst="rect">
            <a:avLst/>
          </a:prstGeom>
        </p:spPr>
        <p:txBody>
          <a:bodyPr vert="horz" wrap="square" lIns="0" tIns="0" rIns="0" bIns="0" rtlCol="0">
            <a:spAutoFit/>
          </a:bodyPr>
          <a:lstStyle/>
          <a:p>
            <a:pPr marL="12700">
              <a:lnSpc>
                <a:spcPts val="1240"/>
              </a:lnSpc>
            </a:pPr>
            <a:r>
              <a:rPr spc="-5" dirty="0"/>
              <a:t>2</a:t>
            </a:r>
            <a:r>
              <a:rPr lang="en-US" spc="-5" dirty="0"/>
              <a:t>6</a:t>
            </a:r>
            <a:r>
              <a:rPr spc="-20" dirty="0"/>
              <a:t> </a:t>
            </a:r>
            <a:r>
              <a:rPr dirty="0"/>
              <a:t>December</a:t>
            </a:r>
            <a:r>
              <a:rPr spc="-50" dirty="0"/>
              <a:t> </a:t>
            </a:r>
            <a:r>
              <a:rPr spc="-10" dirty="0"/>
              <a:t>2022</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spc="-40" dirty="0"/>
              <a:t>V</a:t>
            </a:r>
            <a:r>
              <a:rPr spc="-20" dirty="0"/>
              <a:t>I</a:t>
            </a:r>
            <a:r>
              <a:rPr dirty="0"/>
              <a:t>I</a:t>
            </a:r>
            <a:r>
              <a:rPr spc="80" dirty="0"/>
              <a:t> </a:t>
            </a:r>
            <a:r>
              <a:rPr spc="30" dirty="0"/>
              <a:t>S</a:t>
            </a:r>
            <a:r>
              <a:rPr spc="-5" dirty="0"/>
              <a:t>eme</a:t>
            </a:r>
            <a:r>
              <a:rPr spc="-30" dirty="0"/>
              <a:t>s</a:t>
            </a:r>
            <a:r>
              <a:rPr spc="30" dirty="0"/>
              <a:t>t</a:t>
            </a:r>
            <a:r>
              <a:rPr spc="-5" dirty="0"/>
              <a:t>e</a:t>
            </a:r>
            <a:r>
              <a:rPr spc="-55" dirty="0"/>
              <a:t>r</a:t>
            </a:r>
            <a:r>
              <a:rPr dirty="0"/>
              <a:t>,</a:t>
            </a:r>
            <a:r>
              <a:rPr spc="-60" dirty="0"/>
              <a:t> </a:t>
            </a:r>
            <a:r>
              <a:rPr spc="-10" dirty="0"/>
              <a:t>D</a:t>
            </a:r>
            <a:r>
              <a:rPr spc="-5" dirty="0"/>
              <a:t>e</a:t>
            </a:r>
            <a:r>
              <a:rPr spc="30" dirty="0"/>
              <a:t>p</a:t>
            </a:r>
            <a:r>
              <a:rPr spc="5" dirty="0"/>
              <a:t>a</a:t>
            </a:r>
            <a:r>
              <a:rPr spc="20" dirty="0"/>
              <a:t>r</a:t>
            </a:r>
            <a:r>
              <a:rPr spc="30" dirty="0"/>
              <a:t>t</a:t>
            </a:r>
            <a:r>
              <a:rPr spc="-5" dirty="0"/>
              <a:t>me</a:t>
            </a:r>
            <a:r>
              <a:rPr spc="30" dirty="0"/>
              <a:t>n</a:t>
            </a:r>
            <a:r>
              <a:rPr dirty="0"/>
              <a:t>t</a:t>
            </a:r>
            <a:r>
              <a:rPr spc="-15" dirty="0"/>
              <a:t> </a:t>
            </a:r>
            <a:r>
              <a:rPr spc="10" dirty="0"/>
              <a:t>O</a:t>
            </a:r>
            <a:r>
              <a:rPr dirty="0"/>
              <a:t>f</a:t>
            </a:r>
            <a:r>
              <a:rPr spc="-55" dirty="0"/>
              <a:t> </a:t>
            </a:r>
            <a:r>
              <a:rPr spc="-20" dirty="0"/>
              <a:t>I</a:t>
            </a:r>
            <a:r>
              <a:rPr spc="30" dirty="0"/>
              <a:t>S</a:t>
            </a:r>
            <a:r>
              <a:rPr spc="10" dirty="0"/>
              <a:t>E</a:t>
            </a:r>
            <a:r>
              <a:rPr spc="-10" dirty="0"/>
              <a:t>,</a:t>
            </a:r>
            <a:r>
              <a:rPr dirty="0"/>
              <a:t>R</a:t>
            </a:r>
            <a:r>
              <a:rPr spc="30" dirty="0"/>
              <a:t>NS</a:t>
            </a:r>
            <a:r>
              <a:rPr spc="-20" dirty="0"/>
              <a:t>I</a:t>
            </a:r>
            <a:r>
              <a:rPr dirty="0"/>
              <a:t>T</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8</a:t>
            </a:fld>
            <a:endParaRPr dirty="0"/>
          </a:p>
        </p:txBody>
      </p:sp>
      <p:graphicFrame>
        <p:nvGraphicFramePr>
          <p:cNvPr id="3" name="object 3"/>
          <p:cNvGraphicFramePr>
            <a:graphicFrameLocks noGrp="1"/>
          </p:cNvGraphicFramePr>
          <p:nvPr>
            <p:extLst>
              <p:ext uri="{D42A27DB-BD31-4B8C-83A1-F6EECF244321}">
                <p14:modId xmlns:p14="http://schemas.microsoft.com/office/powerpoint/2010/main" val="961744011"/>
              </p:ext>
            </p:extLst>
          </p:nvPr>
        </p:nvGraphicFramePr>
        <p:xfrm>
          <a:off x="790930" y="1358519"/>
          <a:ext cx="10764519" cy="4960603"/>
        </p:xfrm>
        <a:graphic>
          <a:graphicData uri="http://schemas.openxmlformats.org/drawingml/2006/table">
            <a:tbl>
              <a:tblPr firstRow="1" bandRow="1">
                <a:tableStyleId>{2D5ABB26-0587-4C30-8999-92F81FD0307C}</a:tableStyleId>
              </a:tblPr>
              <a:tblGrid>
                <a:gridCol w="391963">
                  <a:extLst>
                    <a:ext uri="{9D8B030D-6E8A-4147-A177-3AD203B41FA5}">
                      <a16:colId xmlns:a16="http://schemas.microsoft.com/office/drawing/2014/main" val="20000"/>
                    </a:ext>
                  </a:extLst>
                </a:gridCol>
                <a:gridCol w="1484107">
                  <a:extLst>
                    <a:ext uri="{9D8B030D-6E8A-4147-A177-3AD203B41FA5}">
                      <a16:colId xmlns:a16="http://schemas.microsoft.com/office/drawing/2014/main" val="20001"/>
                    </a:ext>
                  </a:extLst>
                </a:gridCol>
                <a:gridCol w="731922">
                  <a:extLst>
                    <a:ext uri="{9D8B030D-6E8A-4147-A177-3AD203B41FA5}">
                      <a16:colId xmlns:a16="http://schemas.microsoft.com/office/drawing/2014/main" val="1785360560"/>
                    </a:ext>
                  </a:extLst>
                </a:gridCol>
                <a:gridCol w="1249278">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gridCol w="975031">
                  <a:extLst>
                    <a:ext uri="{9D8B030D-6E8A-4147-A177-3AD203B41FA5}">
                      <a16:colId xmlns:a16="http://schemas.microsoft.com/office/drawing/2014/main" val="20004"/>
                    </a:ext>
                  </a:extLst>
                </a:gridCol>
                <a:gridCol w="1463369">
                  <a:extLst>
                    <a:ext uri="{9D8B030D-6E8A-4147-A177-3AD203B41FA5}">
                      <a16:colId xmlns:a16="http://schemas.microsoft.com/office/drawing/2014/main" val="20005"/>
                    </a:ext>
                  </a:extLst>
                </a:gridCol>
                <a:gridCol w="3173449">
                  <a:extLst>
                    <a:ext uri="{9D8B030D-6E8A-4147-A177-3AD203B41FA5}">
                      <a16:colId xmlns:a16="http://schemas.microsoft.com/office/drawing/2014/main" val="325663834"/>
                    </a:ext>
                  </a:extLst>
                </a:gridCol>
              </a:tblGrid>
              <a:tr h="396499">
                <a:tc>
                  <a:txBody>
                    <a:bodyPr/>
                    <a:lstStyle/>
                    <a:p>
                      <a:pPr indent="428625" algn="l">
                        <a:lnSpc>
                          <a:spcPct val="107000"/>
                        </a:lnSpc>
                        <a:spcAft>
                          <a:spcPts val="80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algn="l">
                        <a:lnSpc>
                          <a:spcPct val="107000"/>
                        </a:lnSpc>
                        <a:spcAft>
                          <a:spcPts val="800"/>
                        </a:spcAft>
                      </a:pPr>
                      <a:r>
                        <a:rPr lang="en-US"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a:t>
                      </a:r>
                      <a:r>
                        <a:rPr lang="en-IN"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itle Of the Paper</a:t>
                      </a:r>
                    </a:p>
                  </a:txBody>
                  <a:tcPr marL="35135" marR="35135"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algn="l">
                        <a:lnSpc>
                          <a:spcPct val="107000"/>
                        </a:lnSpc>
                        <a:spcAft>
                          <a:spcPts val="800"/>
                        </a:spcAft>
                      </a:pPr>
                      <a:r>
                        <a:rPr lang="en-US"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Year Of Publishing</a:t>
                      </a:r>
                      <a:endParaRPr lang="en-IN"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cap="flat" cmpd="sng" algn="ctr">
                      <a:solidFill>
                        <a:srgbClr val="FFFFFF"/>
                      </a:solidFill>
                      <a:prstDash val="solid"/>
                      <a:round/>
                      <a:headEnd type="none" w="med" len="med"/>
                      <a:tailEnd type="none" w="med" len="med"/>
                    </a:lnR>
                    <a:lnT w="12700">
                      <a:solidFill>
                        <a:srgbClr val="FFFFFF"/>
                      </a:solidFill>
                      <a:prstDash val="solid"/>
                    </a:lnT>
                    <a:lnB w="38100" cap="flat" cmpd="sng" algn="ctr">
                      <a:solidFill>
                        <a:srgbClr val="FFFFFF"/>
                      </a:solidFill>
                      <a:prstDash val="solid"/>
                      <a:round/>
                      <a:headEnd type="none" w="med" len="med"/>
                      <a:tailEnd type="none" w="med" len="med"/>
                    </a:lnB>
                    <a:solidFill>
                      <a:srgbClr val="4471C4"/>
                    </a:solidFill>
                  </a:tcPr>
                </a:tc>
                <a:tc>
                  <a:txBody>
                    <a:bodyPr/>
                    <a:lstStyle/>
                    <a:p>
                      <a:pPr algn="l">
                        <a:lnSpc>
                          <a:spcPct val="107000"/>
                        </a:lnSpc>
                        <a:spcAft>
                          <a:spcPts val="800"/>
                        </a:spcAft>
                      </a:pPr>
                      <a:r>
                        <a:rPr lang="en-IN" sz="1200" dirty="0">
                          <a:solidFill>
                            <a:schemeClr val="bg1"/>
                          </a:solidFill>
                          <a:effectLst/>
                        </a:rPr>
                        <a:t>Model</a:t>
                      </a:r>
                      <a:endParaRPr lang="en-IN"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algn="l">
                        <a:lnSpc>
                          <a:spcPct val="107000"/>
                        </a:lnSpc>
                        <a:spcAft>
                          <a:spcPts val="800"/>
                        </a:spcAft>
                      </a:pPr>
                      <a:r>
                        <a:rPr lang="en-IN" sz="1200" dirty="0">
                          <a:solidFill>
                            <a:schemeClr val="bg1"/>
                          </a:solidFill>
                          <a:effectLst/>
                        </a:rPr>
                        <a:t>Datasets</a:t>
                      </a:r>
                      <a:endParaRPr lang="en-IN"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algn="l">
                        <a:lnSpc>
                          <a:spcPct val="107000"/>
                        </a:lnSpc>
                        <a:spcAft>
                          <a:spcPts val="800"/>
                        </a:spcAft>
                      </a:pPr>
                      <a:r>
                        <a:rPr lang="en-IN" sz="1200" dirty="0">
                          <a:solidFill>
                            <a:schemeClr val="bg1"/>
                          </a:solidFill>
                          <a:effectLst/>
                        </a:rPr>
                        <a:t>Performance measure</a:t>
                      </a:r>
                      <a:endParaRPr lang="en-IN"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algn="l">
                        <a:lnSpc>
                          <a:spcPct val="107000"/>
                        </a:lnSpc>
                        <a:spcAft>
                          <a:spcPts val="800"/>
                        </a:spcAft>
                      </a:pPr>
                      <a:r>
                        <a:rPr lang="en-IN" sz="1200" dirty="0">
                          <a:solidFill>
                            <a:schemeClr val="bg1"/>
                          </a:solidFill>
                          <a:effectLst/>
                        </a:rPr>
                        <a:t>Values</a:t>
                      </a:r>
                      <a:endParaRPr lang="en-IN"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cap="flat" cmpd="sng" algn="ctr">
                      <a:solidFill>
                        <a:srgbClr val="FFFFFF"/>
                      </a:solidFill>
                      <a:prstDash val="solid"/>
                      <a:round/>
                      <a:headEnd type="none" w="med" len="med"/>
                      <a:tailEnd type="none" w="med" len="med"/>
                    </a:lnR>
                    <a:lnT w="12700">
                      <a:solidFill>
                        <a:srgbClr val="FFFFFF"/>
                      </a:solidFill>
                      <a:prstDash val="solid"/>
                    </a:lnT>
                    <a:lnB w="38100">
                      <a:solidFill>
                        <a:srgbClr val="FFFFFF"/>
                      </a:solidFill>
                      <a:prstDash val="solid"/>
                    </a:lnB>
                    <a:solidFill>
                      <a:srgbClr val="4471C4"/>
                    </a:solidFill>
                  </a:tcPr>
                </a:tc>
                <a:tc>
                  <a:txBody>
                    <a:bodyPr/>
                    <a:lstStyle/>
                    <a:p>
                      <a:pPr algn="l">
                        <a:lnSpc>
                          <a:spcPct val="107000"/>
                        </a:lnSpc>
                        <a:spcAft>
                          <a:spcPts val="800"/>
                        </a:spcAft>
                      </a:pPr>
                      <a:r>
                        <a:rPr lang="en-US"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Future Enhancements</a:t>
                      </a:r>
                      <a:endParaRPr lang="en-IN"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a:solidFill>
                        <a:srgbClr val="FFFFFF"/>
                      </a:solidFill>
                      <a:prstDash val="solid"/>
                    </a:lnR>
                    <a:lnT w="12700">
                      <a:solidFill>
                        <a:srgbClr val="FFFFFF"/>
                      </a:solidFill>
                      <a:prstDash val="solid"/>
                    </a:lnT>
                    <a:lnB w="38100" cap="flat" cmpd="sng" algn="ctr">
                      <a:solidFill>
                        <a:srgbClr val="FFFFFF"/>
                      </a:solidFill>
                      <a:prstDash val="solid"/>
                      <a:round/>
                      <a:headEnd type="none" w="med" len="med"/>
                      <a:tailEnd type="none" w="med" len="med"/>
                    </a:lnB>
                    <a:solidFill>
                      <a:srgbClr val="4471C4"/>
                    </a:solidFill>
                  </a:tcPr>
                </a:tc>
                <a:extLst>
                  <a:ext uri="{0D108BD9-81ED-4DB2-BD59-A6C34878D82A}">
                    <a16:rowId xmlns:a16="http://schemas.microsoft.com/office/drawing/2014/main" val="10000"/>
                  </a:ext>
                </a:extLst>
              </a:tr>
              <a:tr h="753577">
                <a:tc>
                  <a:txBody>
                    <a:bodyPr/>
                    <a:lstStyle/>
                    <a:p>
                      <a:pPr algn="l">
                        <a:lnSpc>
                          <a:spcPct val="107000"/>
                        </a:lnSpc>
                        <a:spcAft>
                          <a:spcPts val="800"/>
                        </a:spcAft>
                      </a:pPr>
                      <a:r>
                        <a:rPr lang="en-US"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7</a:t>
                      </a:r>
                      <a:endParaRPr lang="en-IN"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4471C4"/>
                    </a:solidFill>
                  </a:tcPr>
                </a:tc>
                <a:tc>
                  <a:txBody>
                    <a:bodyPr/>
                    <a:lstStyle/>
                    <a:p>
                      <a:pPr algn="l">
                        <a:lnSpc>
                          <a:spcPct val="107000"/>
                        </a:lnSpc>
                        <a:spcAft>
                          <a:spcPts val="800"/>
                        </a:spcAft>
                      </a:pPr>
                      <a:r>
                        <a:rPr lang="en-US" sz="1050" dirty="0">
                          <a:effectLst/>
                          <a:latin typeface="Calibri" panose="020F0502020204030204" pitchFamily="34" charset="0"/>
                          <a:ea typeface="Calibri" panose="020F0502020204030204" pitchFamily="34" charset="0"/>
                          <a:cs typeface="Times New Roman" panose="02020603050405020304" pitchFamily="18" charset="0"/>
                        </a:rPr>
                        <a:t>Learning vision transformer with squeeze and excitation for facial expression recognition</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D4EA"/>
                    </a:solidFill>
                  </a:tcPr>
                </a:tc>
                <a:tc>
                  <a:txBody>
                    <a:bodyPr/>
                    <a:lstStyle/>
                    <a:p>
                      <a:pPr algn="l">
                        <a:lnSpc>
                          <a:spcPct val="107000"/>
                        </a:lnSpc>
                        <a:spcAft>
                          <a:spcPts val="800"/>
                        </a:spcAft>
                      </a:pPr>
                      <a:r>
                        <a:rPr lang="en-IN" sz="1050" dirty="0">
                          <a:effectLst/>
                          <a:latin typeface="Calibri" panose="020F0502020204030204" pitchFamily="34" charset="0"/>
                          <a:ea typeface="Calibri" panose="020F0502020204030204" pitchFamily="34" charset="0"/>
                          <a:cs typeface="Times New Roman" panose="02020603050405020304" pitchFamily="18" charset="0"/>
                        </a:rPr>
                        <a:t>Jul 2021</a:t>
                      </a:r>
                    </a:p>
                  </a:txBody>
                  <a:tcPr marL="35135" marR="35135" marT="0" marB="0">
                    <a:lnL w="12700">
                      <a:solidFill>
                        <a:srgbClr val="FFFFFF"/>
                      </a:solidFill>
                      <a:prstDash val="soli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4EA"/>
                    </a:solidFill>
                  </a:tcPr>
                </a:tc>
                <a:tc>
                  <a:txBody>
                    <a:bodyPr/>
                    <a:lstStyle/>
                    <a:p>
                      <a:pPr algn="l">
                        <a:lnSpc>
                          <a:spcPct val="107000"/>
                        </a:lnSpc>
                        <a:spcAft>
                          <a:spcPts val="800"/>
                        </a:spcAft>
                      </a:pPr>
                      <a:r>
                        <a:rPr lang="en-US" sz="1050" dirty="0">
                          <a:effectLst/>
                        </a:rPr>
                        <a:t>Vision Transformer with a Squeeze and Excitation (SE) block</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D4EA"/>
                    </a:solidFill>
                  </a:tcPr>
                </a:tc>
                <a:tc>
                  <a:txBody>
                    <a:bodyPr/>
                    <a:lstStyle/>
                    <a:p>
                      <a:pPr algn="l">
                        <a:lnSpc>
                          <a:spcPct val="107000"/>
                        </a:lnSpc>
                        <a:spcAft>
                          <a:spcPts val="800"/>
                        </a:spcAft>
                      </a:pPr>
                      <a:r>
                        <a:rPr lang="en-US" sz="1050" dirty="0">
                          <a:effectLst/>
                        </a:rPr>
                        <a:t>CK+, JAFFE,RAF-DB and SFEW</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D4EA"/>
                    </a:solidFill>
                  </a:tcPr>
                </a:tc>
                <a:tc>
                  <a:txBody>
                    <a:bodyPr/>
                    <a:lstStyle/>
                    <a:p>
                      <a:pPr algn="l">
                        <a:lnSpc>
                          <a:spcPct val="107000"/>
                        </a:lnSpc>
                        <a:spcAft>
                          <a:spcPts val="800"/>
                        </a:spcAft>
                      </a:pPr>
                      <a:r>
                        <a:rPr lang="en-IN" sz="1050" dirty="0">
                          <a:effectLst/>
                        </a:rPr>
                        <a:t>Accuracy</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D4EA"/>
                    </a:solidFill>
                  </a:tcPr>
                </a:tc>
                <a:tc>
                  <a:txBody>
                    <a:bodyPr/>
                    <a:lstStyle/>
                    <a:p>
                      <a:pPr algn="l">
                        <a:lnSpc>
                          <a:spcPct val="107000"/>
                        </a:lnSpc>
                        <a:spcAft>
                          <a:spcPts val="800"/>
                        </a:spcAft>
                      </a:pPr>
                      <a:r>
                        <a:rPr lang="en-US" sz="1050" dirty="0">
                          <a:effectLst/>
                          <a:latin typeface="Calibri" panose="020F0502020204030204" pitchFamily="34" charset="0"/>
                          <a:ea typeface="Calibri" panose="020F0502020204030204" pitchFamily="34" charset="0"/>
                          <a:cs typeface="Times New Roman" panose="02020603050405020304" pitchFamily="18" charset="0"/>
                        </a:rPr>
                        <a:t>99.80% with CK+ , 54.29% with SFEW</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cap="flat" cmpd="sng" algn="ctr">
                      <a:solidFill>
                        <a:srgbClr val="FFFFFF"/>
                      </a:solidFill>
                      <a:prstDash val="solid"/>
                      <a:round/>
                      <a:headEnd type="none" w="med" len="med"/>
                      <a:tailEnd type="none" w="med" len="med"/>
                    </a:lnR>
                    <a:lnT w="38100">
                      <a:solidFill>
                        <a:srgbClr val="FFFFFF"/>
                      </a:solidFill>
                      <a:prstDash val="solid"/>
                    </a:lnT>
                    <a:lnB w="12700">
                      <a:solidFill>
                        <a:srgbClr val="FFFFFF"/>
                      </a:solidFill>
                      <a:prstDash val="solid"/>
                    </a:lnB>
                    <a:solidFill>
                      <a:srgbClr val="CFD4EA"/>
                    </a:solidFill>
                  </a:tcPr>
                </a:tc>
                <a:tc>
                  <a:txBody>
                    <a:bodyPr/>
                    <a:lstStyle/>
                    <a:p>
                      <a:pPr algn="l">
                        <a:lnSpc>
                          <a:spcPct val="107000"/>
                        </a:lnSpc>
                        <a:spcAft>
                          <a:spcPts val="800"/>
                        </a:spcAft>
                      </a:pPr>
                      <a:r>
                        <a:rPr lang="en-US" sz="1050" dirty="0">
                          <a:effectLst/>
                          <a:latin typeface="Calibri" panose="020F0502020204030204" pitchFamily="34" charset="0"/>
                          <a:ea typeface="Calibri" panose="020F0502020204030204" pitchFamily="34" charset="0"/>
                          <a:cs typeface="Times New Roman" panose="02020603050405020304" pitchFamily="18" charset="0"/>
                        </a:rPr>
                        <a:t>Address the temporal aspect for a more competitive task like micro-expressions recognition</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a:solidFill>
                        <a:srgbClr val="FFFFFF"/>
                      </a:solidFill>
                      <a:prstDash val="soli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4EA"/>
                    </a:solidFill>
                  </a:tcPr>
                </a:tc>
                <a:extLst>
                  <a:ext uri="{0D108BD9-81ED-4DB2-BD59-A6C34878D82A}">
                    <a16:rowId xmlns:a16="http://schemas.microsoft.com/office/drawing/2014/main" val="10001"/>
                  </a:ext>
                </a:extLst>
              </a:tr>
              <a:tr h="701438">
                <a:tc>
                  <a:txBody>
                    <a:bodyPr/>
                    <a:lstStyle/>
                    <a:p>
                      <a:pPr algn="l">
                        <a:lnSpc>
                          <a:spcPct val="107000"/>
                        </a:lnSpc>
                        <a:spcAft>
                          <a:spcPts val="800"/>
                        </a:spcAft>
                      </a:pPr>
                      <a:r>
                        <a:rPr lang="en-US"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8</a:t>
                      </a:r>
                      <a:endParaRPr lang="en-IN"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4471C4"/>
                    </a:solidFill>
                  </a:tcPr>
                </a:tc>
                <a:tc>
                  <a:txBody>
                    <a:bodyPr/>
                    <a:lstStyle/>
                    <a:p>
                      <a:pPr algn="l">
                        <a:lnSpc>
                          <a:spcPct val="107000"/>
                        </a:lnSpc>
                        <a:spcAft>
                          <a:spcPts val="800"/>
                        </a:spcAft>
                      </a:pPr>
                      <a:r>
                        <a:rPr lang="en-US" sz="1050" dirty="0">
                          <a:effectLst/>
                        </a:rPr>
                        <a:t>Learn From All: Erasing Attention Consistency for Noisy Label  Facial Expression Recognition</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algn="l">
                        <a:lnSpc>
                          <a:spcPct val="107000"/>
                        </a:lnSpc>
                        <a:spcAft>
                          <a:spcPts val="800"/>
                        </a:spcAft>
                      </a:pPr>
                      <a:r>
                        <a:rPr lang="en-IN" sz="1050" dirty="0">
                          <a:effectLst/>
                          <a:latin typeface="Calibri" panose="020F0502020204030204" pitchFamily="34" charset="0"/>
                          <a:ea typeface="Calibri" panose="020F0502020204030204" pitchFamily="34" charset="0"/>
                          <a:cs typeface="Times New Roman" panose="02020603050405020304" pitchFamily="18" charset="0"/>
                        </a:rPr>
                        <a:t>Sep 2022</a:t>
                      </a:r>
                    </a:p>
                  </a:txBody>
                  <a:tcPr marL="35135" marR="35135" marT="0" marB="0">
                    <a:lnL w="12700">
                      <a:solidFill>
                        <a:srgbClr val="FFFFFF"/>
                      </a:solidFill>
                      <a:prstDash val="soli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algn="l">
                        <a:lnSpc>
                          <a:spcPct val="107000"/>
                        </a:lnSpc>
                        <a:spcAft>
                          <a:spcPts val="800"/>
                        </a:spcAft>
                      </a:pPr>
                      <a:r>
                        <a:rPr lang="en-US" sz="1050" dirty="0">
                          <a:effectLst/>
                        </a:rPr>
                        <a:t>Erasing Attention Consistency (EAC) method</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algn="l">
                        <a:lnSpc>
                          <a:spcPct val="107000"/>
                        </a:lnSpc>
                        <a:spcAft>
                          <a:spcPts val="800"/>
                        </a:spcAft>
                      </a:pPr>
                      <a:r>
                        <a:rPr lang="en-IN" sz="1050" dirty="0">
                          <a:effectLst/>
                        </a:rPr>
                        <a:t>RAF-DB ,FERPlus , AffectNet</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algn="l">
                        <a:lnSpc>
                          <a:spcPct val="107000"/>
                        </a:lnSpc>
                        <a:spcAft>
                          <a:spcPts val="800"/>
                        </a:spcAft>
                      </a:pPr>
                      <a:r>
                        <a:rPr lang="en-IN" sz="1050">
                          <a:effectLst/>
                        </a:rPr>
                        <a:t>Accuracy</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algn="l">
                        <a:lnSpc>
                          <a:spcPct val="107000"/>
                        </a:lnSpc>
                        <a:spcAft>
                          <a:spcPts val="800"/>
                        </a:spcAft>
                      </a:pPr>
                      <a:r>
                        <a:rPr lang="en-US" sz="1050" dirty="0">
                          <a:effectLst/>
                        </a:rPr>
                        <a:t>89.99% with RAF-DB , 65.32% with AffectNet</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cap="flat" cmpd="sng" algn="ctr">
                      <a:solidFill>
                        <a:srgbClr val="FFFFFF"/>
                      </a:solidFill>
                      <a:prstDash val="solid"/>
                      <a:round/>
                      <a:headEnd type="none" w="med" len="med"/>
                      <a:tailEnd type="none" w="med" len="med"/>
                    </a:lnR>
                    <a:lnT w="12700">
                      <a:solidFill>
                        <a:srgbClr val="FFFFFF"/>
                      </a:solidFill>
                      <a:prstDash val="solid"/>
                    </a:lnT>
                    <a:lnB w="12700">
                      <a:solidFill>
                        <a:srgbClr val="FFFFFF"/>
                      </a:solidFill>
                      <a:prstDash val="solid"/>
                    </a:lnB>
                    <a:solidFill>
                      <a:srgbClr val="E9EBF5"/>
                    </a:solidFill>
                  </a:tcPr>
                </a:tc>
                <a:tc>
                  <a:txBody>
                    <a:bodyPr/>
                    <a:lstStyle/>
                    <a:p>
                      <a:pPr algn="l">
                        <a:lnSpc>
                          <a:spcPct val="107000"/>
                        </a:lnSpc>
                        <a:spcAft>
                          <a:spcPts val="800"/>
                        </a:spcAft>
                      </a:pPr>
                      <a:r>
                        <a:rPr lang="en-US" sz="1050" dirty="0">
                          <a:effectLst/>
                          <a:latin typeface="Calibri" panose="020F0502020204030204" pitchFamily="34" charset="0"/>
                          <a:ea typeface="Calibri" panose="020F0502020204030204" pitchFamily="34" charset="0"/>
                          <a:cs typeface="Times New Roman" panose="02020603050405020304" pitchFamily="18" charset="0"/>
                        </a:rPr>
                        <a:t>Improvise the model to gain more accuracy than KTN</a:t>
                      </a:r>
                    </a:p>
                    <a:p>
                      <a:pPr algn="l">
                        <a:lnSpc>
                          <a:spcPct val="107000"/>
                        </a:lnSpc>
                        <a:spcAft>
                          <a:spcPts val="800"/>
                        </a:spcAft>
                      </a:pP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a:solidFill>
                        <a:srgbClr val="FFFFFF"/>
                      </a:solidFill>
                      <a:prstDash val="soli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val="10002"/>
                  </a:ext>
                </a:extLst>
              </a:tr>
              <a:tr h="905645">
                <a:tc>
                  <a:txBody>
                    <a:bodyPr/>
                    <a:lstStyle/>
                    <a:p>
                      <a:pPr algn="l">
                        <a:lnSpc>
                          <a:spcPct val="107000"/>
                        </a:lnSpc>
                        <a:spcAft>
                          <a:spcPts val="800"/>
                        </a:spcAft>
                      </a:pPr>
                      <a:r>
                        <a:rPr lang="en-US"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9</a:t>
                      </a:r>
                      <a:endParaRPr lang="en-IN"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4471C4"/>
                    </a:solidFill>
                  </a:tcPr>
                </a:tc>
                <a:tc>
                  <a:txBody>
                    <a:bodyPr/>
                    <a:lstStyle/>
                    <a:p>
                      <a:pPr algn="l">
                        <a:lnSpc>
                          <a:spcPct val="107000"/>
                        </a:lnSpc>
                        <a:spcAft>
                          <a:spcPts val="800"/>
                        </a:spcAft>
                      </a:pPr>
                      <a:r>
                        <a:rPr lang="en-US" sz="1050" dirty="0">
                          <a:effectLst/>
                        </a:rPr>
                        <a:t>Optimal Facial Feature Based Emotional Recognition Using Deep Learning </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tc>
                  <a:txBody>
                    <a:bodyPr/>
                    <a:lstStyle/>
                    <a:p>
                      <a:pPr marL="0" marR="0" lvl="0" indent="0" algn="l" defTabSz="914400" eaLnBrk="1" fontAlgn="auto" latinLnBrk="0" hangingPunct="1">
                        <a:lnSpc>
                          <a:spcPct val="107000"/>
                        </a:lnSpc>
                        <a:spcBef>
                          <a:spcPts val="0"/>
                        </a:spcBef>
                        <a:spcAft>
                          <a:spcPts val="800"/>
                        </a:spcAft>
                        <a:buClrTx/>
                        <a:buSzTx/>
                        <a:buFontTx/>
                        <a:buNone/>
                        <a:tabLst/>
                        <a:defRPr/>
                      </a:pPr>
                      <a:r>
                        <a:rPr lang="en-IN" sz="1050" dirty="0">
                          <a:effectLst/>
                          <a:latin typeface="Calibri" panose="020F0502020204030204" pitchFamily="34" charset="0"/>
                          <a:ea typeface="Calibri" panose="020F0502020204030204" pitchFamily="34" charset="0"/>
                          <a:cs typeface="Times New Roman" panose="02020603050405020304" pitchFamily="18" charset="0"/>
                        </a:rPr>
                        <a:t>Sep 2022</a:t>
                      </a:r>
                    </a:p>
                    <a:p>
                      <a:pPr algn="l">
                        <a:lnSpc>
                          <a:spcPct val="107000"/>
                        </a:lnSpc>
                        <a:spcAft>
                          <a:spcPts val="800"/>
                        </a:spcAft>
                      </a:pP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4EA"/>
                    </a:solidFill>
                  </a:tcPr>
                </a:tc>
                <a:tc>
                  <a:txBody>
                    <a:bodyPr/>
                    <a:lstStyle/>
                    <a:p>
                      <a:pPr algn="l">
                        <a:lnSpc>
                          <a:spcPct val="107000"/>
                        </a:lnSpc>
                        <a:spcAft>
                          <a:spcPts val="800"/>
                        </a:spcAft>
                      </a:pPr>
                      <a:r>
                        <a:rPr lang="en-US" sz="1050" dirty="0">
                          <a:effectLst/>
                          <a:latin typeface="Calibri" panose="020F0502020204030204" pitchFamily="34" charset="0"/>
                          <a:ea typeface="Calibri" panose="020F0502020204030204" pitchFamily="34" charset="0"/>
                          <a:cs typeface="Times New Roman" panose="02020603050405020304" pitchFamily="18" charset="0"/>
                        </a:rPr>
                        <a:t>ECNN</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tc>
                  <a:txBody>
                    <a:bodyPr/>
                    <a:lstStyle/>
                    <a:p>
                      <a:pPr algn="l">
                        <a:lnSpc>
                          <a:spcPct val="107000"/>
                        </a:lnSpc>
                        <a:spcAft>
                          <a:spcPts val="800"/>
                        </a:spcAft>
                      </a:pPr>
                      <a:r>
                        <a:rPr lang="en-IN" sz="1050" dirty="0">
                          <a:effectLst/>
                          <a:latin typeface="Calibri" panose="020F0502020204030204" pitchFamily="34" charset="0"/>
                          <a:ea typeface="Calibri" panose="020F0502020204030204" pitchFamily="34" charset="0"/>
                          <a:cs typeface="Times New Roman" panose="02020603050405020304" pitchFamily="18" charset="0"/>
                        </a:rPr>
                        <a:t>FER2013</a:t>
                      </a:r>
                    </a:p>
                  </a:txBody>
                  <a:tcPr marL="35135" marR="35135"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tc>
                  <a:txBody>
                    <a:bodyPr/>
                    <a:lstStyle/>
                    <a:p>
                      <a:pPr algn="l">
                        <a:lnSpc>
                          <a:spcPct val="107000"/>
                        </a:lnSpc>
                        <a:spcAft>
                          <a:spcPts val="800"/>
                        </a:spcAft>
                      </a:pPr>
                      <a:r>
                        <a:rPr lang="en-US" sz="1050" dirty="0">
                          <a:effectLst/>
                          <a:latin typeface="Calibri" panose="020F0502020204030204" pitchFamily="34" charset="0"/>
                          <a:ea typeface="Calibri" panose="020F0502020204030204" pitchFamily="34" charset="0"/>
                          <a:cs typeface="Times New Roman" panose="02020603050405020304" pitchFamily="18" charset="0"/>
                        </a:rPr>
                        <a:t>Accuracy</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tc>
                  <a:txBody>
                    <a:bodyPr/>
                    <a:lstStyle/>
                    <a:p>
                      <a:pPr algn="l">
                        <a:lnSpc>
                          <a:spcPct val="107000"/>
                        </a:lnSpc>
                        <a:spcAft>
                          <a:spcPts val="800"/>
                        </a:spcAft>
                      </a:pPr>
                      <a:r>
                        <a:rPr lang="en-IN" sz="1050" dirty="0">
                          <a:effectLst/>
                        </a:rPr>
                        <a:t>97%</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cap="flat" cmpd="sng" algn="ctr">
                      <a:solidFill>
                        <a:srgbClr val="FFFFFF"/>
                      </a:solidFill>
                      <a:prstDash val="solid"/>
                      <a:round/>
                      <a:headEnd type="none" w="med" len="med"/>
                      <a:tailEnd type="none" w="med" len="med"/>
                    </a:lnR>
                    <a:lnT w="12700">
                      <a:solidFill>
                        <a:srgbClr val="FFFFFF"/>
                      </a:solidFill>
                      <a:prstDash val="solid"/>
                    </a:lnT>
                    <a:lnB w="12700">
                      <a:solidFill>
                        <a:srgbClr val="FFFFFF"/>
                      </a:solidFill>
                      <a:prstDash val="solid"/>
                    </a:lnB>
                    <a:solidFill>
                      <a:srgbClr val="CFD4EA"/>
                    </a:solidFill>
                  </a:tcPr>
                </a:tc>
                <a:tc>
                  <a:txBody>
                    <a:bodyPr/>
                    <a:lstStyle/>
                    <a:p>
                      <a:pPr algn="l">
                        <a:lnSpc>
                          <a:spcPct val="107000"/>
                        </a:lnSpc>
                        <a:spcAft>
                          <a:spcPts val="800"/>
                        </a:spcAft>
                      </a:pPr>
                      <a:r>
                        <a:rPr lang="en-US" sz="1050" dirty="0">
                          <a:effectLst/>
                          <a:latin typeface="Calibri" panose="020F0502020204030204" pitchFamily="34" charset="0"/>
                          <a:ea typeface="Calibri" panose="020F0502020204030204" pitchFamily="34" charset="0"/>
                          <a:cs typeface="Times New Roman" panose="02020603050405020304" pitchFamily="18" charset="0"/>
                        </a:rPr>
                        <a:t>Adding more features, identifying ten different types of facial emotions, and researching automatic facial emotion identification</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a:solidFill>
                        <a:srgbClr val="FFFFFF"/>
                      </a:solidFill>
                      <a:prstDash val="soli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4EA"/>
                    </a:solidFill>
                  </a:tcPr>
                </a:tc>
                <a:extLst>
                  <a:ext uri="{0D108BD9-81ED-4DB2-BD59-A6C34878D82A}">
                    <a16:rowId xmlns:a16="http://schemas.microsoft.com/office/drawing/2014/main" val="10003"/>
                  </a:ext>
                </a:extLst>
              </a:tr>
              <a:tr h="601507">
                <a:tc>
                  <a:txBody>
                    <a:bodyPr/>
                    <a:lstStyle/>
                    <a:p>
                      <a:pPr algn="l">
                        <a:lnSpc>
                          <a:spcPct val="107000"/>
                        </a:lnSpc>
                        <a:spcAft>
                          <a:spcPts val="800"/>
                        </a:spcAft>
                      </a:pPr>
                      <a:r>
                        <a:rPr lang="en-US"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1</a:t>
                      </a:r>
                      <a:r>
                        <a:rPr lang="en-IN"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0</a:t>
                      </a:r>
                    </a:p>
                  </a:txBody>
                  <a:tcPr marL="35135" marR="35135"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4471C4"/>
                    </a:solidFill>
                  </a:tcPr>
                </a:tc>
                <a:tc>
                  <a:txBody>
                    <a:bodyPr/>
                    <a:lstStyle/>
                    <a:p>
                      <a:pPr algn="l">
                        <a:lnSpc>
                          <a:spcPct val="107000"/>
                        </a:lnSpc>
                        <a:spcAft>
                          <a:spcPts val="800"/>
                        </a:spcAft>
                      </a:pPr>
                      <a:r>
                        <a:rPr lang="en-US" sz="1050" dirty="0">
                          <a:effectLst/>
                        </a:rPr>
                        <a:t>Facial Emotion Detection And Recognition</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algn="l">
                        <a:lnSpc>
                          <a:spcPct val="107000"/>
                        </a:lnSpc>
                        <a:spcAft>
                          <a:spcPts val="800"/>
                        </a:spcAft>
                      </a:pPr>
                      <a:r>
                        <a:rPr lang="en-US" sz="1050" dirty="0">
                          <a:effectLst/>
                          <a:latin typeface="Calibri" panose="020F0502020204030204" pitchFamily="34" charset="0"/>
                          <a:ea typeface="Calibri" panose="020F0502020204030204" pitchFamily="34" charset="0"/>
                          <a:cs typeface="Times New Roman" panose="02020603050405020304" pitchFamily="18" charset="0"/>
                        </a:rPr>
                        <a:t>May 2022</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algn="l">
                        <a:lnSpc>
                          <a:spcPct val="107000"/>
                        </a:lnSpc>
                        <a:spcAft>
                          <a:spcPts val="800"/>
                        </a:spcAft>
                      </a:pPr>
                      <a:r>
                        <a:rPr lang="en-IN" sz="1050" dirty="0">
                          <a:effectLst/>
                        </a:rPr>
                        <a:t>CNN &amp; Haar classifier</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algn="l">
                        <a:lnSpc>
                          <a:spcPct val="107000"/>
                        </a:lnSpc>
                        <a:spcAft>
                          <a:spcPts val="800"/>
                        </a:spcAft>
                      </a:pPr>
                      <a:r>
                        <a:rPr lang="en-IN" sz="1050" dirty="0">
                          <a:effectLst/>
                        </a:rPr>
                        <a:t>KDEF,JAFFE </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algn="l">
                        <a:lnSpc>
                          <a:spcPct val="107000"/>
                        </a:lnSpc>
                        <a:spcAft>
                          <a:spcPts val="800"/>
                        </a:spcAft>
                      </a:pPr>
                      <a:r>
                        <a:rPr lang="en-US" sz="1050" dirty="0">
                          <a:effectLst/>
                          <a:latin typeface="Calibri" panose="020F0502020204030204" pitchFamily="34" charset="0"/>
                          <a:ea typeface="Calibri" panose="020F0502020204030204" pitchFamily="34" charset="0"/>
                          <a:cs typeface="Times New Roman" panose="02020603050405020304" pitchFamily="18" charset="0"/>
                        </a:rPr>
                        <a:t>Accuracy</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algn="l">
                        <a:lnSpc>
                          <a:spcPct val="107000"/>
                        </a:lnSpc>
                        <a:spcAft>
                          <a:spcPts val="800"/>
                        </a:spcAft>
                      </a:pPr>
                      <a:r>
                        <a:rPr lang="en-IN" sz="1050" dirty="0">
                          <a:effectLst/>
                        </a:rPr>
                        <a:t> 97.98%</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cap="flat" cmpd="sng" algn="ctr">
                      <a:solidFill>
                        <a:srgbClr val="FFFFFF"/>
                      </a:solidFill>
                      <a:prstDash val="solid"/>
                      <a:round/>
                      <a:headEnd type="none" w="med" len="med"/>
                      <a:tailEnd type="none" w="med" len="med"/>
                    </a:lnR>
                    <a:lnT w="12700">
                      <a:solidFill>
                        <a:srgbClr val="FFFFFF"/>
                      </a:solidFill>
                      <a:prstDash val="solid"/>
                    </a:lnT>
                    <a:lnB w="12700">
                      <a:solidFill>
                        <a:srgbClr val="FFFFFF"/>
                      </a:solidFill>
                      <a:prstDash val="solid"/>
                    </a:lnB>
                    <a:solidFill>
                      <a:srgbClr val="E9EBF5"/>
                    </a:solidFill>
                  </a:tcPr>
                </a:tc>
                <a:tc>
                  <a:txBody>
                    <a:bodyPr/>
                    <a:lstStyle/>
                    <a:p>
                      <a:pPr algn="l">
                        <a:lnSpc>
                          <a:spcPct val="107000"/>
                        </a:lnSpc>
                        <a:spcAft>
                          <a:spcPts val="800"/>
                        </a:spcAft>
                      </a:pPr>
                      <a:r>
                        <a:rPr lang="en-US" sz="1050" dirty="0">
                          <a:effectLst/>
                          <a:latin typeface="Calibri" panose="020F0502020204030204" pitchFamily="34" charset="0"/>
                          <a:ea typeface="Calibri" panose="020F0502020204030204" pitchFamily="34" charset="0"/>
                          <a:cs typeface="Times New Roman" panose="02020603050405020304" pitchFamily="18" charset="0"/>
                        </a:rPr>
                        <a:t>Include emotion recognition from speech or body motions in order to address emerging industrial applications.</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a:solidFill>
                        <a:srgbClr val="FFFFFF"/>
                      </a:solidFill>
                      <a:prstDash val="soli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val="10004"/>
                  </a:ext>
                </a:extLst>
              </a:tr>
              <a:tr h="753577">
                <a:tc>
                  <a:txBody>
                    <a:bodyPr/>
                    <a:lstStyle/>
                    <a:p>
                      <a:pPr algn="l">
                        <a:lnSpc>
                          <a:spcPct val="107000"/>
                        </a:lnSpc>
                        <a:spcAft>
                          <a:spcPts val="800"/>
                        </a:spcAft>
                      </a:pPr>
                      <a:r>
                        <a:rPr lang="en-US"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1</a:t>
                      </a:r>
                      <a:r>
                        <a:rPr lang="en-IN"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1</a:t>
                      </a:r>
                    </a:p>
                  </a:txBody>
                  <a:tcPr marL="35135" marR="35135"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4471C4"/>
                    </a:solidFill>
                  </a:tcPr>
                </a:tc>
                <a:tc>
                  <a:txBody>
                    <a:bodyPr/>
                    <a:lstStyle/>
                    <a:p>
                      <a:pPr algn="l">
                        <a:lnSpc>
                          <a:spcPct val="107000"/>
                        </a:lnSpc>
                        <a:spcAft>
                          <a:spcPts val="800"/>
                        </a:spcAft>
                      </a:pPr>
                      <a:r>
                        <a:rPr lang="en-US" sz="1050" dirty="0">
                          <a:effectLst/>
                        </a:rPr>
                        <a:t>Facial Emotion Recognition Using Transfer Learning in the Deep CNN</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tc>
                  <a:txBody>
                    <a:bodyPr/>
                    <a:lstStyle/>
                    <a:p>
                      <a:pPr algn="l">
                        <a:lnSpc>
                          <a:spcPct val="107000"/>
                        </a:lnSpc>
                        <a:spcAft>
                          <a:spcPts val="800"/>
                        </a:spcAft>
                      </a:pPr>
                      <a:r>
                        <a:rPr lang="en-IN" sz="1050" dirty="0">
                          <a:effectLst/>
                          <a:latin typeface="Calibri" panose="020F0502020204030204" pitchFamily="34" charset="0"/>
                          <a:ea typeface="Calibri" panose="020F0502020204030204" pitchFamily="34" charset="0"/>
                          <a:cs typeface="Times New Roman" panose="02020603050405020304" pitchFamily="18" charset="0"/>
                        </a:rPr>
                        <a:t>Apr 2021</a:t>
                      </a:r>
                    </a:p>
                  </a:txBody>
                  <a:tcPr marL="35135" marR="35135" marT="0" marB="0">
                    <a:lnL w="12700">
                      <a:solidFill>
                        <a:srgbClr val="FFFFFF"/>
                      </a:solidFill>
                      <a:prstDash val="soli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4EA"/>
                    </a:solidFill>
                  </a:tcPr>
                </a:tc>
                <a:tc>
                  <a:txBody>
                    <a:bodyPr/>
                    <a:lstStyle/>
                    <a:p>
                      <a:pPr algn="l">
                        <a:lnSpc>
                          <a:spcPct val="107000"/>
                        </a:lnSpc>
                        <a:spcAft>
                          <a:spcPts val="800"/>
                        </a:spcAft>
                      </a:pPr>
                      <a:r>
                        <a:rPr lang="en-IN" sz="1050" dirty="0">
                          <a:effectLst/>
                          <a:latin typeface="Calibri" panose="020F0502020204030204" pitchFamily="34" charset="0"/>
                          <a:ea typeface="Calibri" panose="020F0502020204030204" pitchFamily="34" charset="0"/>
                          <a:cs typeface="Times New Roman" panose="02020603050405020304" pitchFamily="18" charset="0"/>
                        </a:rPr>
                        <a:t>DenseNet-161</a:t>
                      </a:r>
                    </a:p>
                  </a:txBody>
                  <a:tcPr marL="35135" marR="35135"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tc>
                  <a:txBody>
                    <a:bodyPr/>
                    <a:lstStyle/>
                    <a:p>
                      <a:pPr marL="0" marR="0" lvl="0" indent="0" algn="l" defTabSz="914400" eaLnBrk="1" fontAlgn="auto" latinLnBrk="0" hangingPunct="1">
                        <a:lnSpc>
                          <a:spcPct val="107000"/>
                        </a:lnSpc>
                        <a:spcBef>
                          <a:spcPts val="0"/>
                        </a:spcBef>
                        <a:spcAft>
                          <a:spcPts val="800"/>
                        </a:spcAft>
                        <a:buClrTx/>
                        <a:buSzTx/>
                        <a:buFontTx/>
                        <a:buNone/>
                        <a:tabLst/>
                        <a:defRPr/>
                      </a:pPr>
                      <a:r>
                        <a:rPr lang="en-IN" sz="1050" dirty="0">
                          <a:effectLst/>
                        </a:rPr>
                        <a:t>KDEF,JAFFE </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tc>
                  <a:txBody>
                    <a:bodyPr/>
                    <a:lstStyle/>
                    <a:p>
                      <a:pPr algn="l">
                        <a:lnSpc>
                          <a:spcPct val="107000"/>
                        </a:lnSpc>
                        <a:spcAft>
                          <a:spcPts val="800"/>
                        </a:spcAft>
                      </a:pPr>
                      <a:r>
                        <a:rPr lang="en-US" sz="1050" dirty="0">
                          <a:effectLst/>
                          <a:latin typeface="Calibri" panose="020F0502020204030204" pitchFamily="34" charset="0"/>
                          <a:ea typeface="Calibri" panose="020F0502020204030204" pitchFamily="34" charset="0"/>
                          <a:cs typeface="Times New Roman" panose="02020603050405020304" pitchFamily="18" charset="0"/>
                        </a:rPr>
                        <a:t>Accuracy</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tc>
                  <a:txBody>
                    <a:bodyPr/>
                    <a:lstStyle/>
                    <a:p>
                      <a:pPr algn="l">
                        <a:lnSpc>
                          <a:spcPct val="107000"/>
                        </a:lnSpc>
                        <a:spcAft>
                          <a:spcPts val="800"/>
                        </a:spcAft>
                      </a:pPr>
                      <a:r>
                        <a:rPr lang="en-US" sz="1050" dirty="0">
                          <a:effectLst/>
                          <a:latin typeface="Calibri" panose="020F0502020204030204" pitchFamily="34" charset="0"/>
                          <a:ea typeface="Calibri" panose="020F0502020204030204" pitchFamily="34" charset="0"/>
                          <a:cs typeface="Times New Roman" panose="02020603050405020304" pitchFamily="18" charset="0"/>
                        </a:rPr>
                        <a:t>96.51% with KDEF , 99.52% with JAFFE</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cap="flat" cmpd="sng" algn="ctr">
                      <a:solidFill>
                        <a:srgbClr val="FFFFFF"/>
                      </a:solidFill>
                      <a:prstDash val="solid"/>
                      <a:round/>
                      <a:headEnd type="none" w="med" len="med"/>
                      <a:tailEnd type="none" w="med" len="med"/>
                    </a:lnR>
                    <a:lnT w="12700">
                      <a:solidFill>
                        <a:srgbClr val="FFFFFF"/>
                      </a:solidFill>
                      <a:prstDash val="solid"/>
                    </a:lnT>
                    <a:lnB w="12700">
                      <a:solidFill>
                        <a:srgbClr val="FFFFFF"/>
                      </a:solidFill>
                      <a:prstDash val="solid"/>
                    </a:lnB>
                    <a:solidFill>
                      <a:srgbClr val="CFD4EA"/>
                    </a:solidFill>
                  </a:tcPr>
                </a:tc>
                <a:tc>
                  <a:txBody>
                    <a:bodyPr/>
                    <a:lstStyle/>
                    <a:p>
                      <a:pPr algn="l">
                        <a:lnSpc>
                          <a:spcPct val="107000"/>
                        </a:lnSpc>
                        <a:spcAft>
                          <a:spcPts val="800"/>
                        </a:spcAft>
                      </a:pPr>
                      <a:r>
                        <a:rPr lang="en-US" sz="1050" dirty="0">
                          <a:effectLst/>
                          <a:latin typeface="Calibri" panose="020F0502020204030204" pitchFamily="34" charset="0"/>
                          <a:ea typeface="Calibri" panose="020F0502020204030204" pitchFamily="34" charset="0"/>
                          <a:cs typeface="Times New Roman" panose="02020603050405020304" pitchFamily="18" charset="0"/>
                        </a:rPr>
                        <a:t>The idea of facial emotion recognition may be extended to emotion recognition from speech or body movements to cover emerging industrial applications.</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a:solidFill>
                        <a:srgbClr val="FFFFFF"/>
                      </a:solidFill>
                      <a:prstDash val="soli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4EA"/>
                    </a:solidFill>
                  </a:tcPr>
                </a:tc>
                <a:extLst>
                  <a:ext uri="{0D108BD9-81ED-4DB2-BD59-A6C34878D82A}">
                    <a16:rowId xmlns:a16="http://schemas.microsoft.com/office/drawing/2014/main" val="10005"/>
                  </a:ext>
                </a:extLst>
              </a:tr>
              <a:tr h="701438">
                <a:tc>
                  <a:txBody>
                    <a:bodyPr/>
                    <a:lstStyle/>
                    <a:p>
                      <a:pPr algn="l">
                        <a:lnSpc>
                          <a:spcPct val="107000"/>
                        </a:lnSpc>
                        <a:spcAft>
                          <a:spcPts val="800"/>
                        </a:spcAft>
                      </a:pPr>
                      <a:r>
                        <a:rPr lang="en-US"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1</a:t>
                      </a:r>
                      <a:r>
                        <a:rPr lang="en-IN"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2</a:t>
                      </a:r>
                    </a:p>
                  </a:txBody>
                  <a:tcPr marL="35135" marR="35135"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4471C4"/>
                    </a:solidFill>
                  </a:tcPr>
                </a:tc>
                <a:tc>
                  <a:txBody>
                    <a:bodyPr/>
                    <a:lstStyle/>
                    <a:p>
                      <a:pPr algn="l">
                        <a:lnSpc>
                          <a:spcPct val="107000"/>
                        </a:lnSpc>
                        <a:spcAft>
                          <a:spcPts val="800"/>
                        </a:spcAft>
                      </a:pPr>
                      <a:r>
                        <a:rPr lang="en-US" sz="1050" dirty="0">
                          <a:effectLst/>
                        </a:rPr>
                        <a:t>Emotion Recognition Based on Facial Expressions Using Convolutional Neural Network (CNN)</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algn="l">
                        <a:lnSpc>
                          <a:spcPct val="107000"/>
                        </a:lnSpc>
                        <a:spcAft>
                          <a:spcPts val="800"/>
                        </a:spcAft>
                      </a:pPr>
                      <a:r>
                        <a:rPr lang="en-US" sz="1050" dirty="0">
                          <a:effectLst/>
                          <a:latin typeface="Calibri" panose="020F0502020204030204" pitchFamily="34" charset="0"/>
                          <a:ea typeface="Calibri" panose="020F0502020204030204" pitchFamily="34" charset="0"/>
                          <a:cs typeface="Times New Roman" panose="02020603050405020304" pitchFamily="18" charset="0"/>
                        </a:rPr>
                        <a:t>May 2021</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a:solidFill>
                        <a:srgbClr val="FFFFFF"/>
                      </a:solidFill>
                      <a:prstDash val="solid"/>
                    </a:lnB>
                    <a:solidFill>
                      <a:srgbClr val="E9EBF5"/>
                    </a:solidFill>
                  </a:tcPr>
                </a:tc>
                <a:tc>
                  <a:txBody>
                    <a:bodyPr/>
                    <a:lstStyle/>
                    <a:p>
                      <a:pPr algn="l">
                        <a:lnSpc>
                          <a:spcPct val="107000"/>
                        </a:lnSpc>
                        <a:spcAft>
                          <a:spcPts val="800"/>
                        </a:spcAft>
                      </a:pPr>
                      <a:r>
                        <a:rPr lang="en-US" sz="1050" dirty="0">
                          <a:effectLst/>
                          <a:latin typeface="Calibri" panose="020F0502020204030204" pitchFamily="34" charset="0"/>
                          <a:ea typeface="Calibri" panose="020F0502020204030204" pitchFamily="34" charset="0"/>
                          <a:cs typeface="Times New Roman" panose="02020603050405020304" pitchFamily="18" charset="0"/>
                        </a:rPr>
                        <a:t>CNN</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algn="l">
                        <a:lnSpc>
                          <a:spcPct val="107000"/>
                        </a:lnSpc>
                        <a:spcAft>
                          <a:spcPts val="800"/>
                        </a:spcAft>
                      </a:pPr>
                      <a:r>
                        <a:rPr lang="en-IN" sz="1050" dirty="0" err="1">
                          <a:effectLst/>
                        </a:rPr>
                        <a:t>iCV</a:t>
                      </a:r>
                      <a:r>
                        <a:rPr lang="en-IN" sz="1050" dirty="0">
                          <a:effectLst/>
                        </a:rPr>
                        <a:t> MEFED(Multi-Emotion Facial Expression Dataset)</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algn="l">
                        <a:lnSpc>
                          <a:spcPct val="107000"/>
                        </a:lnSpc>
                        <a:spcAft>
                          <a:spcPts val="800"/>
                        </a:spcAft>
                      </a:pPr>
                      <a:r>
                        <a:rPr lang="en-IN" sz="1050" dirty="0">
                          <a:effectLst/>
                        </a:rPr>
                        <a:t>Accuracy</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algn="l">
                        <a:lnSpc>
                          <a:spcPct val="107000"/>
                        </a:lnSpc>
                        <a:spcAft>
                          <a:spcPts val="800"/>
                        </a:spcAft>
                      </a:pPr>
                      <a:r>
                        <a:rPr lang="en-IN" sz="1050" dirty="0">
                          <a:effectLst/>
                        </a:rPr>
                        <a:t>85%</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cap="flat" cmpd="sng" algn="ctr">
                      <a:solidFill>
                        <a:srgbClr val="FFFFFF"/>
                      </a:solidFill>
                      <a:prstDash val="solid"/>
                      <a:round/>
                      <a:headEnd type="none" w="med" len="med"/>
                      <a:tailEnd type="none" w="med" len="med"/>
                    </a:lnR>
                    <a:lnT w="12700">
                      <a:solidFill>
                        <a:srgbClr val="FFFFFF"/>
                      </a:solidFill>
                      <a:prstDash val="solid"/>
                    </a:lnT>
                    <a:lnB w="12700">
                      <a:solidFill>
                        <a:srgbClr val="FFFFFF"/>
                      </a:solidFill>
                      <a:prstDash val="solid"/>
                    </a:lnB>
                    <a:solidFill>
                      <a:srgbClr val="E9EBF5"/>
                    </a:solidFill>
                  </a:tcPr>
                </a:tc>
                <a:tc>
                  <a:txBody>
                    <a:bodyPr/>
                    <a:lstStyle/>
                    <a:p>
                      <a:pPr algn="l">
                        <a:lnSpc>
                          <a:spcPct val="107000"/>
                        </a:lnSpc>
                        <a:spcAft>
                          <a:spcPts val="800"/>
                        </a:spcAft>
                      </a:pPr>
                      <a:r>
                        <a:rPr lang="en-US" sz="1050" dirty="0">
                          <a:effectLst/>
                          <a:latin typeface="Calibri" panose="020F0502020204030204" pitchFamily="34" charset="0"/>
                          <a:ea typeface="Calibri" panose="020F0502020204030204" pitchFamily="34" charset="0"/>
                          <a:cs typeface="Times New Roman" panose="02020603050405020304" pitchFamily="18" charset="0"/>
                        </a:rPr>
                        <a:t>Different approach by taking into consideration “Action Units”  to detect as features the movement of the muscles of the face and then to feed the CNN.</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a:solidFill>
                        <a:srgbClr val="FFFFFF"/>
                      </a:solidFill>
                      <a:prstDash val="solid"/>
                    </a:lnR>
                    <a:lnT w="12700" cap="flat" cmpd="sng" algn="ctr">
                      <a:solidFill>
                        <a:srgbClr val="FFFFFF"/>
                      </a:solidFill>
                      <a:prstDash val="solid"/>
                      <a:round/>
                      <a:headEnd type="none" w="med" len="med"/>
                      <a:tailEnd type="none" w="med" len="med"/>
                    </a:lnT>
                    <a:lnB w="12700">
                      <a:solidFill>
                        <a:srgbClr val="FFFFFF"/>
                      </a:solidFill>
                      <a:prstDash val="solid"/>
                    </a:lnB>
                    <a:solidFill>
                      <a:srgbClr val="E9EBF5"/>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87165" y="116205"/>
            <a:ext cx="4145279" cy="632460"/>
          </a:xfrm>
          <a:prstGeom prst="rect">
            <a:avLst/>
          </a:prstGeom>
        </p:spPr>
        <p:txBody>
          <a:bodyPr vert="horz" wrap="square" lIns="0" tIns="16510" rIns="0" bIns="0" rtlCol="0">
            <a:spAutoFit/>
          </a:bodyPr>
          <a:lstStyle/>
          <a:p>
            <a:pPr marL="12700">
              <a:lnSpc>
                <a:spcPct val="100000"/>
              </a:lnSpc>
              <a:spcBef>
                <a:spcPts val="130"/>
              </a:spcBef>
            </a:pPr>
            <a:r>
              <a:rPr spc="60" dirty="0"/>
              <a:t>L</a:t>
            </a:r>
            <a:r>
              <a:rPr spc="80" dirty="0"/>
              <a:t>I</a:t>
            </a:r>
            <a:r>
              <a:rPr spc="30" dirty="0"/>
              <a:t>T</a:t>
            </a:r>
            <a:r>
              <a:rPr spc="-65" dirty="0"/>
              <a:t>E</a:t>
            </a:r>
            <a:r>
              <a:rPr spc="-5" dirty="0"/>
              <a:t>R</a:t>
            </a:r>
            <a:r>
              <a:rPr spc="-280" dirty="0"/>
              <a:t>A</a:t>
            </a:r>
            <a:r>
              <a:rPr spc="-40" dirty="0"/>
              <a:t>TU</a:t>
            </a:r>
            <a:r>
              <a:rPr spc="-5" dirty="0"/>
              <a:t>R</a:t>
            </a:r>
            <a:r>
              <a:rPr spc="10" dirty="0"/>
              <a:t>E</a:t>
            </a:r>
            <a:r>
              <a:rPr spc="-215" dirty="0"/>
              <a:t> </a:t>
            </a:r>
            <a:r>
              <a:rPr spc="65" dirty="0"/>
              <a:t>R</a:t>
            </a:r>
            <a:r>
              <a:rPr spc="10" dirty="0"/>
              <a:t>E</a:t>
            </a:r>
            <a:r>
              <a:rPr spc="55" dirty="0"/>
              <a:t>V</a:t>
            </a:r>
            <a:r>
              <a:rPr dirty="0"/>
              <a:t>I</a:t>
            </a:r>
            <a:r>
              <a:rPr spc="-60" dirty="0"/>
              <a:t>E</a:t>
            </a:r>
            <a:r>
              <a:rPr spc="25" dirty="0"/>
              <a:t>W</a:t>
            </a:r>
          </a:p>
        </p:txBody>
      </p:sp>
      <p:sp>
        <p:nvSpPr>
          <p:cNvPr id="4" name="object 4"/>
          <p:cNvSpPr txBox="1">
            <a:spLocks noGrp="1"/>
          </p:cNvSpPr>
          <p:nvPr>
            <p:ph type="ftr" sz="quarter" idx="5"/>
          </p:nvPr>
        </p:nvSpPr>
        <p:spPr>
          <a:xfrm>
            <a:off x="917575" y="6472554"/>
            <a:ext cx="1207770" cy="156068"/>
          </a:xfrm>
          <a:prstGeom prst="rect">
            <a:avLst/>
          </a:prstGeom>
        </p:spPr>
        <p:txBody>
          <a:bodyPr vert="horz" wrap="square" lIns="0" tIns="0" rIns="0" bIns="0" rtlCol="0">
            <a:spAutoFit/>
          </a:bodyPr>
          <a:lstStyle/>
          <a:p>
            <a:pPr marL="12700">
              <a:lnSpc>
                <a:spcPts val="1240"/>
              </a:lnSpc>
            </a:pPr>
            <a:r>
              <a:rPr lang="en-IN" spc="-5" dirty="0"/>
              <a:t>26 December</a:t>
            </a:r>
            <a:r>
              <a:rPr spc="-50" dirty="0"/>
              <a:t> </a:t>
            </a:r>
            <a:r>
              <a:rPr spc="-10" dirty="0"/>
              <a:t>2022</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spc="-40" dirty="0"/>
              <a:t>V</a:t>
            </a:r>
            <a:r>
              <a:rPr spc="-20" dirty="0"/>
              <a:t>I</a:t>
            </a:r>
            <a:r>
              <a:rPr dirty="0"/>
              <a:t>I</a:t>
            </a:r>
            <a:r>
              <a:rPr spc="80" dirty="0"/>
              <a:t> </a:t>
            </a:r>
            <a:r>
              <a:rPr spc="30" dirty="0"/>
              <a:t>S</a:t>
            </a:r>
            <a:r>
              <a:rPr spc="-5" dirty="0"/>
              <a:t>eme</a:t>
            </a:r>
            <a:r>
              <a:rPr spc="-30" dirty="0"/>
              <a:t>s</a:t>
            </a:r>
            <a:r>
              <a:rPr spc="30" dirty="0"/>
              <a:t>t</a:t>
            </a:r>
            <a:r>
              <a:rPr spc="-5" dirty="0"/>
              <a:t>e</a:t>
            </a:r>
            <a:r>
              <a:rPr spc="-55" dirty="0"/>
              <a:t>r</a:t>
            </a:r>
            <a:r>
              <a:rPr dirty="0"/>
              <a:t>,</a:t>
            </a:r>
            <a:r>
              <a:rPr spc="-60" dirty="0"/>
              <a:t> </a:t>
            </a:r>
            <a:r>
              <a:rPr spc="-10" dirty="0"/>
              <a:t>D</a:t>
            </a:r>
            <a:r>
              <a:rPr spc="-5" dirty="0"/>
              <a:t>e</a:t>
            </a:r>
            <a:r>
              <a:rPr spc="30" dirty="0"/>
              <a:t>p</a:t>
            </a:r>
            <a:r>
              <a:rPr spc="5" dirty="0"/>
              <a:t>a</a:t>
            </a:r>
            <a:r>
              <a:rPr spc="20" dirty="0"/>
              <a:t>r</a:t>
            </a:r>
            <a:r>
              <a:rPr spc="30" dirty="0"/>
              <a:t>t</a:t>
            </a:r>
            <a:r>
              <a:rPr spc="-5" dirty="0"/>
              <a:t>me</a:t>
            </a:r>
            <a:r>
              <a:rPr spc="30" dirty="0"/>
              <a:t>n</a:t>
            </a:r>
            <a:r>
              <a:rPr dirty="0"/>
              <a:t>t</a:t>
            </a:r>
            <a:r>
              <a:rPr spc="-15" dirty="0"/>
              <a:t> </a:t>
            </a:r>
            <a:r>
              <a:rPr spc="10" dirty="0"/>
              <a:t>O</a:t>
            </a:r>
            <a:r>
              <a:rPr dirty="0"/>
              <a:t>f</a:t>
            </a:r>
            <a:r>
              <a:rPr spc="-55" dirty="0"/>
              <a:t> </a:t>
            </a:r>
            <a:r>
              <a:rPr spc="-20" dirty="0"/>
              <a:t>I</a:t>
            </a:r>
            <a:r>
              <a:rPr spc="30" dirty="0"/>
              <a:t>S</a:t>
            </a:r>
            <a:r>
              <a:rPr spc="10" dirty="0"/>
              <a:t>E</a:t>
            </a:r>
            <a:r>
              <a:rPr spc="-10" dirty="0"/>
              <a:t>,</a:t>
            </a:r>
            <a:r>
              <a:rPr dirty="0"/>
              <a:t>R</a:t>
            </a:r>
            <a:r>
              <a:rPr spc="30" dirty="0"/>
              <a:t>NS</a:t>
            </a:r>
            <a:r>
              <a:rPr spc="-20" dirty="0"/>
              <a:t>I</a:t>
            </a:r>
            <a:r>
              <a:rPr dirty="0"/>
              <a:t>T</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9</a:t>
            </a:fld>
            <a:endParaRPr dirty="0"/>
          </a:p>
        </p:txBody>
      </p:sp>
      <p:graphicFrame>
        <p:nvGraphicFramePr>
          <p:cNvPr id="7" name="Table 3">
            <a:extLst>
              <a:ext uri="{FF2B5EF4-FFF2-40B4-BE49-F238E27FC236}">
                <a16:creationId xmlns:a16="http://schemas.microsoft.com/office/drawing/2014/main" id="{95C5A661-519A-3544-71B1-908191F686A6}"/>
              </a:ext>
            </a:extLst>
          </p:cNvPr>
          <p:cNvGraphicFramePr>
            <a:graphicFrameLocks noGrp="1"/>
          </p:cNvGraphicFramePr>
          <p:nvPr>
            <p:extLst>
              <p:ext uri="{D42A27DB-BD31-4B8C-83A1-F6EECF244321}">
                <p14:modId xmlns:p14="http://schemas.microsoft.com/office/powerpoint/2010/main" val="2962489027"/>
              </p:ext>
            </p:extLst>
          </p:nvPr>
        </p:nvGraphicFramePr>
        <p:xfrm>
          <a:off x="533400" y="949497"/>
          <a:ext cx="11372881" cy="4826926"/>
        </p:xfrm>
        <a:graphic>
          <a:graphicData uri="http://schemas.openxmlformats.org/drawingml/2006/table">
            <a:tbl>
              <a:tblPr firstRow="1" firstCol="1" bandRow="1">
                <a:tableStyleId>{5C22544A-7EE6-4342-B048-85BDC9FD1C3A}</a:tableStyleId>
              </a:tblPr>
              <a:tblGrid>
                <a:gridCol w="538363">
                  <a:extLst>
                    <a:ext uri="{9D8B030D-6E8A-4147-A177-3AD203B41FA5}">
                      <a16:colId xmlns:a16="http://schemas.microsoft.com/office/drawing/2014/main" val="591966367"/>
                    </a:ext>
                  </a:extLst>
                </a:gridCol>
                <a:gridCol w="2761935">
                  <a:extLst>
                    <a:ext uri="{9D8B030D-6E8A-4147-A177-3AD203B41FA5}">
                      <a16:colId xmlns:a16="http://schemas.microsoft.com/office/drawing/2014/main" val="4291299980"/>
                    </a:ext>
                  </a:extLst>
                </a:gridCol>
                <a:gridCol w="886691">
                  <a:extLst>
                    <a:ext uri="{9D8B030D-6E8A-4147-A177-3AD203B41FA5}">
                      <a16:colId xmlns:a16="http://schemas.microsoft.com/office/drawing/2014/main" val="3910452671"/>
                    </a:ext>
                  </a:extLst>
                </a:gridCol>
                <a:gridCol w="689811">
                  <a:extLst>
                    <a:ext uri="{9D8B030D-6E8A-4147-A177-3AD203B41FA5}">
                      <a16:colId xmlns:a16="http://schemas.microsoft.com/office/drawing/2014/main" val="3274944807"/>
                    </a:ext>
                  </a:extLst>
                </a:gridCol>
                <a:gridCol w="1219200">
                  <a:extLst>
                    <a:ext uri="{9D8B030D-6E8A-4147-A177-3AD203B41FA5}">
                      <a16:colId xmlns:a16="http://schemas.microsoft.com/office/drawing/2014/main" val="2261948108"/>
                    </a:ext>
                  </a:extLst>
                </a:gridCol>
                <a:gridCol w="1066800">
                  <a:extLst>
                    <a:ext uri="{9D8B030D-6E8A-4147-A177-3AD203B41FA5}">
                      <a16:colId xmlns:a16="http://schemas.microsoft.com/office/drawing/2014/main" val="2565092986"/>
                    </a:ext>
                  </a:extLst>
                </a:gridCol>
                <a:gridCol w="1524000">
                  <a:extLst>
                    <a:ext uri="{9D8B030D-6E8A-4147-A177-3AD203B41FA5}">
                      <a16:colId xmlns:a16="http://schemas.microsoft.com/office/drawing/2014/main" val="3067318788"/>
                    </a:ext>
                  </a:extLst>
                </a:gridCol>
                <a:gridCol w="2686081">
                  <a:extLst>
                    <a:ext uri="{9D8B030D-6E8A-4147-A177-3AD203B41FA5}">
                      <a16:colId xmlns:a16="http://schemas.microsoft.com/office/drawing/2014/main" val="2457434827"/>
                    </a:ext>
                  </a:extLst>
                </a:gridCol>
              </a:tblGrid>
              <a:tr h="508001">
                <a:tc>
                  <a:txBody>
                    <a:bodyPr/>
                    <a:lstStyle/>
                    <a:p>
                      <a:pPr algn="ctr"/>
                      <a:r>
                        <a:rPr lang="en-US" sz="1200" dirty="0"/>
                        <a:t>Sl. No</a:t>
                      </a:r>
                      <a:endParaRPr lang="en-IN" sz="1200" dirty="0"/>
                    </a:p>
                  </a:txBody>
                  <a:tcPr/>
                </a:tc>
                <a:tc>
                  <a:txBody>
                    <a:bodyPr/>
                    <a:lstStyle/>
                    <a:p>
                      <a:pPr algn="ctr"/>
                      <a:r>
                        <a:rPr lang="en-US" sz="1200" dirty="0"/>
                        <a:t>Title</a:t>
                      </a:r>
                      <a:endParaRPr lang="en-IN" sz="1200" dirty="0"/>
                    </a:p>
                  </a:txBody>
                  <a:tcPr/>
                </a:tc>
                <a:tc>
                  <a:txBody>
                    <a:bodyPr/>
                    <a:lstStyle/>
                    <a:p>
                      <a:pPr algn="ctr"/>
                      <a:r>
                        <a:rPr lang="en-US" sz="1200" dirty="0"/>
                        <a:t>Year</a:t>
                      </a:r>
                      <a:endParaRPr lang="en-IN" sz="1200" dirty="0"/>
                    </a:p>
                  </a:txBody>
                  <a:tcPr/>
                </a:tc>
                <a:tc>
                  <a:txBody>
                    <a:bodyPr/>
                    <a:lstStyle/>
                    <a:p>
                      <a:pPr algn="ctr"/>
                      <a:r>
                        <a:rPr lang="en-US" sz="1200" dirty="0"/>
                        <a:t>Model</a:t>
                      </a:r>
                      <a:endParaRPr lang="en-IN" sz="1200" dirty="0"/>
                    </a:p>
                  </a:txBody>
                  <a:tcPr/>
                </a:tc>
                <a:tc>
                  <a:txBody>
                    <a:bodyPr/>
                    <a:lstStyle/>
                    <a:p>
                      <a:pPr algn="ctr"/>
                      <a:r>
                        <a:rPr lang="en-US" sz="1200" dirty="0"/>
                        <a:t>Dataset</a:t>
                      </a:r>
                      <a:endParaRPr lang="en-IN" sz="1200" dirty="0"/>
                    </a:p>
                  </a:txBody>
                  <a:tcPr/>
                </a:tc>
                <a:tc>
                  <a:txBody>
                    <a:bodyPr/>
                    <a:lstStyle/>
                    <a:p>
                      <a:pPr algn="ctr"/>
                      <a:r>
                        <a:rPr lang="en-US" sz="1200" dirty="0"/>
                        <a:t>Performance Measure</a:t>
                      </a:r>
                      <a:endParaRPr lang="en-IN" sz="1200" dirty="0"/>
                    </a:p>
                  </a:txBody>
                  <a:tcPr/>
                </a:tc>
                <a:tc>
                  <a:txBody>
                    <a:bodyPr/>
                    <a:lstStyle/>
                    <a:p>
                      <a:pPr algn="ctr"/>
                      <a:r>
                        <a:rPr lang="en-US" sz="1200" dirty="0"/>
                        <a:t>Values</a:t>
                      </a:r>
                      <a:endParaRPr lang="en-IN" sz="1200" dirty="0"/>
                    </a:p>
                  </a:txBody>
                  <a:tcPr/>
                </a:tc>
                <a:tc>
                  <a:txBody>
                    <a:bodyPr/>
                    <a:lstStyle/>
                    <a:p>
                      <a:pPr algn="ctr"/>
                      <a:r>
                        <a:rPr lang="en-US" sz="1200" dirty="0"/>
                        <a:t>Future Enhancements</a:t>
                      </a:r>
                      <a:endParaRPr lang="en-IN" sz="1200" dirty="0"/>
                    </a:p>
                  </a:txBody>
                  <a:tcPr/>
                </a:tc>
                <a:extLst>
                  <a:ext uri="{0D108BD9-81ED-4DB2-BD59-A6C34878D82A}">
                    <a16:rowId xmlns:a16="http://schemas.microsoft.com/office/drawing/2014/main" val="2786307364"/>
                  </a:ext>
                </a:extLst>
              </a:tr>
              <a:tr h="493685">
                <a:tc>
                  <a:txBody>
                    <a:bodyPr/>
                    <a:lstStyle/>
                    <a:p>
                      <a:r>
                        <a:rPr lang="en-US" sz="1200" b="1" dirty="0">
                          <a:solidFill>
                            <a:schemeClr val="lt1"/>
                          </a:solidFill>
                        </a:rPr>
                        <a:t>13</a:t>
                      </a:r>
                      <a:endParaRPr lang="en-IN" sz="1200" b="1" dirty="0">
                        <a:solidFill>
                          <a:schemeClr val="lt1"/>
                        </a:solidFill>
                        <a:latin typeface="+mn-lt"/>
                        <a:ea typeface="+mn-ea"/>
                        <a:cs typeface="+mn-cs"/>
                      </a:endParaRPr>
                    </a:p>
                  </a:txBody>
                  <a:tcPr/>
                </a:tc>
                <a:tc>
                  <a:txBody>
                    <a:bodyPr/>
                    <a:lstStyle/>
                    <a:p>
                      <a:r>
                        <a:rPr lang="en-US" sz="950" dirty="0"/>
                        <a:t>Facial Emotion Recognition Using a Novel Fusion of Convolutional Neural Network and Local Binary Pattern in Crime Investigation</a:t>
                      </a:r>
                      <a:endParaRPr lang="en-IN" sz="950" dirty="0"/>
                    </a:p>
                  </a:txBody>
                  <a:tcPr/>
                </a:tc>
                <a:tc>
                  <a:txBody>
                    <a:bodyPr/>
                    <a:lstStyle/>
                    <a:p>
                      <a:r>
                        <a:rPr lang="en-US" sz="950" dirty="0"/>
                        <a:t>September 2022</a:t>
                      </a:r>
                      <a:endParaRPr lang="en-IN" sz="950" dirty="0"/>
                    </a:p>
                  </a:txBody>
                  <a:tcPr/>
                </a:tc>
                <a:tc>
                  <a:txBody>
                    <a:bodyPr/>
                    <a:lstStyle/>
                    <a:p>
                      <a:r>
                        <a:rPr lang="en-US" sz="950" dirty="0"/>
                        <a:t>CNN</a:t>
                      </a:r>
                      <a:endParaRPr lang="en-IN" sz="950" dirty="0"/>
                    </a:p>
                  </a:txBody>
                  <a:tcPr/>
                </a:tc>
                <a:tc>
                  <a:txBody>
                    <a:bodyPr/>
                    <a:lstStyle/>
                    <a:p>
                      <a:r>
                        <a:rPr lang="en-IN" sz="950" dirty="0"/>
                        <a:t>JAFFE data set, CK + data set</a:t>
                      </a:r>
                    </a:p>
                  </a:txBody>
                  <a:tcPr/>
                </a:tc>
                <a:tc>
                  <a:txBody>
                    <a:bodyPr/>
                    <a:lstStyle/>
                    <a:p>
                      <a:r>
                        <a:rPr lang="en-IN" sz="950" dirty="0"/>
                        <a:t>Accuracy</a:t>
                      </a:r>
                    </a:p>
                  </a:txBody>
                  <a:tcPr/>
                </a:tc>
                <a:tc>
                  <a:txBody>
                    <a:bodyPr/>
                    <a:lstStyle/>
                    <a:p>
                      <a:r>
                        <a:rPr lang="en-IN" sz="950" dirty="0"/>
                        <a:t>96.8%</a:t>
                      </a:r>
                    </a:p>
                  </a:txBody>
                  <a:tcPr/>
                </a:tc>
                <a:tc>
                  <a:txBody>
                    <a:bodyPr/>
                    <a:lstStyle/>
                    <a:p>
                      <a:r>
                        <a:rPr lang="en-US" sz="950" dirty="0"/>
                        <a:t>Investigate particular psychological characteristics.</a:t>
                      </a:r>
                      <a:endParaRPr lang="en-IN" sz="950" dirty="0"/>
                    </a:p>
                  </a:txBody>
                  <a:tcPr/>
                </a:tc>
                <a:extLst>
                  <a:ext uri="{0D108BD9-81ED-4DB2-BD59-A6C34878D82A}">
                    <a16:rowId xmlns:a16="http://schemas.microsoft.com/office/drawing/2014/main" val="4155791244"/>
                  </a:ext>
                </a:extLst>
              </a:tr>
              <a:tr h="806105">
                <a:tc>
                  <a:txBody>
                    <a:bodyPr/>
                    <a:lstStyle/>
                    <a:p>
                      <a:r>
                        <a:rPr lang="en-US" sz="1200" b="1" dirty="0">
                          <a:solidFill>
                            <a:schemeClr val="lt1"/>
                          </a:solidFill>
                        </a:rPr>
                        <a:t>14</a:t>
                      </a:r>
                      <a:endParaRPr lang="en-IN" sz="1200" b="1" dirty="0">
                        <a:solidFill>
                          <a:schemeClr val="lt1"/>
                        </a:solidFill>
                        <a:latin typeface="+mn-lt"/>
                        <a:ea typeface="+mn-ea"/>
                        <a:cs typeface="+mn-cs"/>
                      </a:endParaRPr>
                    </a:p>
                  </a:txBody>
                  <a:tcPr/>
                </a:tc>
                <a:tc>
                  <a:txBody>
                    <a:bodyPr/>
                    <a:lstStyle/>
                    <a:p>
                      <a:r>
                        <a:rPr lang="en-US" sz="950" dirty="0"/>
                        <a:t>Methods for Facial Expression Recognition with Applications in Challenging Situations</a:t>
                      </a:r>
                      <a:endParaRPr lang="en-IN" sz="950" dirty="0"/>
                    </a:p>
                  </a:txBody>
                  <a:tcPr/>
                </a:tc>
                <a:tc>
                  <a:txBody>
                    <a:bodyPr/>
                    <a:lstStyle/>
                    <a:p>
                      <a:r>
                        <a:rPr lang="en-IN" sz="950" dirty="0"/>
                        <a:t>May 2022</a:t>
                      </a:r>
                    </a:p>
                  </a:txBody>
                  <a:tcPr/>
                </a:tc>
                <a:tc>
                  <a:txBody>
                    <a:bodyPr/>
                    <a:lstStyle/>
                    <a:p>
                      <a:r>
                        <a:rPr lang="en-IN" sz="950" dirty="0"/>
                        <a:t>Deep learning models</a:t>
                      </a:r>
                    </a:p>
                  </a:txBody>
                  <a:tcPr/>
                </a:tc>
                <a:tc>
                  <a:txBody>
                    <a:bodyPr/>
                    <a:lstStyle/>
                    <a:p>
                      <a:r>
                        <a:rPr lang="en-IN" sz="950" dirty="0"/>
                        <a:t>JAFFE data set, CK + data set, BU3DF database</a:t>
                      </a:r>
                    </a:p>
                  </a:txBody>
                  <a:tcPr/>
                </a:tc>
                <a:tc>
                  <a:txBody>
                    <a:bodyPr/>
                    <a:lstStyle/>
                    <a:p>
                      <a:r>
                        <a:rPr lang="en-US" sz="950" dirty="0"/>
                        <a:t>Accuracy</a:t>
                      </a:r>
                      <a:endParaRPr lang="en-IN" sz="950" dirty="0"/>
                    </a:p>
                  </a:txBody>
                  <a:tcPr/>
                </a:tc>
                <a:tc>
                  <a:txBody>
                    <a:bodyPr/>
                    <a:lstStyle/>
                    <a:p>
                      <a:r>
                        <a:rPr lang="en-IN" sz="950" dirty="0" err="1"/>
                        <a:t>DCBiLSTM</a:t>
                      </a:r>
                      <a:r>
                        <a:rPr lang="en-IN" sz="950" dirty="0"/>
                        <a:t> - 99.6%,</a:t>
                      </a:r>
                    </a:p>
                    <a:p>
                      <a:r>
                        <a:rPr lang="en-IN" sz="950" dirty="0" err="1"/>
                        <a:t>Dist</a:t>
                      </a:r>
                      <a:r>
                        <a:rPr lang="en-IN" sz="950" dirty="0"/>
                        <a:t>-based – 98%,</a:t>
                      </a:r>
                    </a:p>
                    <a:p>
                      <a:r>
                        <a:rPr lang="en-IN" sz="950" dirty="0"/>
                        <a:t>CNN - 97.01%, </a:t>
                      </a:r>
                    </a:p>
                    <a:p>
                      <a:r>
                        <a:rPr lang="en-IN" sz="950" dirty="0"/>
                        <a:t>SBN-CNN - 96.8%,</a:t>
                      </a:r>
                    </a:p>
                    <a:p>
                      <a:r>
                        <a:rPr lang="en-IN" sz="950" dirty="0"/>
                        <a:t>Rule-based – 95%</a:t>
                      </a:r>
                    </a:p>
                  </a:txBody>
                  <a:tcPr/>
                </a:tc>
                <a:tc>
                  <a:txBody>
                    <a:bodyPr/>
                    <a:lstStyle/>
                    <a:p>
                      <a:r>
                        <a:rPr lang="en-US" sz="950" dirty="0"/>
                        <a:t>Expand the database and develop powerful deep learning architectures capable of recognizing all basic and secondary emotions.</a:t>
                      </a:r>
                    </a:p>
                  </a:txBody>
                  <a:tcPr/>
                </a:tc>
                <a:extLst>
                  <a:ext uri="{0D108BD9-81ED-4DB2-BD59-A6C34878D82A}">
                    <a16:rowId xmlns:a16="http://schemas.microsoft.com/office/drawing/2014/main" val="2645315215"/>
                  </a:ext>
                </a:extLst>
              </a:tr>
              <a:tr h="676565">
                <a:tc>
                  <a:txBody>
                    <a:bodyPr/>
                    <a:lstStyle/>
                    <a:p>
                      <a:r>
                        <a:rPr lang="en-US" sz="1200" b="1" dirty="0">
                          <a:solidFill>
                            <a:schemeClr val="lt1"/>
                          </a:solidFill>
                        </a:rPr>
                        <a:t>15</a:t>
                      </a:r>
                      <a:endParaRPr lang="en-IN" sz="1200" b="1" dirty="0">
                        <a:solidFill>
                          <a:schemeClr val="lt1"/>
                        </a:solidFill>
                        <a:latin typeface="+mn-lt"/>
                        <a:ea typeface="+mn-ea"/>
                        <a:cs typeface="+mn-cs"/>
                      </a:endParaRPr>
                    </a:p>
                  </a:txBody>
                  <a:tcPr/>
                </a:tc>
                <a:tc>
                  <a:txBody>
                    <a:bodyPr/>
                    <a:lstStyle/>
                    <a:p>
                      <a:r>
                        <a:rPr lang="en-US" sz="950" dirty="0"/>
                        <a:t>Face Recognition and Identification using Deep Learning Approach</a:t>
                      </a:r>
                      <a:endParaRPr lang="en-IN" sz="950" dirty="0"/>
                    </a:p>
                  </a:txBody>
                  <a:tcPr/>
                </a:tc>
                <a:tc>
                  <a:txBody>
                    <a:bodyPr/>
                    <a:lstStyle/>
                    <a:p>
                      <a:r>
                        <a:rPr lang="en-US" sz="950" dirty="0"/>
                        <a:t>2020</a:t>
                      </a:r>
                      <a:endParaRPr lang="en-IN" sz="95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950" dirty="0"/>
                        <a:t>Deep learning models</a:t>
                      </a:r>
                    </a:p>
                    <a:p>
                      <a:endParaRPr lang="en-IN" sz="950" dirty="0"/>
                    </a:p>
                  </a:txBody>
                  <a:tcPr/>
                </a:tc>
                <a:tc>
                  <a:txBody>
                    <a:bodyPr/>
                    <a:lstStyle/>
                    <a:p>
                      <a:r>
                        <a:rPr lang="en-IN" sz="950" dirty="0"/>
                        <a:t>CK + data set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50" dirty="0"/>
                        <a:t>Accuracy</a:t>
                      </a:r>
                      <a:endParaRPr lang="en-IN" sz="950" dirty="0"/>
                    </a:p>
                    <a:p>
                      <a:endParaRPr lang="en-IN" sz="950" dirty="0"/>
                    </a:p>
                  </a:txBody>
                  <a:tcPr/>
                </a:tc>
                <a:tc>
                  <a:txBody>
                    <a:bodyPr/>
                    <a:lstStyle/>
                    <a:p>
                      <a:r>
                        <a:rPr lang="en-US" sz="950" dirty="0"/>
                        <a:t>Recognizing image - 91.7%, </a:t>
                      </a:r>
                    </a:p>
                    <a:p>
                      <a:r>
                        <a:rPr lang="en-US" sz="950" dirty="0"/>
                        <a:t>Recognizing real-time video - 86.7% </a:t>
                      </a:r>
                      <a:endParaRPr lang="en-IN" sz="950" dirty="0"/>
                    </a:p>
                  </a:txBody>
                  <a:tcPr/>
                </a:tc>
                <a:tc>
                  <a:txBody>
                    <a:bodyPr/>
                    <a:lstStyle/>
                    <a:p>
                      <a:r>
                        <a:rPr lang="en-US" sz="950" dirty="0"/>
                        <a:t>Adding more training images</a:t>
                      </a:r>
                    </a:p>
                    <a:p>
                      <a:r>
                        <a:rPr lang="en-US" sz="950" dirty="0"/>
                        <a:t>which are captured in low light intensity to generate the face classifier.</a:t>
                      </a:r>
                      <a:endParaRPr lang="en-IN" sz="950" dirty="0"/>
                    </a:p>
                  </a:txBody>
                  <a:tcPr/>
                </a:tc>
                <a:extLst>
                  <a:ext uri="{0D108BD9-81ED-4DB2-BD59-A6C34878D82A}">
                    <a16:rowId xmlns:a16="http://schemas.microsoft.com/office/drawing/2014/main" val="3448184588"/>
                  </a:ext>
                </a:extLst>
              </a:tr>
              <a:tr h="665838">
                <a:tc>
                  <a:txBody>
                    <a:bodyPr/>
                    <a:lstStyle/>
                    <a:p>
                      <a:r>
                        <a:rPr lang="en-US" sz="1200" b="1" dirty="0">
                          <a:solidFill>
                            <a:schemeClr val="lt1"/>
                          </a:solidFill>
                        </a:rPr>
                        <a:t>16</a:t>
                      </a:r>
                      <a:endParaRPr lang="en-IN" sz="1200" b="1" dirty="0">
                        <a:solidFill>
                          <a:schemeClr val="lt1"/>
                        </a:solidFill>
                        <a:latin typeface="+mn-lt"/>
                        <a:ea typeface="+mn-ea"/>
                        <a:cs typeface="+mn-cs"/>
                      </a:endParaRPr>
                    </a:p>
                  </a:txBody>
                  <a:tcPr/>
                </a:tc>
                <a:tc>
                  <a:txBody>
                    <a:bodyPr/>
                    <a:lstStyle/>
                    <a:p>
                      <a:r>
                        <a:rPr lang="en-US" sz="950" dirty="0"/>
                        <a:t>FECTS: A Facial Emotion Cognition and Training System for Chinese Children with Autism Spectrum Disorder</a:t>
                      </a:r>
                      <a:endParaRPr lang="en-IN" sz="950" dirty="0"/>
                    </a:p>
                  </a:txBody>
                  <a:tcPr/>
                </a:tc>
                <a:tc>
                  <a:txBody>
                    <a:bodyPr/>
                    <a:lstStyle/>
                    <a:p>
                      <a:r>
                        <a:rPr lang="en-IN" sz="950" dirty="0"/>
                        <a:t>January 2022</a:t>
                      </a:r>
                    </a:p>
                  </a:txBody>
                  <a:tcPr/>
                </a:tc>
                <a:tc>
                  <a:txBody>
                    <a:bodyPr/>
                    <a:lstStyle/>
                    <a:p>
                      <a:r>
                        <a:rPr lang="en-US" sz="950" dirty="0"/>
                        <a:t>CNN</a:t>
                      </a:r>
                      <a:endParaRPr lang="en-IN" sz="950" dirty="0"/>
                    </a:p>
                  </a:txBody>
                  <a:tcPr/>
                </a:tc>
                <a:tc>
                  <a:txBody>
                    <a:bodyPr/>
                    <a:lstStyle/>
                    <a:p>
                      <a:r>
                        <a:rPr lang="en-US" sz="950" dirty="0"/>
                        <a:t>CARS Assessment</a:t>
                      </a:r>
                      <a:endParaRPr lang="en-IN" sz="95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50" dirty="0"/>
                        <a:t>Accuracy</a:t>
                      </a:r>
                      <a:endParaRPr lang="en-IN" sz="950" dirty="0"/>
                    </a:p>
                    <a:p>
                      <a:endParaRPr lang="en-IN" sz="950" dirty="0"/>
                    </a:p>
                  </a:txBody>
                  <a:tcPr/>
                </a:tc>
                <a:tc>
                  <a:txBody>
                    <a:bodyPr/>
                    <a:lstStyle/>
                    <a:p>
                      <a:r>
                        <a:rPr lang="en-IN" sz="950" dirty="0"/>
                        <a:t>74.78</a:t>
                      </a:r>
                    </a:p>
                  </a:txBody>
                  <a:tcPr/>
                </a:tc>
                <a:tc>
                  <a:txBody>
                    <a:bodyPr/>
                    <a:lstStyle/>
                    <a:p>
                      <a:r>
                        <a:rPr lang="en-US" sz="950" dirty="0"/>
                        <a:t>Improve the recognition rate of fear expressions using the </a:t>
                      </a:r>
                      <a:r>
                        <a:rPr lang="en-US" sz="950" dirty="0" err="1"/>
                        <a:t>DeepLook</a:t>
                      </a:r>
                      <a:r>
                        <a:rPr lang="en-US" sz="950" dirty="0"/>
                        <a:t> algorithm. Cooperate with more autism rehabilitation institutions and recruit more autistic children from different cultural contexts for clinical tests. </a:t>
                      </a:r>
                      <a:endParaRPr lang="en-IN" sz="950" dirty="0"/>
                    </a:p>
                  </a:txBody>
                  <a:tcPr/>
                </a:tc>
                <a:extLst>
                  <a:ext uri="{0D108BD9-81ED-4DB2-BD59-A6C34878D82A}">
                    <a16:rowId xmlns:a16="http://schemas.microsoft.com/office/drawing/2014/main" val="1560461581"/>
                  </a:ext>
                </a:extLst>
              </a:tr>
              <a:tr h="0">
                <a:tc>
                  <a:txBody>
                    <a:bodyPr/>
                    <a:lstStyle/>
                    <a:p>
                      <a:r>
                        <a:rPr lang="en-US" sz="1200" b="1" dirty="0">
                          <a:solidFill>
                            <a:schemeClr val="lt1"/>
                          </a:solidFill>
                        </a:rPr>
                        <a:t>17</a:t>
                      </a:r>
                      <a:endParaRPr lang="en-IN" sz="1200" b="1" dirty="0">
                        <a:solidFill>
                          <a:schemeClr val="lt1"/>
                        </a:solidFill>
                        <a:latin typeface="+mn-lt"/>
                        <a:ea typeface="+mn-ea"/>
                        <a:cs typeface="+mn-cs"/>
                      </a:endParaRPr>
                    </a:p>
                  </a:txBody>
                  <a:tcPr/>
                </a:tc>
                <a:tc>
                  <a:txBody>
                    <a:bodyPr/>
                    <a:lstStyle/>
                    <a:p>
                      <a:r>
                        <a:rPr lang="en-US" sz="950" dirty="0"/>
                        <a:t>Facial Emotion Recognition for Autism Children</a:t>
                      </a:r>
                      <a:endParaRPr lang="en-IN" sz="950" dirty="0"/>
                    </a:p>
                  </a:txBody>
                  <a:tcPr/>
                </a:tc>
                <a:tc>
                  <a:txBody>
                    <a:bodyPr/>
                    <a:lstStyle/>
                    <a:p>
                      <a:r>
                        <a:rPr lang="en-IN" sz="950" dirty="0"/>
                        <a:t>May 2020</a:t>
                      </a:r>
                    </a:p>
                  </a:txBody>
                  <a:tcPr/>
                </a:tc>
                <a:tc>
                  <a:txBody>
                    <a:bodyPr/>
                    <a:lstStyle/>
                    <a:p>
                      <a:r>
                        <a:rPr lang="en-US" sz="950" dirty="0"/>
                        <a:t>C</a:t>
                      </a:r>
                      <a:r>
                        <a:rPr lang="en-IN" sz="950" dirty="0"/>
                        <a:t>NN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950" dirty="0"/>
                        <a:t>A dataset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50" dirty="0"/>
                        <a:t>containing samples of facial images</a:t>
                      </a:r>
                      <a:endParaRPr lang="en-IN" sz="950" dirty="0"/>
                    </a:p>
                    <a:p>
                      <a:endParaRPr lang="en-IN" sz="950" dirty="0"/>
                    </a:p>
                  </a:txBody>
                  <a:tcPr/>
                </a:tc>
                <a:tc>
                  <a:txBody>
                    <a:bodyPr/>
                    <a:lstStyle/>
                    <a:p>
                      <a:r>
                        <a:rPr lang="en-US" sz="950" dirty="0"/>
                        <a:t>Predict age, gender and emotion,</a:t>
                      </a:r>
                      <a:endParaRPr lang="en-IN" sz="950" dirty="0"/>
                    </a:p>
                  </a:txBody>
                  <a:tcPr/>
                </a:tc>
                <a:tc>
                  <a:txBody>
                    <a:bodyPr/>
                    <a:lstStyle/>
                    <a:p>
                      <a:r>
                        <a:rPr lang="en-US" sz="950" dirty="0"/>
                        <a:t>Male – predicted value &lt; 0.5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50" dirty="0"/>
                        <a:t>Female – predicted value &gt;  0.5</a:t>
                      </a:r>
                      <a:endParaRPr lang="en-IN" sz="950" dirty="0"/>
                    </a:p>
                    <a:p>
                      <a:endParaRPr lang="en-IN" sz="95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50" dirty="0"/>
                        <a:t>Expand the database by adding more training images.</a:t>
                      </a:r>
                    </a:p>
                    <a:p>
                      <a:endParaRPr lang="en-IN" sz="950" dirty="0"/>
                    </a:p>
                  </a:txBody>
                  <a:tcPr/>
                </a:tc>
                <a:extLst>
                  <a:ext uri="{0D108BD9-81ED-4DB2-BD59-A6C34878D82A}">
                    <a16:rowId xmlns:a16="http://schemas.microsoft.com/office/drawing/2014/main" val="1929501716"/>
                  </a:ext>
                </a:extLst>
              </a:tr>
              <a:tr h="665838">
                <a:tc>
                  <a:txBody>
                    <a:bodyPr/>
                    <a:lstStyle/>
                    <a:p>
                      <a:r>
                        <a:rPr lang="en-US" sz="1200" b="1" dirty="0">
                          <a:solidFill>
                            <a:schemeClr val="lt1"/>
                          </a:solidFill>
                        </a:rPr>
                        <a:t>18</a:t>
                      </a:r>
                      <a:endParaRPr lang="en-IN" sz="1200" b="1" dirty="0">
                        <a:solidFill>
                          <a:schemeClr val="lt1"/>
                        </a:solidFill>
                        <a:latin typeface="+mn-lt"/>
                        <a:ea typeface="+mn-ea"/>
                        <a:cs typeface="+mn-cs"/>
                      </a:endParaRPr>
                    </a:p>
                  </a:txBody>
                  <a:tcPr/>
                </a:tc>
                <a:tc>
                  <a:txBody>
                    <a:bodyPr/>
                    <a:lstStyle/>
                    <a:p>
                      <a:r>
                        <a:rPr lang="en-US" sz="950" dirty="0"/>
                        <a:t>Emotion Detection of Autistic Children Using Image Processing</a:t>
                      </a:r>
                      <a:endParaRPr lang="en-IN" sz="950" dirty="0"/>
                    </a:p>
                  </a:txBody>
                  <a:tcPr/>
                </a:tc>
                <a:tc>
                  <a:txBody>
                    <a:bodyPr/>
                    <a:lstStyle/>
                    <a:p>
                      <a:r>
                        <a:rPr lang="en-US" sz="950" dirty="0"/>
                        <a:t>2019</a:t>
                      </a:r>
                      <a:endParaRPr lang="en-IN" sz="950" dirty="0"/>
                    </a:p>
                  </a:txBody>
                  <a:tcPr/>
                </a:tc>
                <a:tc>
                  <a:txBody>
                    <a:bodyPr/>
                    <a:lstStyle/>
                    <a:p>
                      <a:r>
                        <a:rPr lang="en-US" sz="950" dirty="0"/>
                        <a:t>SVM, ANN</a:t>
                      </a:r>
                      <a:endParaRPr lang="en-IN" sz="950" dirty="0"/>
                    </a:p>
                  </a:txBody>
                  <a:tcPr/>
                </a:tc>
                <a:tc>
                  <a:txBody>
                    <a:bodyPr/>
                    <a:lstStyle/>
                    <a:p>
                      <a:r>
                        <a:rPr lang="en-US" sz="950" dirty="0"/>
                        <a:t>A dataset containing images of autistic</a:t>
                      </a:r>
                    </a:p>
                    <a:p>
                      <a:r>
                        <a:rPr lang="en-US" sz="950" dirty="0"/>
                        <a:t>children</a:t>
                      </a:r>
                      <a:endParaRPr lang="en-IN" sz="95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50" dirty="0"/>
                        <a:t>Accuracy</a:t>
                      </a:r>
                      <a:endParaRPr lang="en-IN" sz="950" dirty="0"/>
                    </a:p>
                    <a:p>
                      <a:endParaRPr lang="en-IN" sz="95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50" dirty="0"/>
                        <a:t>SVM – 90%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50" dirty="0"/>
                        <a:t>ANN – 70%</a:t>
                      </a:r>
                      <a:endParaRPr lang="en-IN" sz="950" dirty="0"/>
                    </a:p>
                    <a:p>
                      <a:endParaRPr lang="en-IN" sz="950" dirty="0"/>
                    </a:p>
                  </a:txBody>
                  <a:tcPr/>
                </a:tc>
                <a:tc>
                  <a:txBody>
                    <a:bodyPr/>
                    <a:lstStyle/>
                    <a:p>
                      <a:r>
                        <a:rPr lang="en-US" sz="950" dirty="0"/>
                        <a:t>Use other feature extraction techniques.</a:t>
                      </a:r>
                    </a:p>
                    <a:p>
                      <a:r>
                        <a:rPr lang="en-US" sz="950" dirty="0"/>
                        <a:t>Implement the prediction of age and gender from facial expressions.</a:t>
                      </a:r>
                    </a:p>
                    <a:p>
                      <a:r>
                        <a:rPr lang="en-US" sz="950" dirty="0"/>
                        <a:t>Develop model for ethnic prediction.</a:t>
                      </a:r>
                      <a:endParaRPr lang="en-IN" sz="950" dirty="0"/>
                    </a:p>
                  </a:txBody>
                  <a:tcPr/>
                </a:tc>
                <a:extLst>
                  <a:ext uri="{0D108BD9-81ED-4DB2-BD59-A6C34878D82A}">
                    <a16:rowId xmlns:a16="http://schemas.microsoft.com/office/drawing/2014/main" val="3029479758"/>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479</TotalTime>
  <Words>3083</Words>
  <Application>Microsoft Office PowerPoint</Application>
  <PresentationFormat>Widescreen</PresentationFormat>
  <Paragraphs>501</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Calibri Light</vt:lpstr>
      <vt:lpstr>Times New Roman</vt:lpstr>
      <vt:lpstr>Wingdings</vt:lpstr>
      <vt:lpstr>Office Theme</vt:lpstr>
      <vt:lpstr>RNS INSTITUTE OF TECHNOLOGY</vt:lpstr>
      <vt:lpstr>AGENDA</vt:lpstr>
      <vt:lpstr>ABSTRACT</vt:lpstr>
      <vt:lpstr>INTRODUCTION</vt:lpstr>
      <vt:lpstr>INTRODUCTION</vt:lpstr>
      <vt:lpstr>INTRODUCTION</vt:lpstr>
      <vt:lpstr>LITERATURE REVIEW</vt:lpstr>
      <vt:lpstr>LITERATURE REVIEW</vt:lpstr>
      <vt:lpstr>LITERATURE REVIEW</vt:lpstr>
      <vt:lpstr>LITERATURE REVIEW</vt:lpstr>
      <vt:lpstr>ANALYSIS</vt:lpstr>
      <vt:lpstr>ANALYSIS</vt:lpstr>
      <vt:lpstr>ANALYSIS</vt:lpstr>
      <vt:lpstr>ANALYSIS</vt:lpstr>
      <vt:lpstr>System Design</vt:lpstr>
      <vt:lpstr>System Design</vt:lpstr>
      <vt:lpstr>System Design</vt:lpstr>
      <vt:lpstr>Implementation</vt:lpstr>
      <vt:lpstr>Implementation</vt:lpstr>
      <vt:lpstr>Testing</vt:lpstr>
      <vt:lpstr>Testing</vt:lpstr>
      <vt:lpstr>PowerPoint Presentation</vt:lpstr>
      <vt:lpstr>PowerPoint Presentation</vt:lpstr>
      <vt:lpstr>RESULTS AND DISCUSSIONS</vt:lpstr>
      <vt:lpstr>RESULTS AND DISCUSSIONS</vt:lpstr>
      <vt:lpstr>RESULTS AND DISCUSSIONS</vt:lpstr>
      <vt:lpstr>National Conference Paper </vt:lpstr>
      <vt:lpstr>CONCLUSIONS</vt:lpstr>
      <vt:lpstr>FUTURE ENHANCEMENTS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RNS INSTITUTE OF TECHNOLOGY</dc:title>
  <dc:creator>Athira Rajeev</dc:creator>
  <cp:lastModifiedBy>Akshay P</cp:lastModifiedBy>
  <cp:revision>40</cp:revision>
  <dcterms:created xsi:type="dcterms:W3CDTF">2022-12-24T09:48:09Z</dcterms:created>
  <dcterms:modified xsi:type="dcterms:W3CDTF">2023-05-22T17:21:34Z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2022-12-21T00:00:00Z</vt:filetime>
  </property>
  <property fmtid="{D5CDD505-2E9C-101B-9397-08002B2CF9AE}" pid="3" name="LastSaved">
    <vt:filetime>2022-12-24T00:00:00Z</vt:filetime>
  </property>
</Properties>
</file>