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Arial" charset="1" panose="020B0502020202020204"/>
      <p:regular r:id="rId17"/>
    </p:embeddedFont>
    <p:embeddedFont>
      <p:font typeface="Arial Bold" charset="1" panose="020B0802020202020204"/>
      <p:regular r:id="rId18"/>
    </p:embeddedFont>
    <p:embeddedFont>
      <p:font typeface="Archivo Black" charset="1" panose="020B0A03020202020B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slide11.xml" Type="http://schemas.openxmlformats.org/officeDocument/2006/relationships/slid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185638" y="1278942"/>
            <a:ext cx="9486251" cy="1068950"/>
          </a:xfrm>
          <a:custGeom>
            <a:avLst/>
            <a:gdLst/>
            <a:ahLst/>
            <a:cxnLst/>
            <a:rect r="r" b="b" t="t" l="l"/>
            <a:pathLst>
              <a:path h="1068950" w="9486251">
                <a:moveTo>
                  <a:pt x="0" y="0"/>
                </a:moveTo>
                <a:lnTo>
                  <a:pt x="9486251" y="0"/>
                </a:lnTo>
                <a:lnTo>
                  <a:pt x="9486251" y="1068950"/>
                </a:lnTo>
                <a:lnTo>
                  <a:pt x="0" y="1068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293118" y="1318796"/>
            <a:ext cx="9378772" cy="1029097"/>
            <a:chOff x="0" y="0"/>
            <a:chExt cx="12505029" cy="137212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505029" cy="1372129"/>
            </a:xfrm>
            <a:custGeom>
              <a:avLst/>
              <a:gdLst/>
              <a:ahLst/>
              <a:cxnLst/>
              <a:rect r="r" b="b" t="t" l="l"/>
              <a:pathLst>
                <a:path h="1372129" w="12505029">
                  <a:moveTo>
                    <a:pt x="0" y="0"/>
                  </a:moveTo>
                  <a:lnTo>
                    <a:pt x="12505029" y="0"/>
                  </a:lnTo>
                  <a:lnTo>
                    <a:pt x="12505029" y="1372129"/>
                  </a:lnTo>
                  <a:lnTo>
                    <a:pt x="0" y="1372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2505029" cy="14292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54"/>
                </a:lnSpc>
              </a:pPr>
              <a:r>
                <a:rPr lang="en-US" sz="2961" spc="-2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PHARMACY INVENTORY MANAGEMENT SYSTEM 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08353" y="2684600"/>
            <a:ext cx="7132488" cy="2259026"/>
            <a:chOff x="0" y="0"/>
            <a:chExt cx="9509984" cy="301203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509984" cy="3012034"/>
            </a:xfrm>
            <a:custGeom>
              <a:avLst/>
              <a:gdLst/>
              <a:ahLst/>
              <a:cxnLst/>
              <a:rect r="r" b="b" t="t" l="l"/>
              <a:pathLst>
                <a:path h="3012034" w="9509984">
                  <a:moveTo>
                    <a:pt x="0" y="0"/>
                  </a:moveTo>
                  <a:lnTo>
                    <a:pt x="9509984" y="0"/>
                  </a:lnTo>
                  <a:lnTo>
                    <a:pt x="9509984" y="3012034"/>
                  </a:lnTo>
                  <a:lnTo>
                    <a:pt x="0" y="30120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9509984" cy="30596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792"/>
                </a:lnSpc>
              </a:pPr>
              <a:r>
                <a:rPr lang="en-US" sz="2327" spc="-12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AKSHAY YADAV , SHREYANSH NEGI , HARSHIT RATHI , NIRVIKALP SINGH </a:t>
              </a:r>
            </a:p>
            <a:p>
              <a:pPr algn="l">
                <a:lnSpc>
                  <a:spcPts val="3046"/>
                </a:lnSpc>
              </a:pPr>
            </a:p>
            <a:p>
              <a:pPr algn="ctr">
                <a:lnSpc>
                  <a:spcPts val="2031"/>
                </a:lnSpc>
              </a:pPr>
              <a:r>
                <a:rPr lang="en-US" sz="1692" spc="-4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Under Supervison of</a:t>
              </a:r>
            </a:p>
            <a:p>
              <a:pPr algn="ctr">
                <a:lnSpc>
                  <a:spcPts val="3046"/>
                </a:lnSpc>
              </a:pPr>
              <a:r>
                <a:rPr lang="en-US" sz="2538" spc="-15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Internal: DR. Digvijay Singh , External: Mahesh Kumar</a:t>
              </a:r>
            </a:p>
            <a:p>
              <a:pPr algn="ctr">
                <a:lnSpc>
                  <a:spcPts val="3554"/>
                </a:lnSpc>
              </a:pPr>
              <a:r>
                <a:rPr lang="en-US" sz="2961" spc="-2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School of Engineering and Technology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2812932" y="5254271"/>
            <a:ext cx="4123299" cy="769153"/>
          </a:xfrm>
          <a:custGeom>
            <a:avLst/>
            <a:gdLst/>
            <a:ahLst/>
            <a:cxnLst/>
            <a:rect r="r" b="b" t="t" l="l"/>
            <a:pathLst>
              <a:path h="769153" w="4123299">
                <a:moveTo>
                  <a:pt x="0" y="0"/>
                </a:moveTo>
                <a:lnTo>
                  <a:pt x="4123299" y="0"/>
                </a:lnTo>
                <a:lnTo>
                  <a:pt x="4123299" y="769153"/>
                </a:lnTo>
                <a:lnTo>
                  <a:pt x="0" y="769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0" y="7080179"/>
            <a:ext cx="9750024" cy="232440"/>
          </a:xfrm>
          <a:custGeom>
            <a:avLst/>
            <a:gdLst/>
            <a:ahLst/>
            <a:cxnLst/>
            <a:rect r="r" b="b" t="t" l="l"/>
            <a:pathLst>
              <a:path h="232440" w="9750024">
                <a:moveTo>
                  <a:pt x="0" y="0"/>
                </a:moveTo>
                <a:lnTo>
                  <a:pt x="9750024" y="0"/>
                </a:lnTo>
                <a:lnTo>
                  <a:pt x="9750024" y="232440"/>
                </a:lnTo>
                <a:lnTo>
                  <a:pt x="0" y="232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3" id="53"/>
          <p:cNvGrpSpPr/>
          <p:nvPr/>
        </p:nvGrpSpPr>
        <p:grpSpPr>
          <a:xfrm rot="0">
            <a:off x="5851274" y="6965036"/>
            <a:ext cx="3240452" cy="470215"/>
            <a:chOff x="0" y="0"/>
            <a:chExt cx="4320603" cy="62695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4320603" cy="626953"/>
            </a:xfrm>
            <a:custGeom>
              <a:avLst/>
              <a:gdLst/>
              <a:ahLst/>
              <a:cxnLst/>
              <a:rect r="r" b="b" t="t" l="l"/>
              <a:pathLst>
                <a:path h="626953" w="4320603">
                  <a:moveTo>
                    <a:pt x="0" y="0"/>
                  </a:moveTo>
                  <a:lnTo>
                    <a:pt x="4320603" y="0"/>
                  </a:lnTo>
                  <a:lnTo>
                    <a:pt x="4320603" y="626953"/>
                  </a:lnTo>
                  <a:lnTo>
                    <a:pt x="0" y="626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4320603" cy="6650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06"/>
                </a:lnSpc>
              </a:pPr>
              <a:r>
                <a:rPr lang="en-US" sz="1338" spc="-83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UNDER THE SUPERVISION OF DR. DIGVIJAY SINGH  AND MAHESH KUMAR 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-26869" y="7028444"/>
            <a:ext cx="3313000" cy="422916"/>
            <a:chOff x="0" y="0"/>
            <a:chExt cx="4417333" cy="56388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417333" cy="563888"/>
            </a:xfrm>
            <a:custGeom>
              <a:avLst/>
              <a:gdLst/>
              <a:ahLst/>
              <a:cxnLst/>
              <a:rect r="r" b="b" t="t" l="l"/>
              <a:pathLst>
                <a:path h="563888" w="4417333">
                  <a:moveTo>
                    <a:pt x="0" y="0"/>
                  </a:moveTo>
                  <a:lnTo>
                    <a:pt x="4417333" y="0"/>
                  </a:lnTo>
                  <a:lnTo>
                    <a:pt x="4417333" y="563888"/>
                  </a:lnTo>
                  <a:lnTo>
                    <a:pt x="0" y="5638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4417333" cy="592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23"/>
                </a:lnSpc>
              </a:pPr>
              <a:r>
                <a:rPr lang="en-US" sz="1269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AKSHAY YADAV , SHREYANSH NEGI , HJARSHIT RATHI , NIRVIKALP SINGH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3506500" y="7028444"/>
            <a:ext cx="2466653" cy="422916"/>
            <a:chOff x="0" y="0"/>
            <a:chExt cx="3288871" cy="56388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288871" cy="563888"/>
            </a:xfrm>
            <a:custGeom>
              <a:avLst/>
              <a:gdLst/>
              <a:ahLst/>
              <a:cxnLst/>
              <a:rect r="r" b="b" t="t" l="l"/>
              <a:pathLst>
                <a:path h="563888" w="3288871">
                  <a:moveTo>
                    <a:pt x="0" y="0"/>
                  </a:moveTo>
                  <a:lnTo>
                    <a:pt x="3288871" y="0"/>
                  </a:lnTo>
                  <a:lnTo>
                    <a:pt x="3288871" y="563888"/>
                  </a:lnTo>
                  <a:lnTo>
                    <a:pt x="0" y="5638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3288871" cy="592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23"/>
                </a:lnSpc>
              </a:pPr>
              <a:r>
                <a:rPr lang="en-US" sz="1269" u="sng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  <a:hlinkClick r:id="rId13" action="ppaction://hlinksldjump"/>
                </a:rPr>
                <a:t>[</a:t>
              </a:r>
              <a:r>
                <a:rPr lang="en-US" sz="1269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PHARMACY INVENTORY MANAGEMENT SYSTEM 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054164" y="7080179"/>
            <a:ext cx="675764" cy="923718"/>
            <a:chOff x="0" y="0"/>
            <a:chExt cx="901018" cy="123162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01018" cy="1231624"/>
            </a:xfrm>
            <a:custGeom>
              <a:avLst/>
              <a:gdLst/>
              <a:ahLst/>
              <a:cxnLst/>
              <a:rect r="r" b="b" t="t" l="l"/>
              <a:pathLst>
                <a:path h="1231624" w="901018">
                  <a:moveTo>
                    <a:pt x="0" y="0"/>
                  </a:moveTo>
                  <a:lnTo>
                    <a:pt x="901018" y="0"/>
                  </a:lnTo>
                  <a:lnTo>
                    <a:pt x="901018" y="1231624"/>
                  </a:lnTo>
                  <a:lnTo>
                    <a:pt x="0" y="12316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901018" cy="1260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23"/>
                </a:lnSpc>
              </a:pPr>
              <a:r>
                <a:rPr lang="en-US" sz="1269" spc="-21">
                  <a:solidFill>
                    <a:srgbClr val="7A0000"/>
                  </a:solidFill>
                  <a:latin typeface="Arial"/>
                  <a:ea typeface="Arial"/>
                  <a:cs typeface="Arial"/>
                  <a:sym typeface="Arial"/>
                </a:rPr>
                <a:t>ENSI152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1716956" cy="517236"/>
            <a:chOff x="0" y="0"/>
            <a:chExt cx="2289275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2289275" cy="689648"/>
            </a:xfrm>
            <a:custGeom>
              <a:avLst/>
              <a:gdLst/>
              <a:ahLst/>
              <a:cxnLst/>
              <a:rect r="r" b="b" t="t" l="l"/>
              <a:pathLst>
                <a:path h="689648" w="2289275">
                  <a:moveTo>
                    <a:pt x="0" y="0"/>
                  </a:moveTo>
                  <a:lnTo>
                    <a:pt x="2289275" y="0"/>
                  </a:lnTo>
                  <a:lnTo>
                    <a:pt x="2289275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2289275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2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555925" y="2585161"/>
            <a:ext cx="7192301" cy="2206889"/>
            <a:chOff x="0" y="0"/>
            <a:chExt cx="6932311" cy="2127113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932311" cy="2127113"/>
            </a:xfrm>
            <a:custGeom>
              <a:avLst/>
              <a:gdLst/>
              <a:ahLst/>
              <a:cxnLst/>
              <a:rect r="r" b="b" t="t" l="l"/>
              <a:pathLst>
                <a:path h="2127113" w="6932311">
                  <a:moveTo>
                    <a:pt x="0" y="0"/>
                  </a:moveTo>
                  <a:lnTo>
                    <a:pt x="6932311" y="0"/>
                  </a:lnTo>
                  <a:lnTo>
                    <a:pt x="6932311" y="2127113"/>
                  </a:lnTo>
                  <a:lnTo>
                    <a:pt x="0" y="2127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95250"/>
              <a:ext cx="6932311" cy="22223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77426" indent="-488713" lvl="1">
                <a:lnSpc>
                  <a:spcPts val="5432"/>
                </a:lnSpc>
                <a:buFont typeface="Arial"/>
                <a:buChar char="•"/>
              </a:pPr>
              <a:r>
                <a:rPr lang="en-US" b="true" sz="4527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Github</a:t>
              </a:r>
            </a:p>
            <a:p>
              <a:pPr algn="l" marL="977426" indent="-488713" lvl="1">
                <a:lnSpc>
                  <a:spcPts val="5432"/>
                </a:lnSpc>
                <a:buFont typeface="Arial"/>
                <a:buChar char="•"/>
              </a:pPr>
              <a:r>
                <a:rPr lang="en-US" b="true" sz="4527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Youtube</a:t>
              </a:r>
            </a:p>
            <a:p>
              <a:pPr algn="l" marL="977426" indent="-488713" lvl="1">
                <a:lnSpc>
                  <a:spcPts val="5432"/>
                </a:lnSpc>
                <a:buFont typeface="Arial"/>
                <a:buChar char="•"/>
              </a:pPr>
              <a:r>
                <a:rPr lang="en-US" b="true" sz="4527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Google  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867880" cy="517236"/>
            <a:chOff x="0" y="0"/>
            <a:chExt cx="1157174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157174" cy="689648"/>
            </a:xfrm>
            <a:custGeom>
              <a:avLst/>
              <a:gdLst/>
              <a:ahLst/>
              <a:cxnLst/>
              <a:rect r="r" b="b" t="t" l="l"/>
              <a:pathLst>
                <a:path h="689648" w="1157174">
                  <a:moveTo>
                    <a:pt x="0" y="0"/>
                  </a:moveTo>
                  <a:lnTo>
                    <a:pt x="1157174" y="0"/>
                  </a:lnTo>
                  <a:lnTo>
                    <a:pt x="1157174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1157174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52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Q&amp;A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4114916" y="3341532"/>
            <a:ext cx="1519466" cy="405728"/>
            <a:chOff x="0" y="0"/>
            <a:chExt cx="2025954" cy="540971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2025954" cy="540971"/>
            </a:xfrm>
            <a:custGeom>
              <a:avLst/>
              <a:gdLst/>
              <a:ahLst/>
              <a:cxnLst/>
              <a:rect r="r" b="b" t="t" l="l"/>
              <a:pathLst>
                <a:path h="540971" w="2025954">
                  <a:moveTo>
                    <a:pt x="0" y="0"/>
                  </a:moveTo>
                  <a:lnTo>
                    <a:pt x="2025954" y="0"/>
                  </a:lnTo>
                  <a:lnTo>
                    <a:pt x="2025954" y="540971"/>
                  </a:lnTo>
                  <a:lnTo>
                    <a:pt x="0" y="540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9525"/>
              <a:ext cx="2025954" cy="5504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92"/>
                </a:lnSpc>
              </a:pPr>
              <a:r>
                <a:rPr lang="en-US" sz="2327" spc="-27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Questions?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01626" y="422891"/>
            <a:ext cx="1976246" cy="517236"/>
            <a:chOff x="0" y="0"/>
            <a:chExt cx="2634995" cy="68964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634995" cy="689648"/>
            </a:xfrm>
            <a:custGeom>
              <a:avLst/>
              <a:gdLst/>
              <a:ahLst/>
              <a:cxnLst/>
              <a:rect r="r" b="b" t="t" l="l"/>
              <a:pathLst>
                <a:path h="689648" w="2634995">
                  <a:moveTo>
                    <a:pt x="0" y="0"/>
                  </a:moveTo>
                  <a:lnTo>
                    <a:pt x="2634995" y="0"/>
                  </a:lnTo>
                  <a:lnTo>
                    <a:pt x="2634995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2634995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2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79213" y="2076585"/>
            <a:ext cx="8195174" cy="3964698"/>
            <a:chOff x="0" y="0"/>
            <a:chExt cx="10926898" cy="528626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926898" cy="5286263"/>
            </a:xfrm>
            <a:custGeom>
              <a:avLst/>
              <a:gdLst/>
              <a:ahLst/>
              <a:cxnLst/>
              <a:rect r="r" b="b" t="t" l="l"/>
              <a:pathLst>
                <a:path h="5286263" w="10926898">
                  <a:moveTo>
                    <a:pt x="0" y="0"/>
                  </a:moveTo>
                  <a:lnTo>
                    <a:pt x="10926898" y="0"/>
                  </a:lnTo>
                  <a:lnTo>
                    <a:pt x="10926898" y="5286263"/>
                  </a:lnTo>
                  <a:lnTo>
                    <a:pt x="0" y="5286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10926898" cy="534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12"/>
                </a:lnSpc>
              </a:pPr>
              <a:r>
                <a:rPr lang="en-US" sz="2427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OVERVIEW OF TOPIC :- </a:t>
              </a:r>
            </a:p>
            <a:p>
              <a:pPr algn="l" marL="502458" indent="-251229" lvl="1">
                <a:lnSpc>
                  <a:spcPts val="2792"/>
                </a:lnSpc>
                <a:buFont typeface="Arial"/>
                <a:buChar char="•"/>
              </a:pPr>
              <a:r>
                <a:rPr lang="en-US" sz="232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ENHANCING PHARMACY OPERATIONS BY FOCUSING ON EFFICIENT STOCK MANAGEMENT AND MONITERING OF MEDICINE EXPIRY DATES.</a:t>
              </a:r>
            </a:p>
            <a:p>
              <a:pPr algn="l">
                <a:lnSpc>
                  <a:spcPts val="2792"/>
                </a:lnSpc>
              </a:pPr>
            </a:p>
            <a:p>
              <a:pPr algn="l">
                <a:lnSpc>
                  <a:spcPts val="2792"/>
                </a:lnSpc>
              </a:pPr>
              <a:r>
                <a:rPr lang="en-US" sz="2327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RELEVANCE :- </a:t>
              </a:r>
            </a:p>
            <a:p>
              <a:pPr algn="l" marL="502458" indent="-251229" lvl="1">
                <a:lnSpc>
                  <a:spcPts val="2792"/>
                </a:lnSpc>
                <a:buFont typeface="Arial"/>
                <a:buChar char="•"/>
              </a:pPr>
              <a:r>
                <a:rPr lang="en-US" sz="232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STOCK MANAGEMENT &amp; OPTOIMIZATION </a:t>
              </a:r>
            </a:p>
            <a:p>
              <a:pPr algn="l" marL="502458" indent="-251229" lvl="1">
                <a:lnSpc>
                  <a:spcPts val="2792"/>
                </a:lnSpc>
                <a:buFont typeface="Arial"/>
                <a:buChar char="•"/>
              </a:pPr>
              <a:r>
                <a:rPr lang="en-US" sz="232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EXPIRY DATE MONITORING &amp; WASTE REDUCTION </a:t>
              </a:r>
            </a:p>
            <a:p>
              <a:pPr algn="l" marL="502458" indent="-251229" lvl="1">
                <a:lnSpc>
                  <a:spcPts val="2792"/>
                </a:lnSpc>
                <a:buFont typeface="Arial"/>
                <a:buChar char="•"/>
              </a:pPr>
              <a:r>
                <a:rPr lang="en-US" sz="232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IMPROVED ACCURACY &amp; EFFICIENCY.</a:t>
              </a:r>
            </a:p>
            <a:p>
              <a:pPr algn="l">
                <a:lnSpc>
                  <a:spcPts val="2792"/>
                </a:lnSpc>
              </a:pPr>
            </a:p>
            <a:p>
              <a:pPr algn="l">
                <a:lnSpc>
                  <a:spcPts val="2792"/>
                </a:lnSpc>
              </a:pP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330255" y="6893546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483444" y="6872079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330255" y="6893546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483444" y="6872079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3189400" cy="517236"/>
            <a:chOff x="0" y="0"/>
            <a:chExt cx="4252534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4252534" cy="689648"/>
            </a:xfrm>
            <a:custGeom>
              <a:avLst/>
              <a:gdLst/>
              <a:ahLst/>
              <a:cxnLst/>
              <a:rect r="r" b="b" t="t" l="l"/>
              <a:pathLst>
                <a:path h="689648" w="4252534">
                  <a:moveTo>
                    <a:pt x="0" y="0"/>
                  </a:moveTo>
                  <a:lnTo>
                    <a:pt x="4252534" y="0"/>
                  </a:lnTo>
                  <a:lnTo>
                    <a:pt x="4252534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4252534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116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Objectives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472" y="2456825"/>
            <a:ext cx="8042313" cy="2996099"/>
            <a:chOff x="0" y="0"/>
            <a:chExt cx="10658204" cy="3970628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0658204" cy="3970628"/>
            </a:xfrm>
            <a:custGeom>
              <a:avLst/>
              <a:gdLst/>
              <a:ahLst/>
              <a:cxnLst/>
              <a:rect r="r" b="b" t="t" l="l"/>
              <a:pathLst>
                <a:path h="3970628" w="10658204">
                  <a:moveTo>
                    <a:pt x="0" y="0"/>
                  </a:moveTo>
                  <a:lnTo>
                    <a:pt x="10658204" y="0"/>
                  </a:lnTo>
                  <a:lnTo>
                    <a:pt x="10658204" y="3970628"/>
                  </a:lnTo>
                  <a:lnTo>
                    <a:pt x="0" y="3970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133350"/>
              <a:ext cx="10658204" cy="41039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22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Efficient stock management system.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22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Expiry date monitoring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22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Inventory optimization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22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Improved decision making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22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Enhanced customer satisfaction</a:t>
              </a:r>
              <a:r>
                <a:rPr lang="en-US" sz="2727" spc="-12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</a:p>
            <a:p>
              <a:pPr algn="l">
                <a:lnSpc>
                  <a:spcPts val="3497"/>
                </a:lnSpc>
              </a:pP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-141244" y="7081255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3189400" cy="517236"/>
            <a:chOff x="0" y="0"/>
            <a:chExt cx="4252534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4252534" cy="689648"/>
            </a:xfrm>
            <a:custGeom>
              <a:avLst/>
              <a:gdLst/>
              <a:ahLst/>
              <a:cxnLst/>
              <a:rect r="r" b="b" t="t" l="l"/>
              <a:pathLst>
                <a:path h="689648" w="4252534">
                  <a:moveTo>
                    <a:pt x="0" y="0"/>
                  </a:moveTo>
                  <a:lnTo>
                    <a:pt x="4252534" y="0"/>
                  </a:lnTo>
                  <a:lnTo>
                    <a:pt x="4252534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4252534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74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01626" y="2562236"/>
            <a:ext cx="8604932" cy="2042506"/>
            <a:chOff x="0" y="0"/>
            <a:chExt cx="11473243" cy="2723342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1473243" cy="2723342"/>
            </a:xfrm>
            <a:custGeom>
              <a:avLst/>
              <a:gdLst/>
              <a:ahLst/>
              <a:cxnLst/>
              <a:rect r="r" b="b" t="t" l="l"/>
              <a:pathLst>
                <a:path h="2723342" w="11473243">
                  <a:moveTo>
                    <a:pt x="0" y="0"/>
                  </a:moveTo>
                  <a:lnTo>
                    <a:pt x="11473243" y="0"/>
                  </a:lnTo>
                  <a:lnTo>
                    <a:pt x="11473243" y="2723342"/>
                  </a:lnTo>
                  <a:lnTo>
                    <a:pt x="0" y="27233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133350"/>
              <a:ext cx="11473243" cy="2856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Traditional inventory management is prone to errors and inefficiencies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Need for an automated system to track medicines, stock levels, and expiry dates 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201626" y="422891"/>
            <a:ext cx="2099845" cy="517236"/>
            <a:chOff x="0" y="0"/>
            <a:chExt cx="2799794" cy="68964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799794" cy="689648"/>
            </a:xfrm>
            <a:custGeom>
              <a:avLst/>
              <a:gdLst/>
              <a:ahLst/>
              <a:cxnLst/>
              <a:rect r="r" b="b" t="t" l="l"/>
              <a:pathLst>
                <a:path h="689648" w="2799794">
                  <a:moveTo>
                    <a:pt x="0" y="0"/>
                  </a:moveTo>
                  <a:lnTo>
                    <a:pt x="2799794" y="0"/>
                  </a:lnTo>
                  <a:lnTo>
                    <a:pt x="2799794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2799794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74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Methodology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0076" y="1892216"/>
            <a:ext cx="7421334" cy="3661929"/>
            <a:chOff x="0" y="0"/>
            <a:chExt cx="9895112" cy="488257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895112" cy="4882573"/>
            </a:xfrm>
            <a:custGeom>
              <a:avLst/>
              <a:gdLst/>
              <a:ahLst/>
              <a:cxnLst/>
              <a:rect r="r" b="b" t="t" l="l"/>
              <a:pathLst>
                <a:path h="4882573" w="9895112">
                  <a:moveTo>
                    <a:pt x="0" y="0"/>
                  </a:moveTo>
                  <a:lnTo>
                    <a:pt x="9895112" y="0"/>
                  </a:lnTo>
                  <a:lnTo>
                    <a:pt x="9895112" y="4882573"/>
                  </a:lnTo>
                  <a:lnTo>
                    <a:pt x="0" y="48825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9895112" cy="49397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Collection : </a:t>
              </a:r>
              <a:r>
                <a:rPr lang="en-US" sz="2727" spc="-8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Gather data of the most and least sold medicines, along with the restocking duration for each product.</a:t>
              </a:r>
            </a:p>
            <a:p>
              <a:pPr algn="l">
                <a:lnSpc>
                  <a:spcPts val="2792"/>
                </a:lnSpc>
              </a:pP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Storing : </a:t>
              </a:r>
              <a:r>
                <a:rPr lang="en-US" sz="2727" spc="-84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Storing data in MySQL DBMS</a:t>
              </a: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.</a:t>
              </a:r>
            </a:p>
            <a:p>
              <a:pPr algn="l">
                <a:lnSpc>
                  <a:spcPts val="2792"/>
                </a:lnSpc>
              </a:pP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6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Code : </a:t>
              </a:r>
              <a:r>
                <a:rPr lang="en-US" sz="2727" spc="-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code generate various alerts, reminders, and many more acc. to the needs of</a:t>
              </a:r>
              <a:r>
                <a:rPr lang="en-US" b="true" sz="2727" spc="-86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2727" spc="-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vendor.</a:t>
              </a: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3189400" cy="517236"/>
            <a:chOff x="0" y="0"/>
            <a:chExt cx="4252534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4252534" cy="689648"/>
            </a:xfrm>
            <a:custGeom>
              <a:avLst/>
              <a:gdLst/>
              <a:ahLst/>
              <a:cxnLst/>
              <a:rect r="r" b="b" t="t" l="l"/>
              <a:pathLst>
                <a:path h="689648" w="4252534">
                  <a:moveTo>
                    <a:pt x="0" y="0"/>
                  </a:moveTo>
                  <a:lnTo>
                    <a:pt x="4252534" y="0"/>
                  </a:lnTo>
                  <a:lnTo>
                    <a:pt x="4252534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4252534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116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Expected Outcomes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01626" y="2593764"/>
            <a:ext cx="6075176" cy="2137929"/>
            <a:chOff x="0" y="0"/>
            <a:chExt cx="8100235" cy="2850572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00235" cy="2850572"/>
            </a:xfrm>
            <a:custGeom>
              <a:avLst/>
              <a:gdLst/>
              <a:ahLst/>
              <a:cxnLst/>
              <a:rect r="r" b="b" t="t" l="l"/>
              <a:pathLst>
                <a:path h="2850572" w="8100235">
                  <a:moveTo>
                    <a:pt x="0" y="0"/>
                  </a:moveTo>
                  <a:lnTo>
                    <a:pt x="8100235" y="0"/>
                  </a:lnTo>
                  <a:lnTo>
                    <a:pt x="8100235" y="2850572"/>
                  </a:lnTo>
                  <a:lnTo>
                    <a:pt x="0" y="2850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57150"/>
              <a:ext cx="8100235" cy="29077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Accurate Stock Control 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Reduced Expiry-Related Losses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Better Decision-Making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Increased Customer Satisfaction 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86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Cost Savings</a:t>
              </a:r>
              <a:r>
                <a:rPr lang="en-US" sz="2727" spc="-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1968185" cy="517236"/>
            <a:chOff x="0" y="0"/>
            <a:chExt cx="2624247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2624247" cy="689648"/>
            </a:xfrm>
            <a:custGeom>
              <a:avLst/>
              <a:gdLst/>
              <a:ahLst/>
              <a:cxnLst/>
              <a:rect r="r" b="b" t="t" l="l"/>
              <a:pathLst>
                <a:path h="689648" w="2624247">
                  <a:moveTo>
                    <a:pt x="0" y="0"/>
                  </a:moveTo>
                  <a:lnTo>
                    <a:pt x="2624247" y="0"/>
                  </a:lnTo>
                  <a:lnTo>
                    <a:pt x="2624247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2624247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84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01626" y="2641475"/>
            <a:ext cx="4798879" cy="2042506"/>
            <a:chOff x="0" y="0"/>
            <a:chExt cx="6398505" cy="2723342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398505" cy="2723342"/>
            </a:xfrm>
            <a:custGeom>
              <a:avLst/>
              <a:gdLst/>
              <a:ahLst/>
              <a:cxnLst/>
              <a:rect r="r" b="b" t="t" l="l"/>
              <a:pathLst>
                <a:path h="2723342" w="6398505">
                  <a:moveTo>
                    <a:pt x="0" y="0"/>
                  </a:moveTo>
                  <a:lnTo>
                    <a:pt x="6398505" y="0"/>
                  </a:lnTo>
                  <a:lnTo>
                    <a:pt x="6398505" y="2723342"/>
                  </a:lnTo>
                  <a:lnTo>
                    <a:pt x="0" y="27233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133350"/>
              <a:ext cx="6398505" cy="28566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Retail Pharmacies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Hospital Pharmacies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Wholesale Pharmacies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10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Research and Clinical Labs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5193857" cy="545480"/>
            <a:chOff x="0" y="0"/>
            <a:chExt cx="6925143" cy="727306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925143" cy="727306"/>
            </a:xfrm>
            <a:custGeom>
              <a:avLst/>
              <a:gdLst/>
              <a:ahLst/>
              <a:cxnLst/>
              <a:rect r="r" b="b" t="t" l="l"/>
              <a:pathLst>
                <a:path h="727306" w="6925143">
                  <a:moveTo>
                    <a:pt x="0" y="0"/>
                  </a:moveTo>
                  <a:lnTo>
                    <a:pt x="6925143" y="0"/>
                  </a:lnTo>
                  <a:lnTo>
                    <a:pt x="6925143" y="727306"/>
                  </a:lnTo>
                  <a:lnTo>
                    <a:pt x="0" y="7273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6925143" cy="7844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21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Challenges and Limitations 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01626" y="2641526"/>
            <a:ext cx="9457235" cy="2042405"/>
            <a:chOff x="0" y="0"/>
            <a:chExt cx="12609646" cy="2723206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2609646" cy="2723206"/>
            </a:xfrm>
            <a:custGeom>
              <a:avLst/>
              <a:gdLst/>
              <a:ahLst/>
              <a:cxnLst/>
              <a:rect r="r" b="b" t="t" l="l"/>
              <a:pathLst>
                <a:path h="2723206" w="12609646">
                  <a:moveTo>
                    <a:pt x="0" y="0"/>
                  </a:moveTo>
                  <a:lnTo>
                    <a:pt x="12609646" y="0"/>
                  </a:lnTo>
                  <a:lnTo>
                    <a:pt x="12609646" y="2723206"/>
                  </a:lnTo>
                  <a:lnTo>
                    <a:pt x="0" y="27232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133350"/>
              <a:ext cx="12609646" cy="28565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Database Management and Integration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Extensive testing required for accuracy </a:t>
              </a:r>
            </a:p>
            <a:p>
              <a:pPr algn="l" marL="588816" indent="-294408" lvl="1">
                <a:lnSpc>
                  <a:spcPts val="4099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Difficulty understanding user needs</a:t>
              </a:r>
            </a:p>
            <a:p>
              <a:pPr algn="l" marL="588816" indent="-294408" lvl="1">
                <a:lnSpc>
                  <a:spcPts val="4100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Handling real-time Stock Updates 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6488020" y="6895519"/>
            <a:ext cx="102061" cy="75192"/>
            <a:chOff x="0" y="0"/>
            <a:chExt cx="136082" cy="10025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636" cy="99949"/>
            </a:xfrm>
            <a:custGeom>
              <a:avLst/>
              <a:gdLst/>
              <a:ahLst/>
              <a:cxnLst/>
              <a:rect r="r" b="b" t="t" l="l"/>
              <a:pathLst>
                <a:path h="99949" w="135636">
                  <a:moveTo>
                    <a:pt x="7112" y="85725"/>
                  </a:moveTo>
                  <a:lnTo>
                    <a:pt x="128524" y="85725"/>
                  </a:lnTo>
                  <a:lnTo>
                    <a:pt x="128524" y="92837"/>
                  </a:lnTo>
                  <a:lnTo>
                    <a:pt x="121412" y="92837"/>
                  </a:lnTo>
                  <a:lnTo>
                    <a:pt x="121412" y="7112"/>
                  </a:lnTo>
                  <a:lnTo>
                    <a:pt x="128524" y="7112"/>
                  </a:lnTo>
                  <a:lnTo>
                    <a:pt x="128524" y="14224"/>
                  </a:lnTo>
                  <a:lnTo>
                    <a:pt x="7112" y="14224"/>
                  </a:lnTo>
                  <a:lnTo>
                    <a:pt x="7112" y="7112"/>
                  </a:lnTo>
                  <a:lnTo>
                    <a:pt x="14224" y="7112"/>
                  </a:lnTo>
                  <a:lnTo>
                    <a:pt x="14224" y="92837"/>
                  </a:lnTo>
                  <a:lnTo>
                    <a:pt x="7112" y="92837"/>
                  </a:lnTo>
                  <a:lnTo>
                    <a:pt x="7112" y="85725"/>
                  </a:lnTo>
                  <a:moveTo>
                    <a:pt x="7112" y="99949"/>
                  </a:moveTo>
                  <a:cubicBezTo>
                    <a:pt x="3175" y="99949"/>
                    <a:pt x="0" y="96774"/>
                    <a:pt x="0" y="92837"/>
                  </a:cubicBezTo>
                  <a:lnTo>
                    <a:pt x="0" y="7112"/>
                  </a:lnTo>
                  <a:cubicBezTo>
                    <a:pt x="0" y="3175"/>
                    <a:pt x="3175" y="0"/>
                    <a:pt x="7112" y="0"/>
                  </a:cubicBezTo>
                  <a:lnTo>
                    <a:pt x="128524" y="0"/>
                  </a:lnTo>
                  <a:cubicBezTo>
                    <a:pt x="132461" y="0"/>
                    <a:pt x="135636" y="3175"/>
                    <a:pt x="135636" y="7112"/>
                  </a:cubicBezTo>
                  <a:lnTo>
                    <a:pt x="135636" y="92837"/>
                  </a:lnTo>
                  <a:cubicBezTo>
                    <a:pt x="135636" y="96774"/>
                    <a:pt x="132461" y="99949"/>
                    <a:pt x="128524" y="99949"/>
                  </a:cubicBezTo>
                  <a:lnTo>
                    <a:pt x="7112" y="99949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324926" y="6892489"/>
            <a:ext cx="53739" cy="80608"/>
            <a:chOff x="0" y="0"/>
            <a:chExt cx="71652" cy="10747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701105" y="6892489"/>
            <a:ext cx="53739" cy="80608"/>
            <a:chOff x="0" y="0"/>
            <a:chExt cx="71652" cy="1074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7026506" y="6873702"/>
            <a:ext cx="146396" cy="118183"/>
          </a:xfrm>
          <a:custGeom>
            <a:avLst/>
            <a:gdLst/>
            <a:ahLst/>
            <a:cxnLst/>
            <a:rect r="r" b="b" t="t" l="l"/>
            <a:pathLst>
              <a:path h="118183" w="146396">
                <a:moveTo>
                  <a:pt x="0" y="0"/>
                </a:moveTo>
                <a:lnTo>
                  <a:pt x="146396" y="0"/>
                </a:lnTo>
                <a:lnTo>
                  <a:pt x="146396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6898212" y="6892489"/>
            <a:ext cx="429911" cy="80608"/>
            <a:chOff x="0" y="0"/>
            <a:chExt cx="573214" cy="1074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7471500" y="6892489"/>
            <a:ext cx="429911" cy="80608"/>
            <a:chOff x="0" y="0"/>
            <a:chExt cx="573214" cy="1074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624688" y="6871022"/>
            <a:ext cx="123538" cy="123538"/>
            <a:chOff x="0" y="0"/>
            <a:chExt cx="164717" cy="1647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8197974" y="6871022"/>
            <a:ext cx="123538" cy="69799"/>
            <a:chOff x="0" y="0"/>
            <a:chExt cx="164717" cy="93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044785" y="6892489"/>
            <a:ext cx="429911" cy="80608"/>
            <a:chOff x="0" y="0"/>
            <a:chExt cx="573214" cy="1074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71628" y="0"/>
                  </a:moveTo>
                  <a:lnTo>
                    <a:pt x="0" y="53721"/>
                  </a:lnTo>
                  <a:lnTo>
                    <a:pt x="71628" y="10744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501523" y="0"/>
              <a:ext cx="71628" cy="107442"/>
            </a:xfrm>
            <a:custGeom>
              <a:avLst/>
              <a:gdLst/>
              <a:ahLst/>
              <a:cxnLst/>
              <a:rect r="r" b="b" t="t" l="l"/>
              <a:pathLst>
                <a:path h="107442" w="71628">
                  <a:moveTo>
                    <a:pt x="0" y="0"/>
                  </a:moveTo>
                  <a:lnTo>
                    <a:pt x="0" y="107442"/>
                  </a:lnTo>
                  <a:lnTo>
                    <a:pt x="71628" y="53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8197974" y="6951632"/>
            <a:ext cx="123538" cy="42930"/>
            <a:chOff x="0" y="0"/>
            <a:chExt cx="164717" cy="5724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D6D6E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8771259" y="6871022"/>
            <a:ext cx="123538" cy="123538"/>
            <a:chOff x="0" y="0"/>
            <a:chExt cx="164717" cy="16471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10668" y="0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46482" y="35814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46482" y="71628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0668" y="107442"/>
              <a:ext cx="107569" cy="21463"/>
            </a:xfrm>
            <a:custGeom>
              <a:avLst/>
              <a:gdLst/>
              <a:ahLst/>
              <a:cxnLst/>
              <a:rect r="r" b="b" t="t" l="l"/>
              <a:pathLst>
                <a:path h="21463" w="107569">
                  <a:moveTo>
                    <a:pt x="0" y="0"/>
                  </a:moveTo>
                  <a:lnTo>
                    <a:pt x="107569" y="0"/>
                  </a:lnTo>
                  <a:lnTo>
                    <a:pt x="107569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46482" y="143256"/>
              <a:ext cx="107442" cy="21463"/>
            </a:xfrm>
            <a:custGeom>
              <a:avLst/>
              <a:gdLst/>
              <a:ahLst/>
              <a:cxnLst/>
              <a:rect r="r" b="b" t="t" l="l"/>
              <a:pathLst>
                <a:path h="21463" w="107442">
                  <a:moveTo>
                    <a:pt x="0" y="0"/>
                  </a:moveTo>
                  <a:lnTo>
                    <a:pt x="107442" y="0"/>
                  </a:lnTo>
                  <a:lnTo>
                    <a:pt x="107442" y="21463"/>
                  </a:lnTo>
                  <a:lnTo>
                    <a:pt x="0" y="2146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9409031" y="6935511"/>
            <a:ext cx="59051" cy="59051"/>
            <a:chOff x="0" y="0"/>
            <a:chExt cx="78735" cy="7873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3175" y="3175"/>
              <a:ext cx="72390" cy="72390"/>
            </a:xfrm>
            <a:custGeom>
              <a:avLst/>
              <a:gdLst/>
              <a:ahLst/>
              <a:cxnLst/>
              <a:rect r="r" b="b" t="t" l="l"/>
              <a:pathLst>
                <a:path h="72390" w="72390">
                  <a:moveTo>
                    <a:pt x="15113" y="0"/>
                  </a:moveTo>
                  <a:lnTo>
                    <a:pt x="72390" y="57277"/>
                  </a:lnTo>
                  <a:lnTo>
                    <a:pt x="57277" y="72390"/>
                  </a:lnTo>
                  <a:lnTo>
                    <a:pt x="0" y="15113"/>
                  </a:lnTo>
                  <a:close/>
                </a:path>
              </a:pathLst>
            </a:custGeom>
            <a:solidFill>
              <a:srgbClr val="ADADE0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9354449" y="6882133"/>
            <a:ext cx="75192" cy="75192"/>
          </a:xfrm>
          <a:custGeom>
            <a:avLst/>
            <a:gdLst/>
            <a:ahLst/>
            <a:cxnLst/>
            <a:rect r="r" b="b" t="t" l="l"/>
            <a:pathLst>
              <a:path h="75192" w="75192">
                <a:moveTo>
                  <a:pt x="0" y="0"/>
                </a:moveTo>
                <a:lnTo>
                  <a:pt x="75193" y="0"/>
                </a:lnTo>
                <a:lnTo>
                  <a:pt x="75193" y="75192"/>
                </a:lnTo>
                <a:lnTo>
                  <a:pt x="0" y="7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9153760" y="6873702"/>
            <a:ext cx="505101" cy="118183"/>
          </a:xfrm>
          <a:custGeom>
            <a:avLst/>
            <a:gdLst/>
            <a:ahLst/>
            <a:cxnLst/>
            <a:rect r="r" b="b" t="t" l="l"/>
            <a:pathLst>
              <a:path h="118183" w="505101">
                <a:moveTo>
                  <a:pt x="0" y="0"/>
                </a:moveTo>
                <a:lnTo>
                  <a:pt x="505101" y="0"/>
                </a:lnTo>
                <a:lnTo>
                  <a:pt x="505101" y="118183"/>
                </a:lnTo>
                <a:lnTo>
                  <a:pt x="0" y="118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0" y="106"/>
            <a:ext cx="4875457" cy="296907"/>
            <a:chOff x="0" y="0"/>
            <a:chExt cx="6500609" cy="395876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A30000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4874568" y="106"/>
            <a:ext cx="4875457" cy="296907"/>
            <a:chOff x="0" y="0"/>
            <a:chExt cx="6500609" cy="395876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499479" cy="394589"/>
            </a:xfrm>
            <a:custGeom>
              <a:avLst/>
              <a:gdLst/>
              <a:ahLst/>
              <a:cxnLst/>
              <a:rect r="r" b="b" t="t" l="l"/>
              <a:pathLst>
                <a:path h="394589" w="6499479">
                  <a:moveTo>
                    <a:pt x="6499479" y="0"/>
                  </a:moveTo>
                  <a:lnTo>
                    <a:pt x="0" y="0"/>
                  </a:lnTo>
                  <a:lnTo>
                    <a:pt x="0" y="394589"/>
                  </a:lnTo>
                  <a:lnTo>
                    <a:pt x="6499479" y="394589"/>
                  </a:lnTo>
                  <a:lnTo>
                    <a:pt x="6499479" y="0"/>
                  </a:lnTo>
                  <a:close/>
                </a:path>
              </a:pathLst>
            </a:custGeom>
            <a:solidFill>
              <a:srgbClr val="D8D8D8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0" y="296074"/>
            <a:ext cx="9749570" cy="741596"/>
            <a:chOff x="0" y="0"/>
            <a:chExt cx="12999426" cy="98879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2998831" cy="988060"/>
            </a:xfrm>
            <a:custGeom>
              <a:avLst/>
              <a:gdLst/>
              <a:ahLst/>
              <a:cxnLst/>
              <a:rect r="r" b="b" t="t" l="l"/>
              <a:pathLst>
                <a:path h="988060" w="12998831">
                  <a:moveTo>
                    <a:pt x="12998831" y="0"/>
                  </a:moveTo>
                  <a:lnTo>
                    <a:pt x="0" y="0"/>
                  </a:lnTo>
                  <a:lnTo>
                    <a:pt x="0" y="988060"/>
                  </a:lnTo>
                  <a:lnTo>
                    <a:pt x="12998831" y="988060"/>
                  </a:lnTo>
                  <a:lnTo>
                    <a:pt x="12998831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201626" y="422891"/>
            <a:ext cx="1743825" cy="517236"/>
            <a:chOff x="0" y="0"/>
            <a:chExt cx="2325101" cy="68964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2325101" cy="689648"/>
            </a:xfrm>
            <a:custGeom>
              <a:avLst/>
              <a:gdLst/>
              <a:ahLst/>
              <a:cxnLst/>
              <a:rect r="r" b="b" t="t" l="l"/>
              <a:pathLst>
                <a:path h="689648" w="2325101">
                  <a:moveTo>
                    <a:pt x="0" y="0"/>
                  </a:moveTo>
                  <a:lnTo>
                    <a:pt x="2325101" y="0"/>
                  </a:lnTo>
                  <a:lnTo>
                    <a:pt x="2325101" y="689648"/>
                  </a:lnTo>
                  <a:lnTo>
                    <a:pt x="0" y="689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57150"/>
              <a:ext cx="2325101" cy="7467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4"/>
                </a:lnSpc>
              </a:pPr>
              <a:r>
                <a:rPr lang="en-US" sz="2961" spc="-137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01626" y="1795819"/>
            <a:ext cx="7720928" cy="4474475"/>
            <a:chOff x="0" y="0"/>
            <a:chExt cx="10294571" cy="5965967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0294571" cy="5965967"/>
            </a:xfrm>
            <a:custGeom>
              <a:avLst/>
              <a:gdLst/>
              <a:ahLst/>
              <a:cxnLst/>
              <a:rect r="r" b="b" t="t" l="l"/>
              <a:pathLst>
                <a:path h="5965967" w="10294571">
                  <a:moveTo>
                    <a:pt x="0" y="0"/>
                  </a:moveTo>
                  <a:lnTo>
                    <a:pt x="10294571" y="0"/>
                  </a:lnTo>
                  <a:lnTo>
                    <a:pt x="10294571" y="5965967"/>
                  </a:lnTo>
                  <a:lnTo>
                    <a:pt x="0" y="59659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57150"/>
              <a:ext cx="10294571" cy="60231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72"/>
                </a:lnSpc>
              </a:pPr>
              <a:r>
                <a:rPr lang="en-US" sz="2727" spc="-24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The Pharmacy inventory management system app is a vital tool for modernizing pharmacy operations :  </a:t>
              </a:r>
            </a:p>
            <a:p>
              <a:pPr algn="l">
                <a:lnSpc>
                  <a:spcPts val="3272"/>
                </a:lnSpc>
              </a:pP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Ensuring accurate stock management 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Monitoring medicine expiry dates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Providing real-time insights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Helps in reducing wastage</a:t>
              </a:r>
            </a:p>
            <a:p>
              <a:pPr algn="l" marL="588816" indent="-294408" lvl="1">
                <a:lnSpc>
                  <a:spcPts val="3272"/>
                </a:lnSpc>
                <a:buFont typeface="Arial"/>
                <a:buChar char="•"/>
              </a:pPr>
              <a:r>
                <a:rPr lang="en-US" b="true" sz="2727" spc="-24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Enhance customer service  </a:t>
              </a:r>
            </a:p>
            <a:p>
              <a:pPr algn="l">
                <a:lnSpc>
                  <a:spcPts val="2792"/>
                </a:lnSpc>
              </a:pPr>
            </a:p>
            <a:p>
              <a:pPr algn="l">
                <a:lnSpc>
                  <a:spcPts val="2792"/>
                </a:lnSpc>
              </a:pPr>
              <a:r>
                <a:rPr lang="en-US" sz="2327" spc="-2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sp>
        <p:nvSpPr>
          <p:cNvPr name="Freeform 94" id="94"/>
          <p:cNvSpPr/>
          <p:nvPr/>
        </p:nvSpPr>
        <p:spPr>
          <a:xfrm flipH="false" flipV="false" rot="0">
            <a:off x="0" y="7080198"/>
            <a:ext cx="9749193" cy="232420"/>
          </a:xfrm>
          <a:custGeom>
            <a:avLst/>
            <a:gdLst/>
            <a:ahLst/>
            <a:cxnLst/>
            <a:rect r="r" b="b" t="t" l="l"/>
            <a:pathLst>
              <a:path h="232420" w="9749193">
                <a:moveTo>
                  <a:pt x="0" y="0"/>
                </a:moveTo>
                <a:lnTo>
                  <a:pt x="9749193" y="0"/>
                </a:lnTo>
                <a:lnTo>
                  <a:pt x="9749193" y="232421"/>
                </a:lnTo>
                <a:lnTo>
                  <a:pt x="0" y="232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DAGehNSFRi4</dc:identifier>
  <dcterms:modified xsi:type="dcterms:W3CDTF">2011-08-01T06:04:30Z</dcterms:modified>
  <cp:revision>1</cp:revision>
  <dc:title>Synopsis.pptx</dc:title>
</cp:coreProperties>
</file>