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74" r:id="rId6"/>
    <p:sldId id="269" r:id="rId7"/>
    <p:sldId id="270" r:id="rId8"/>
    <p:sldId id="275" r:id="rId9"/>
    <p:sldId id="276" r:id="rId10"/>
    <p:sldId id="277" r:id="rId11"/>
    <p:sldId id="259" r:id="rId12"/>
    <p:sldId id="272" r:id="rId13"/>
    <p:sldId id="260" r:id="rId14"/>
    <p:sldId id="261" r:id="rId15"/>
    <p:sldId id="267" r:id="rId16"/>
    <p:sldId id="268" r:id="rId17"/>
    <p:sldId id="279" r:id="rId18"/>
    <p:sldId id="280" r:id="rId19"/>
    <p:sldId id="262" r:id="rId20"/>
    <p:sldId id="281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9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8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83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36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72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88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51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44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7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0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6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42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50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89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1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05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12B8-DDD2-4362-83CD-EB8A81C54BD6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358C28-3E46-4C6C-AB4F-9A9DE8FE6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9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amaerenay/spotify-dataset-19212020-160k-tracks?select=data.cs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39C1-1196-440F-B12B-A94C54911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1" y="2878929"/>
            <a:ext cx="8228974" cy="923330"/>
          </a:xfrm>
        </p:spPr>
        <p:txBody>
          <a:bodyPr/>
          <a:lstStyle/>
          <a:p>
            <a:r>
              <a:rPr lang="en-IN" sz="4400" dirty="0"/>
              <a:t>Music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C1C27-28B2-4553-8F99-45E1FD74F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0156"/>
            <a:ext cx="8329127" cy="1240971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Submitted by:- </a:t>
            </a:r>
            <a:r>
              <a:rPr lang="en-IN" dirty="0" err="1">
                <a:solidFill>
                  <a:schemeClr val="tx1"/>
                </a:solidFill>
              </a:rPr>
              <a:t>Akshay</a:t>
            </a:r>
            <a:r>
              <a:rPr lang="en-IN" dirty="0">
                <a:solidFill>
                  <a:schemeClr val="tx1"/>
                </a:solidFill>
              </a:rPr>
              <a:t> Sharma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Enrolment no.: A50500718003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0634B-5DD1-47C9-8149-F1897F7BF6B5}"/>
              </a:ext>
            </a:extLst>
          </p:cNvPr>
          <p:cNvSpPr txBox="1"/>
          <p:nvPr/>
        </p:nvSpPr>
        <p:spPr>
          <a:xfrm>
            <a:off x="1380931" y="5019870"/>
            <a:ext cx="212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Jain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 </a:t>
            </a: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CSE Department</a:t>
            </a:r>
            <a:r>
              <a:rPr lang="en-IN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ADF42-0E67-445B-9BFE-FC38D46FD887}"/>
              </a:ext>
            </a:extLst>
          </p:cNvPr>
          <p:cNvSpPr txBox="1"/>
          <p:nvPr/>
        </p:nvSpPr>
        <p:spPr>
          <a:xfrm>
            <a:off x="7967394" y="5019870"/>
            <a:ext cx="2072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Aarti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Chugh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</a:t>
            </a: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CSE Department</a:t>
            </a:r>
            <a:endParaRPr lang="en-IN" dirty="0"/>
          </a:p>
        </p:txBody>
      </p:sp>
      <p:pic>
        <p:nvPicPr>
          <p:cNvPr id="6" name="image1.jpeg">
            <a:extLst>
              <a:ext uri="{FF2B5EF4-FFF2-40B4-BE49-F238E27FC236}">
                <a16:creationId xmlns:a16="http://schemas.microsoft.com/office/drawing/2014/main" id="{4B6422DC-D818-4E4F-8140-92A3F2DE3B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413" y="2043560"/>
            <a:ext cx="842010" cy="9702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01C849-F917-4FEA-AEE7-D45B9EC3F2C7}"/>
              </a:ext>
            </a:extLst>
          </p:cNvPr>
          <p:cNvSpPr txBox="1">
            <a:spLocks/>
          </p:cNvSpPr>
          <p:nvPr/>
        </p:nvSpPr>
        <p:spPr>
          <a:xfrm>
            <a:off x="186613" y="825949"/>
            <a:ext cx="1060890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508760" marR="1185545" indent="-401320" algn="ctr">
              <a:lnSpc>
                <a:spcPct val="111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Amity Institute of Information Technology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322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5479-EC7C-4433-88E3-F7BFA6F0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 Framework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BB44D2-4E9D-4B45-85D8-F8FCEA9450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11" y="1679510"/>
            <a:ext cx="3359020" cy="4568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04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F3C9-9AF0-4394-B992-CF7130A0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6AA3-DC43-4602-A500-EFE6F013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6081"/>
            <a:ext cx="8596668" cy="403528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taken database from Kaggle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https://www.kaggle.com/yamaerenay/spotify-dataset-19212020-160k-tracks?select=data.csv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contains massive (174389,19) data. 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we have two datasets with name data.csv, data_w_genres.csv.</a:t>
            </a:r>
          </a:p>
          <a:p>
            <a:pPr algn="l" fontAlgn="base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contains different verity of data such as </a:t>
            </a:r>
            <a:r>
              <a:rPr lang="en-IN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acousticness</a:t>
            </a:r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artists, danceability, duration, energy, explicit, id, instrumentals, key, liveness, mode , popularity, </a:t>
            </a:r>
            <a:r>
              <a:rPr lang="en-IN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speechiness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valence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genres, year ,Loudness, tempo.</a:t>
            </a:r>
          </a:p>
          <a:p>
            <a:pPr algn="l" fontAlgn="base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important dataset that we use in our program are genres, popularity, id , name.</a:t>
            </a:r>
          </a:p>
        </p:txBody>
      </p:sp>
    </p:spTree>
    <p:extLst>
      <p:ext uri="{BB962C8B-B14F-4D97-AF65-F5344CB8AC3E}">
        <p14:creationId xmlns:p14="http://schemas.microsoft.com/office/powerpoint/2010/main" val="370098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0BA4-7E1B-4BE8-B1D2-DB4B821E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865A-1679-490C-8722-9258A0D5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0589"/>
            <a:ext cx="9274002" cy="3880773"/>
          </a:xfrm>
        </p:spPr>
        <p:txBody>
          <a:bodyPr>
            <a:normAutofit/>
          </a:bodyPr>
          <a:lstStyle/>
          <a:p>
            <a:pPr marL="1143000" marR="575945" lvl="2" indent="-228600" algn="just">
              <a:spcAft>
                <a:spcPts val="1200"/>
              </a:spcAft>
              <a:buFont typeface="Wingdings" panose="05000000000000000000" pitchFamily="2" charset="2"/>
              <a:buChar char=""/>
              <a:tabLst>
                <a:tab pos="81724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convert genres from string to list.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575945" lvl="2" indent="-228600" algn="just">
              <a:spcAft>
                <a:spcPts val="1200"/>
              </a:spcAft>
              <a:buFont typeface="Wingdings" panose="05000000000000000000" pitchFamily="2" charset="2"/>
              <a:buChar char=""/>
              <a:tabLst>
                <a:tab pos="81724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 dropping all columns from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data_w_generes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except id,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generes_udp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(in this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coulumwe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put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generes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together).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575945" lvl="2" indent="-228600" algn="just">
              <a:spcAft>
                <a:spcPts val="1200"/>
              </a:spcAft>
              <a:buFont typeface="Wingdings" panose="05000000000000000000" pitchFamily="2" charset="2"/>
              <a:buChar char=""/>
              <a:tabLst>
                <a:tab pos="817245" algn="l"/>
              </a:tabLst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Dropping duplicate dataset.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575945" lvl="2" indent="-228600" algn="just">
              <a:spcAft>
                <a:spcPts val="1200"/>
              </a:spcAft>
              <a:buFont typeface="Wingdings" panose="05000000000000000000" pitchFamily="2" charset="2"/>
              <a:buChar char=""/>
              <a:tabLst>
                <a:tab pos="817245" algn="l"/>
              </a:tabLst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Dropping data having 0 popularity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dividing the popularity by 10.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575945" lvl="2" indent="-228600" algn="just">
              <a:spcAft>
                <a:spcPts val="1200"/>
              </a:spcAft>
              <a:buFont typeface="Wingdings" panose="05000000000000000000" pitchFamily="2" charset="2"/>
              <a:buChar char=""/>
              <a:tabLst>
                <a:tab pos="817245" algn="l"/>
              </a:tabLst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Reducing dataset from 158k to less then 5k because we can’t process this big data.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8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FBF1-8DC9-4BDB-B8C9-1306EB6F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CAD9-A6A7-4A0E-8BE8-1DDA43FB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use TF-IDF (Term Frequency Inverse Document Frequency) for genres in Content-based recommendation engine so that we can convert each word to feature index in the matrix so that each token gets a feature index.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Collaborative filtering we extract popularity of song from database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E4076-6236-4693-AF69-8991D548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6" y="3908426"/>
            <a:ext cx="94297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0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D3D2-0CD9-4170-88D4-E3BB576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04A2-1C33-4FAC-95C2-618A5EDA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use KNN (k Nearest Neighbour )algorithm.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finds the k most similar items to a particular instance based on a given distance metric.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classification problems to predict the label of a instance we first find k closest instances to the given one based on the distance metric.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an unsupervised setting such as this context we can simply find the neighbors and use them to recommend similar items.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KNN we use Cosine similarity, Manhattan and Euclidian distance algorithm.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3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9DD6-1499-4C29-B417-3506A794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Cosine, Manhattan, Euclidean distance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5F13A8-854A-42BD-98DC-6BE011B6E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802677"/>
              </p:ext>
            </p:extLst>
          </p:nvPr>
        </p:nvGraphicFramePr>
        <p:xfrm>
          <a:off x="677863" y="2160587"/>
          <a:ext cx="8596311" cy="330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23644544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33050576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515944225"/>
                    </a:ext>
                  </a:extLst>
                </a:gridCol>
              </a:tblGrid>
              <a:tr h="635510">
                <a:tc>
                  <a:txBody>
                    <a:bodyPr/>
                    <a:lstStyle/>
                    <a:p>
                      <a:r>
                        <a:rPr lang="en-US" dirty="0"/>
                        <a:t>Cosine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Manhattan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Euclidean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11755"/>
                  </a:ext>
                </a:extLst>
              </a:tr>
              <a:tr h="635510">
                <a:tc>
                  <a:txBody>
                    <a:bodyPr/>
                    <a:lstStyle/>
                    <a:p>
                      <a:r>
                        <a:rPr lang="en-IN" dirty="0"/>
                        <a:t>In this we have to find the angle between lines.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is based on Pythagoras theorem but consider base and height.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is based on Pythagoras theorem but consider hypotonus.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63910"/>
                  </a:ext>
                </a:extLst>
              </a:tr>
              <a:tr h="8372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950"/>
                  </a:ext>
                </a:extLst>
              </a:tr>
              <a:tr h="635510">
                <a:tc>
                  <a:txBody>
                    <a:bodyPr/>
                    <a:lstStyle/>
                    <a:p>
                      <a:r>
                        <a:rPr lang="en-IN" dirty="0"/>
                        <a:t>In this we have cosine similarity and cosine distance.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is called as L1 norms because of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Minkowski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Distance p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is called as L2 norms because of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Minkowski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Distance p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7742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838288B-EEB1-49A6-93BD-5F7BF9FB89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805" y="3765223"/>
            <a:ext cx="1723053" cy="80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B0305-731F-468F-BE70-4849A8A7A6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39" y="3765224"/>
            <a:ext cx="2054212" cy="80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E61B9C-9A92-4089-A068-B04278A31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90" y="3765223"/>
            <a:ext cx="2219325" cy="628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9F2D03-9252-4BA5-AF81-D80FFEBCA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002" y="609600"/>
            <a:ext cx="2895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77A4-888E-4A5F-BD37-FB168070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4642DB-72A2-4AA9-8CD8-F7D0D9028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527"/>
            <a:ext cx="8596668" cy="44178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get recommendation we need to search song and according to get the recommend songs.</a:t>
            </a:r>
          </a:p>
          <a:p>
            <a:r>
              <a:rPr lang="en-US" dirty="0">
                <a:solidFill>
                  <a:schemeClr val="tx1"/>
                </a:solidFill>
              </a:rPr>
              <a:t>Content based filtering - Genres Based(KNN Cosine Similarity)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B7600-83B5-471D-8016-2690D858C2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55" y="2845627"/>
            <a:ext cx="3951982" cy="3195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18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A33F-DB6F-4325-AFC3-9183FCBD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25151"/>
            <a:ext cx="8596668" cy="541621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based filtering using Cosine Similarity based on popularity.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based filtering using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Euclidean distance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popularity.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3AF0F-74DB-497A-BFB5-9793BA882F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79" y="1174646"/>
            <a:ext cx="5589905" cy="1653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DACDBE-19D3-4557-B8F1-29B671B6C7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78" y="4029815"/>
            <a:ext cx="4503420" cy="1934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07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F89A-C294-437F-8C6C-F8AF51B2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based filtering using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Manhattan distance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popularity.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E5EB4-7C32-4B05-B94D-8C4605B318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46" y="3087515"/>
            <a:ext cx="4777740" cy="2026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0037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4488-0E50-4567-B10A-9BE38EC1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992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IN" dirty="0" err="1"/>
              <a:t>uture</a:t>
            </a:r>
            <a:r>
              <a:rPr lang="en-IN" dirty="0"/>
              <a:t>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4534-0F1D-4F98-9C9E-6D47BF03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5411"/>
            <a:ext cx="8596668" cy="4025951"/>
          </a:xfrm>
        </p:spPr>
        <p:txBody>
          <a:bodyPr/>
          <a:lstStyle/>
          <a:p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create a platform for commercial purpose using Spotify API and apple API.  </a:t>
            </a:r>
          </a:p>
          <a:p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recommendation we can provide editing, creating song list. 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06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A966-1755-4F2B-B2B2-77F11061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5AEF-03DC-4604-AA29-F00C0974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  <a:p>
            <a:r>
              <a:rPr lang="en-IN" dirty="0"/>
              <a:t>Background study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Result </a:t>
            </a:r>
          </a:p>
          <a:p>
            <a:r>
              <a:rPr lang="en-IN" dirty="0"/>
              <a:t>Conclusion and future scope</a:t>
            </a:r>
          </a:p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90545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66BE-3972-4A3E-B774-7C1B0C78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BD8E-C73B-4B74-AB9B-1E545CB9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825"/>
            <a:ext cx="8596668" cy="4296538"/>
          </a:xfrm>
        </p:spPr>
        <p:txBody>
          <a:bodyPr>
            <a:normAutofit fontScale="55000" lnSpcReduction="20000"/>
          </a:bodyPr>
          <a:lstStyle/>
          <a:p>
            <a:pPr marL="816610" marR="575945" indent="-305435">
              <a:lnSpc>
                <a:spcPct val="150000"/>
              </a:lnSpc>
              <a:tabLst>
                <a:tab pos="817245" algn="l"/>
              </a:tabLst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https://www.kaggle.com/yamaerenay/spotify-dataset-19212020-160k-tracks?select=data.csv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6610" marR="575945" indent="-305435">
              <a:lnSpc>
                <a:spcPct val="150000"/>
              </a:lnSpc>
              <a:spcAft>
                <a:spcPts val="0"/>
              </a:spcAft>
              <a:tabLst>
                <a:tab pos="817245" algn="l"/>
              </a:tabLst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https://expertsystem.com/machine-learning-definition/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6610" marR="575945" indent="-305435">
              <a:lnSpc>
                <a:spcPct val="150000"/>
              </a:lnSpc>
              <a:tabLst>
                <a:tab pos="817245" algn="l"/>
              </a:tabLst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https://www.datarobot.com/wiki/prediction/#:~:text=What%20does%20Prediction%20mean%20in,will%20churn%20in%2030%20days.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6610" marR="575945" indent="-305435">
              <a:lnSpc>
                <a:spcPct val="150000"/>
              </a:lnSpc>
              <a:tabLst>
                <a:tab pos="817245" algn="l"/>
              </a:tabLst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https://www.researchgate.net/publication/339172772_Recommender_Systems_An_Overview_Research_Trends_and_Future_Directions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6610" marR="575945" indent="-305435">
              <a:lnSpc>
                <a:spcPct val="150000"/>
              </a:lnSpc>
              <a:tabLst>
                <a:tab pos="817245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https://buffer.com/library/social-media-sites/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6610" marR="575945" indent="-305435">
              <a:lnSpc>
                <a:spcPct val="150000"/>
              </a:lnSpc>
              <a:tabLst>
                <a:tab pos="817245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https://towardsdatascience.com</a:t>
            </a:r>
            <a:r>
              <a:rPr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/recommender-systems-the-most-valuable-application-of-machine-learning-part-1-f96ecbc4b7f5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6610" marR="575945" indent="-305435">
              <a:lnSpc>
                <a:spcPct val="150000"/>
              </a:lnSpc>
              <a:tabLst>
                <a:tab pos="817245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https://www.marketsandmarkets.com/Market-Reports/recommendation-engine-	market-151385035.html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6610" marR="575945" indent="-305435">
              <a:lnSpc>
                <a:spcPct val="150000"/>
              </a:lnSpc>
              <a:tabLst>
                <a:tab pos="817245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https://colab.research.google.com/noteboo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6610" marR="575945" indent="-305435">
              <a:lnSpc>
                <a:spcPct val="150000"/>
              </a:lnSpc>
              <a:tabLst>
                <a:tab pos="817245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https://www.bluepiit.com/blog/classifying-recommender-systems/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6610" marR="575945" indent="-305435">
              <a:lnSpc>
                <a:spcPct val="150000"/>
              </a:lnSpc>
              <a:tabLst>
                <a:tab pos="817245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https://www.sciencedirect.com/topics/computer-science/cosine-similarity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6610" marR="575945" indent="-305435">
              <a:lnSpc>
                <a:spcPct val="150000"/>
              </a:lnSpc>
              <a:tabLst>
                <a:tab pos="81724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https://medium.com/recombee-blog/machine-learning-for-recommender-systems-part-1-algorithms-evaluation-and-cold-start-6f696683d0ed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92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'thank you' notes can boost your emotional well being">
            <a:extLst>
              <a:ext uri="{FF2B5EF4-FFF2-40B4-BE49-F238E27FC236}">
                <a16:creationId xmlns:a16="http://schemas.microsoft.com/office/drawing/2014/main" id="{2C84E8F7-0C11-43EC-8675-E7183452B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013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9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7223-F9DA-4D7C-A54C-08952F46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12E2-BE60-4365-8F36-74389CD3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1A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an application of artificial intelligence (AI) that provides systems the ability to automatically learn and improve from experience without being explicitly programmed. </a:t>
            </a:r>
          </a:p>
          <a:p>
            <a:r>
              <a:rPr lang="en-US" i="0" dirty="0">
                <a:solidFill>
                  <a:srgbClr val="1A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focuses on the development of computer programs that can access data and use it to learn for themselves.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What are the types of machine learning? | by Hunter Heidenreich | Towards  Data Science">
            <a:extLst>
              <a:ext uri="{FF2B5EF4-FFF2-40B4-BE49-F238E27FC236}">
                <a16:creationId xmlns:a16="http://schemas.microsoft.com/office/drawing/2014/main" id="{63CFC27E-FEDE-49C3-AAD6-D2CB2147E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28" y="3920657"/>
            <a:ext cx="3699363" cy="25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51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2550-18CA-4413-9F3D-2B6A58A1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Music 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6D67-9DB8-440D-8DCC-25C1873B1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197"/>
            <a:ext cx="8596668" cy="44271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usic recommender system, the music provider can predict and then offer the appropriate songs to their users based on the characteristics of the music that has been heard previously.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78EE3-A646-43E9-9E5A-D16FF815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53" y="2716468"/>
            <a:ext cx="8502229" cy="35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6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8A1C-C8E5-4FD9-B513-37B3CF24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1FCF-D022-4F68-ACC3-995DD6F4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aims to find the various songs so that we can recommend according to user’s taste.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stop big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tech companies sales the search data of users and their personalized song lists which is completely available on their websites.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objective in terms of outcome was to create a program for users which can help them suggesting the right songs for them.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is to reduce the time that user generally wastes on looking for the right song.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48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4E35-31B2-405B-B603-96E7C9FE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 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3A95-4527-4627-9196-C7438A1C0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575945" lvl="0" indent="-342900">
              <a:lnSpc>
                <a:spcPct val="115000"/>
              </a:lnSpc>
              <a:spcBef>
                <a:spcPts val="2400"/>
              </a:spcBef>
              <a:buFont typeface="Symbol" panose="05050102010706020507" pitchFamily="18" charset="2"/>
              <a:buChar char=""/>
            </a:pPr>
            <a:r>
              <a:rPr lang="en-IN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imilar home listings (Airbnb, Zillow)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5945" lvl="0" indent="-342900">
              <a:lnSpc>
                <a:spcPct val="115000"/>
              </a:lnSpc>
              <a:spcBef>
                <a:spcPts val="1260"/>
              </a:spcBef>
              <a:buFont typeface="Symbol" panose="05050102010706020507" pitchFamily="18" charset="2"/>
              <a:buChar char=""/>
            </a:pPr>
            <a:r>
              <a:rPr lang="en-IN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elevant media, e.g., photos, videos and stories (Instagram)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5945" lvl="0" indent="-342900">
              <a:lnSpc>
                <a:spcPct val="115000"/>
              </a:lnSpc>
              <a:spcBef>
                <a:spcPts val="1260"/>
              </a:spcBef>
              <a:buFont typeface="Symbol" panose="05050102010706020507" pitchFamily="18" charset="2"/>
              <a:buChar char=""/>
            </a:pP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Relevant series and movies (Netflix, Amazon Prime Video)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5945" lvl="0" indent="-342900">
              <a:lnSpc>
                <a:spcPct val="115000"/>
              </a:lnSpc>
              <a:spcBef>
                <a:spcPts val="1260"/>
              </a:spcBef>
              <a:buFont typeface="Symbol" panose="05050102010706020507" pitchFamily="18" charset="2"/>
              <a:buChar char=""/>
            </a:pPr>
            <a:r>
              <a:rPr lang="en-IN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elevant songs and podcasts (Spotify)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5945" lvl="0" indent="-342900">
              <a:lnSpc>
                <a:spcPct val="115000"/>
              </a:lnSpc>
              <a:spcBef>
                <a:spcPts val="1260"/>
              </a:spcBef>
              <a:buFont typeface="Symbol" panose="05050102010706020507" pitchFamily="18" charset="2"/>
              <a:buChar char=""/>
            </a:pPr>
            <a:r>
              <a:rPr lang="en-IN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elevant videos (YouTube)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5945" lvl="0" indent="-342900">
              <a:lnSpc>
                <a:spcPct val="115000"/>
              </a:lnSpc>
              <a:spcBef>
                <a:spcPts val="1260"/>
              </a:spcBef>
              <a:buFont typeface="Symbol" panose="05050102010706020507" pitchFamily="18" charset="2"/>
              <a:buChar char=""/>
            </a:pPr>
            <a:r>
              <a:rPr lang="en-IN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imilar users, posts (LinkedIn, Twitter, Instagram)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5945" lvl="0" indent="-342900">
              <a:lnSpc>
                <a:spcPct val="115000"/>
              </a:lnSpc>
              <a:spcBef>
                <a:spcPts val="1260"/>
              </a:spcBef>
              <a:buFont typeface="Symbol" panose="05050102010706020507" pitchFamily="18" charset="2"/>
              <a:buChar char=""/>
            </a:pPr>
            <a:r>
              <a:rPr lang="en-IN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elevant dishes and restaurants (Uber Eats)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0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duct Recommendation based on Visual Similarity on the web: Machine  Learning / Data Science/ Deep Learning | by Himanshu Tripathi |  DataDrivenInvestor">
            <a:extLst>
              <a:ext uri="{FF2B5EF4-FFF2-40B4-BE49-F238E27FC236}">
                <a16:creationId xmlns:a16="http://schemas.microsoft.com/office/drawing/2014/main" id="{8C866786-831E-4724-A686-BDB7B2C9C8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4" y="1463458"/>
            <a:ext cx="8033656" cy="3931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38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5CFC5D2-5FAA-4623-BB79-9FC7A747F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578444"/>
              </p:ext>
            </p:extLst>
          </p:nvPr>
        </p:nvGraphicFramePr>
        <p:xfrm>
          <a:off x="447868" y="513184"/>
          <a:ext cx="10487608" cy="6054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902">
                  <a:extLst>
                    <a:ext uri="{9D8B030D-6E8A-4147-A177-3AD203B41FA5}">
                      <a16:colId xmlns:a16="http://schemas.microsoft.com/office/drawing/2014/main" val="1524768918"/>
                    </a:ext>
                  </a:extLst>
                </a:gridCol>
                <a:gridCol w="2621902">
                  <a:extLst>
                    <a:ext uri="{9D8B030D-6E8A-4147-A177-3AD203B41FA5}">
                      <a16:colId xmlns:a16="http://schemas.microsoft.com/office/drawing/2014/main" val="4271939116"/>
                    </a:ext>
                  </a:extLst>
                </a:gridCol>
                <a:gridCol w="2621902">
                  <a:extLst>
                    <a:ext uri="{9D8B030D-6E8A-4147-A177-3AD203B41FA5}">
                      <a16:colId xmlns:a16="http://schemas.microsoft.com/office/drawing/2014/main" val="2166489701"/>
                    </a:ext>
                  </a:extLst>
                </a:gridCol>
                <a:gridCol w="2621902">
                  <a:extLst>
                    <a:ext uri="{9D8B030D-6E8A-4147-A177-3AD203B41FA5}">
                      <a16:colId xmlns:a16="http://schemas.microsoft.com/office/drawing/2014/main" val="2555265989"/>
                    </a:ext>
                  </a:extLst>
                </a:gridCol>
              </a:tblGrid>
              <a:tr h="708534"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S.no.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Application Domain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Filtering Approach used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Related Research papers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7036300"/>
                  </a:ext>
                </a:extLst>
              </a:tr>
              <a:tr h="1004964"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E-government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Collaborative</a:t>
                      </a:r>
                    </a:p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Collaborative, hybrid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Guo and Lu (2007)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 et al. (2015) and Lu et al. (2010)</a:t>
                      </a:r>
                      <a:endParaRPr lang="en-IN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859626"/>
                  </a:ext>
                </a:extLst>
              </a:tr>
              <a:tr h="708534"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E-library and E-learning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Collaborative, hybrid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Cobos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 (2013), Santos et al. (2014)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077583"/>
                  </a:ext>
                </a:extLst>
              </a:tr>
              <a:tr h="1873839"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E-tourism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Knowledge-based, collaborative </a:t>
                      </a:r>
                    </a:p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Content-based, Collaborative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Ruotsalo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 (2013), Console et al. (2013)</a:t>
                      </a:r>
                    </a:p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 (2013) 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437625"/>
                  </a:ext>
                </a:extLst>
              </a:tr>
              <a:tr h="1758687"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75945" algn="just">
                        <a:lnSpc>
                          <a:spcPct val="15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E-Resources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Content-based 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Collaborative</a:t>
                      </a:r>
                      <a:endParaRPr lang="en-I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Jinni (2017), Rotten tomatoes (2017), IMDB (2017),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ACRnews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(2017)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FoxTnt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(2017),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Tastekid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(2017), nano Crowd (2017),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Movielens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(2017)</a:t>
                      </a:r>
                      <a:endParaRPr lang="en-IN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20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54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6643-F3FE-47C9-8A4F-4C4A7DFF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9951"/>
          </a:xfrm>
        </p:spPr>
        <p:txBody>
          <a:bodyPr/>
          <a:lstStyle/>
          <a:p>
            <a:r>
              <a:rPr lang="en-US" dirty="0"/>
              <a:t>Advantages and disadvantages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791830-C42D-4BAE-A7AB-C0D4ACD13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630186"/>
              </p:ext>
            </p:extLst>
          </p:nvPr>
        </p:nvGraphicFramePr>
        <p:xfrm>
          <a:off x="677334" y="1539551"/>
          <a:ext cx="10136846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8423">
                  <a:extLst>
                    <a:ext uri="{9D8B030D-6E8A-4147-A177-3AD203B41FA5}">
                      <a16:colId xmlns:a16="http://schemas.microsoft.com/office/drawing/2014/main" val="1077652268"/>
                    </a:ext>
                  </a:extLst>
                </a:gridCol>
                <a:gridCol w="5068423">
                  <a:extLst>
                    <a:ext uri="{9D8B030D-6E8A-4147-A177-3AD203B41FA5}">
                      <a16:colId xmlns:a16="http://schemas.microsoft.com/office/drawing/2014/main" val="199313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Content-based Advantages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Content-based Disadvantages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4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model doesn't need any data about other users, since the recommendations are specific to this user. This makes it easier to scale to a large number of users.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Since the feature representation of the items are hand-engineered to some extent, this technique requires a lot of domain knowledge. Therefore, the model can only be as good as the hand-engineered features.</a:t>
                      </a: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6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model can capture the specific interests of a user, and can recommend niche items that very few other users are interested in.</a:t>
                      </a: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model can only make recommendations based on existing interests of the user. In other words, the model has limited ability to expand on the users' existing interests.</a:t>
                      </a: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6940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F62113-8BCA-4D08-80DB-8E1222C0A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76900"/>
              </p:ext>
            </p:extLst>
          </p:nvPr>
        </p:nvGraphicFramePr>
        <p:xfrm>
          <a:off x="677334" y="4022702"/>
          <a:ext cx="10136846" cy="1864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8423">
                  <a:extLst>
                    <a:ext uri="{9D8B030D-6E8A-4147-A177-3AD203B41FA5}">
                      <a16:colId xmlns:a16="http://schemas.microsoft.com/office/drawing/2014/main" val="226405625"/>
                    </a:ext>
                  </a:extLst>
                </a:gridCol>
                <a:gridCol w="5068423">
                  <a:extLst>
                    <a:ext uri="{9D8B030D-6E8A-4147-A177-3AD203B41FA5}">
                      <a16:colId xmlns:a16="http://schemas.microsoft.com/office/drawing/2014/main" val="1590027067"/>
                    </a:ext>
                  </a:extLst>
                </a:gridCol>
              </a:tblGrid>
              <a:tr h="47106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Collaborative Advantages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Collaborative Disadvantages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65603"/>
                  </a:ext>
                </a:extLst>
              </a:tr>
              <a:tr h="580769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 don't need domain knowledge because the embeddings are automatically learned.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Cannot handle fresh items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76764"/>
                  </a:ext>
                </a:extLst>
              </a:tr>
              <a:tr h="813076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model can help users discover new interests. In isolation, the ML system may not know the user is interested in a given item, but the model might still recommend it because similar users are interested in that item.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Hard to include side features for query/item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1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8435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1434</TotalTime>
  <Words>1278</Words>
  <Application>Microsoft Office PowerPoint</Application>
  <PresentationFormat>Widescreen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Symbol</vt:lpstr>
      <vt:lpstr>Times New Roman</vt:lpstr>
      <vt:lpstr>Trebuchet MS</vt:lpstr>
      <vt:lpstr>Wingdings</vt:lpstr>
      <vt:lpstr>Wingdings 3</vt:lpstr>
      <vt:lpstr>Facet</vt:lpstr>
      <vt:lpstr>Music Recommendation System</vt:lpstr>
      <vt:lpstr>Topics</vt:lpstr>
      <vt:lpstr>Machine Learning </vt:lpstr>
      <vt:lpstr>Music Recommendation </vt:lpstr>
      <vt:lpstr>Aim and objective</vt:lpstr>
      <vt:lpstr>Recommendation Background Study</vt:lpstr>
      <vt:lpstr>PowerPoint Presentation</vt:lpstr>
      <vt:lpstr>PowerPoint Presentation</vt:lpstr>
      <vt:lpstr>Advantages and disadvantages</vt:lpstr>
      <vt:lpstr>Proposed model Framework</vt:lpstr>
      <vt:lpstr>Dataset</vt:lpstr>
      <vt:lpstr>Data cleaning</vt:lpstr>
      <vt:lpstr>Feature Extraction </vt:lpstr>
      <vt:lpstr>Algorithm Implementation </vt:lpstr>
      <vt:lpstr>Comparison between Cosine, Manhattan, Euclidean distance</vt:lpstr>
      <vt:lpstr>Results </vt:lpstr>
      <vt:lpstr>PowerPoint Presentation</vt:lpstr>
      <vt:lpstr>PowerPoint Presentation</vt:lpstr>
      <vt:lpstr>Future Scope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79</cp:revision>
  <dcterms:created xsi:type="dcterms:W3CDTF">2021-03-25T14:07:54Z</dcterms:created>
  <dcterms:modified xsi:type="dcterms:W3CDTF">2021-05-21T04:33:54Z</dcterms:modified>
</cp:coreProperties>
</file>