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4" r:id="rId4"/>
    <p:sldId id="270" r:id="rId5"/>
    <p:sldId id="275" r:id="rId6"/>
    <p:sldId id="258" r:id="rId7"/>
    <p:sldId id="259" r:id="rId8"/>
    <p:sldId id="261" r:id="rId9"/>
    <p:sldId id="262" r:id="rId10"/>
    <p:sldId id="263" r:id="rId11"/>
    <p:sldId id="267" r:id="rId12"/>
    <p:sldId id="268" r:id="rId13"/>
    <p:sldId id="269" r:id="rId14"/>
    <p:sldId id="264" r:id="rId15"/>
    <p:sldId id="265"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857626-C859-43AB-B69C-6CDDCAFCD415}" type="datetimeFigureOut">
              <a:rPr lang="en-IN" smtClean="0"/>
              <a:t>19-11-2020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716E6AA-331A-470C-A612-8E46F2793B24}" type="slidenum">
              <a:rPr lang="en-IN" smtClean="0"/>
              <a:t>‹#›</a:t>
            </a:fld>
            <a:endParaRPr lang="en-IN"/>
          </a:p>
        </p:txBody>
      </p:sp>
    </p:spTree>
    <p:extLst>
      <p:ext uri="{BB962C8B-B14F-4D97-AF65-F5344CB8AC3E}">
        <p14:creationId xmlns:p14="http://schemas.microsoft.com/office/powerpoint/2010/main" val="2458836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857626-C859-43AB-B69C-6CDDCAFCD415}" type="datetimeFigureOut">
              <a:rPr lang="en-IN" smtClean="0"/>
              <a:t>19-11-2020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716E6AA-331A-470C-A612-8E46F2793B24}" type="slidenum">
              <a:rPr lang="en-IN" smtClean="0"/>
              <a:t>‹#›</a:t>
            </a:fld>
            <a:endParaRPr lang="en-IN"/>
          </a:p>
        </p:txBody>
      </p:sp>
    </p:spTree>
    <p:extLst>
      <p:ext uri="{BB962C8B-B14F-4D97-AF65-F5344CB8AC3E}">
        <p14:creationId xmlns:p14="http://schemas.microsoft.com/office/powerpoint/2010/main" val="3401440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857626-C859-43AB-B69C-6CDDCAFCD415}" type="datetimeFigureOut">
              <a:rPr lang="en-IN" smtClean="0"/>
              <a:t>19-11-2020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716E6AA-331A-470C-A612-8E46F2793B2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52907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3857626-C859-43AB-B69C-6CDDCAFCD415}" type="datetimeFigureOut">
              <a:rPr lang="en-IN" smtClean="0"/>
              <a:t>19-11-2020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16E6AA-331A-470C-A612-8E46F2793B24}" type="slidenum">
              <a:rPr lang="en-IN" smtClean="0"/>
              <a:t>‹#›</a:t>
            </a:fld>
            <a:endParaRPr lang="en-IN"/>
          </a:p>
        </p:txBody>
      </p:sp>
    </p:spTree>
    <p:extLst>
      <p:ext uri="{BB962C8B-B14F-4D97-AF65-F5344CB8AC3E}">
        <p14:creationId xmlns:p14="http://schemas.microsoft.com/office/powerpoint/2010/main" val="720635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3857626-C859-43AB-B69C-6CDDCAFCD415}" type="datetimeFigureOut">
              <a:rPr lang="en-IN" smtClean="0"/>
              <a:t>19-11-2020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16E6AA-331A-470C-A612-8E46F2793B2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09878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3857626-C859-43AB-B69C-6CDDCAFCD415}" type="datetimeFigureOut">
              <a:rPr lang="en-IN" smtClean="0"/>
              <a:t>19-11-2020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16E6AA-331A-470C-A612-8E46F2793B24}" type="slidenum">
              <a:rPr lang="en-IN" smtClean="0"/>
              <a:t>‹#›</a:t>
            </a:fld>
            <a:endParaRPr lang="en-IN"/>
          </a:p>
        </p:txBody>
      </p:sp>
    </p:spTree>
    <p:extLst>
      <p:ext uri="{BB962C8B-B14F-4D97-AF65-F5344CB8AC3E}">
        <p14:creationId xmlns:p14="http://schemas.microsoft.com/office/powerpoint/2010/main" val="825935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57626-C859-43AB-B69C-6CDDCAFCD415}" type="datetimeFigureOut">
              <a:rPr lang="en-IN" smtClean="0"/>
              <a:t>19-11-2020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716E6AA-331A-470C-A612-8E46F2793B24}" type="slidenum">
              <a:rPr lang="en-IN" smtClean="0"/>
              <a:t>‹#›</a:t>
            </a:fld>
            <a:endParaRPr lang="en-IN"/>
          </a:p>
        </p:txBody>
      </p:sp>
    </p:spTree>
    <p:extLst>
      <p:ext uri="{BB962C8B-B14F-4D97-AF65-F5344CB8AC3E}">
        <p14:creationId xmlns:p14="http://schemas.microsoft.com/office/powerpoint/2010/main" val="2105030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57626-C859-43AB-B69C-6CDDCAFCD415}" type="datetimeFigureOut">
              <a:rPr lang="en-IN" smtClean="0"/>
              <a:t>19-11-2020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716E6AA-331A-470C-A612-8E46F2793B24}" type="slidenum">
              <a:rPr lang="en-IN" smtClean="0"/>
              <a:t>‹#›</a:t>
            </a:fld>
            <a:endParaRPr lang="en-IN"/>
          </a:p>
        </p:txBody>
      </p:sp>
    </p:spTree>
    <p:extLst>
      <p:ext uri="{BB962C8B-B14F-4D97-AF65-F5344CB8AC3E}">
        <p14:creationId xmlns:p14="http://schemas.microsoft.com/office/powerpoint/2010/main" val="859855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57626-C859-43AB-B69C-6CDDCAFCD415}" type="datetimeFigureOut">
              <a:rPr lang="en-IN" smtClean="0"/>
              <a:t>19-11-2020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716E6AA-331A-470C-A612-8E46F2793B24}" type="slidenum">
              <a:rPr lang="en-IN" smtClean="0"/>
              <a:t>‹#›</a:t>
            </a:fld>
            <a:endParaRPr lang="en-IN"/>
          </a:p>
        </p:txBody>
      </p:sp>
    </p:spTree>
    <p:extLst>
      <p:ext uri="{BB962C8B-B14F-4D97-AF65-F5344CB8AC3E}">
        <p14:creationId xmlns:p14="http://schemas.microsoft.com/office/powerpoint/2010/main" val="3908476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857626-C859-43AB-B69C-6CDDCAFCD415}" type="datetimeFigureOut">
              <a:rPr lang="en-IN" smtClean="0"/>
              <a:t>19-11-2020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716E6AA-331A-470C-A612-8E46F2793B24}" type="slidenum">
              <a:rPr lang="en-IN" smtClean="0"/>
              <a:t>‹#›</a:t>
            </a:fld>
            <a:endParaRPr lang="en-IN"/>
          </a:p>
        </p:txBody>
      </p:sp>
    </p:spTree>
    <p:extLst>
      <p:ext uri="{BB962C8B-B14F-4D97-AF65-F5344CB8AC3E}">
        <p14:creationId xmlns:p14="http://schemas.microsoft.com/office/powerpoint/2010/main" val="1044328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857626-C859-43AB-B69C-6CDDCAFCD415}" type="datetimeFigureOut">
              <a:rPr lang="en-IN" smtClean="0"/>
              <a:t>19-11-2020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716E6AA-331A-470C-A612-8E46F2793B24}" type="slidenum">
              <a:rPr lang="en-IN" smtClean="0"/>
              <a:t>‹#›</a:t>
            </a:fld>
            <a:endParaRPr lang="en-IN"/>
          </a:p>
        </p:txBody>
      </p:sp>
    </p:spTree>
    <p:extLst>
      <p:ext uri="{BB962C8B-B14F-4D97-AF65-F5344CB8AC3E}">
        <p14:creationId xmlns:p14="http://schemas.microsoft.com/office/powerpoint/2010/main" val="2581705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857626-C859-43AB-B69C-6CDDCAFCD415}" type="datetimeFigureOut">
              <a:rPr lang="en-IN" smtClean="0"/>
              <a:t>19-11-2020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716E6AA-331A-470C-A612-8E46F2793B24}" type="slidenum">
              <a:rPr lang="en-IN" smtClean="0"/>
              <a:t>‹#›</a:t>
            </a:fld>
            <a:endParaRPr lang="en-IN"/>
          </a:p>
        </p:txBody>
      </p:sp>
    </p:spTree>
    <p:extLst>
      <p:ext uri="{BB962C8B-B14F-4D97-AF65-F5344CB8AC3E}">
        <p14:creationId xmlns:p14="http://schemas.microsoft.com/office/powerpoint/2010/main" val="60896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857626-C859-43AB-B69C-6CDDCAFCD415}" type="datetimeFigureOut">
              <a:rPr lang="en-IN" smtClean="0"/>
              <a:t>19-11-2020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716E6AA-331A-470C-A612-8E46F2793B24}" type="slidenum">
              <a:rPr lang="en-IN" smtClean="0"/>
              <a:t>‹#›</a:t>
            </a:fld>
            <a:endParaRPr lang="en-IN"/>
          </a:p>
        </p:txBody>
      </p:sp>
    </p:spTree>
    <p:extLst>
      <p:ext uri="{BB962C8B-B14F-4D97-AF65-F5344CB8AC3E}">
        <p14:creationId xmlns:p14="http://schemas.microsoft.com/office/powerpoint/2010/main" val="3638399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57626-C859-43AB-B69C-6CDDCAFCD415}" type="datetimeFigureOut">
              <a:rPr lang="en-IN" smtClean="0"/>
              <a:t>19-11-2020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716E6AA-331A-470C-A612-8E46F2793B24}" type="slidenum">
              <a:rPr lang="en-IN" smtClean="0"/>
              <a:t>‹#›</a:t>
            </a:fld>
            <a:endParaRPr lang="en-IN"/>
          </a:p>
        </p:txBody>
      </p:sp>
    </p:spTree>
    <p:extLst>
      <p:ext uri="{BB962C8B-B14F-4D97-AF65-F5344CB8AC3E}">
        <p14:creationId xmlns:p14="http://schemas.microsoft.com/office/powerpoint/2010/main" val="3841161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857626-C859-43AB-B69C-6CDDCAFCD415}" type="datetimeFigureOut">
              <a:rPr lang="en-IN" smtClean="0"/>
              <a:t>19-11-2020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716E6AA-331A-470C-A612-8E46F2793B24}" type="slidenum">
              <a:rPr lang="en-IN" smtClean="0"/>
              <a:t>‹#›</a:t>
            </a:fld>
            <a:endParaRPr lang="en-IN"/>
          </a:p>
        </p:txBody>
      </p:sp>
    </p:spTree>
    <p:extLst>
      <p:ext uri="{BB962C8B-B14F-4D97-AF65-F5344CB8AC3E}">
        <p14:creationId xmlns:p14="http://schemas.microsoft.com/office/powerpoint/2010/main" val="4159208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857626-C859-43AB-B69C-6CDDCAFCD415}" type="datetimeFigureOut">
              <a:rPr lang="en-IN" smtClean="0"/>
              <a:t>19-11-2020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16E6AA-331A-470C-A612-8E46F2793B24}" type="slidenum">
              <a:rPr lang="en-IN" smtClean="0"/>
              <a:t>‹#›</a:t>
            </a:fld>
            <a:endParaRPr lang="en-IN"/>
          </a:p>
        </p:txBody>
      </p:sp>
    </p:spTree>
    <p:extLst>
      <p:ext uri="{BB962C8B-B14F-4D97-AF65-F5344CB8AC3E}">
        <p14:creationId xmlns:p14="http://schemas.microsoft.com/office/powerpoint/2010/main" val="2129941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3857626-C859-43AB-B69C-6CDDCAFCD415}" type="datetimeFigureOut">
              <a:rPr lang="en-IN" smtClean="0"/>
              <a:t>19-11-2020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716E6AA-331A-470C-A612-8E46F2793B24}" type="slidenum">
              <a:rPr lang="en-IN" smtClean="0"/>
              <a:t>‹#›</a:t>
            </a:fld>
            <a:endParaRPr lang="en-IN"/>
          </a:p>
        </p:txBody>
      </p:sp>
    </p:spTree>
    <p:extLst>
      <p:ext uri="{BB962C8B-B14F-4D97-AF65-F5344CB8AC3E}">
        <p14:creationId xmlns:p14="http://schemas.microsoft.com/office/powerpoint/2010/main" val="9137448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EB76-49E9-4261-9635-B7C8438B38FA}"/>
              </a:ext>
            </a:extLst>
          </p:cNvPr>
          <p:cNvSpPr>
            <a:spLocks noGrp="1"/>
          </p:cNvSpPr>
          <p:nvPr>
            <p:ph type="ctrTitle"/>
          </p:nvPr>
        </p:nvSpPr>
        <p:spPr>
          <a:xfrm>
            <a:off x="186613" y="139959"/>
            <a:ext cx="12005386" cy="2276670"/>
          </a:xfrm>
        </p:spPr>
        <p:txBody>
          <a:bodyPr/>
          <a:lstStyle/>
          <a:p>
            <a:pPr marL="1508760" marR="1185545" indent="-401320" algn="ctr">
              <a:lnSpc>
                <a:spcPct val="111000"/>
              </a:lnSpc>
              <a:spcAft>
                <a:spcPts val="0"/>
              </a:spcAft>
            </a:pPr>
            <a:r>
              <a:rPr lang="en-US" sz="2200" b="1" dirty="0">
                <a:effectLst/>
                <a:latin typeface="Times New Roman" panose="02020603050405020304" pitchFamily="18" charset="0"/>
                <a:ea typeface="Times New Roman" panose="02020603050405020304" pitchFamily="18" charset="0"/>
              </a:rPr>
              <a:t>Amity Institute of Information Technology</a:t>
            </a:r>
            <a:br>
              <a:rPr lang="en-IN" sz="2400" b="1" dirty="0">
                <a:effectLst/>
                <a:latin typeface="Times New Roman" panose="02020603050405020304" pitchFamily="18" charset="0"/>
                <a:ea typeface="Times New Roman" panose="02020603050405020304" pitchFamily="18" charset="0"/>
              </a:rPr>
            </a:br>
            <a:br>
              <a:rPr lang="en-US" sz="1800" b="1" dirty="0">
                <a:effectLst/>
                <a:latin typeface="Times New Roman" panose="02020603050405020304" pitchFamily="18" charset="0"/>
                <a:ea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FFF9F412-FF6F-44D6-82B4-F196286A75E1}"/>
              </a:ext>
            </a:extLst>
          </p:cNvPr>
          <p:cNvSpPr>
            <a:spLocks noGrp="1"/>
          </p:cNvSpPr>
          <p:nvPr>
            <p:ph type="subTitle" idx="1"/>
          </p:nvPr>
        </p:nvSpPr>
        <p:spPr>
          <a:xfrm>
            <a:off x="186612" y="4460033"/>
            <a:ext cx="11912079" cy="1651518"/>
          </a:xfrm>
        </p:spPr>
        <p:txBody>
          <a:bodyPr>
            <a:normAutofit/>
          </a:bodyPr>
          <a:lstStyle/>
          <a:p>
            <a:pPr marL="816610" marR="25400" indent="-305435">
              <a:lnSpc>
                <a:spcPct val="150000"/>
              </a:lnSpc>
              <a:spcAft>
                <a:spcPts val="0"/>
              </a:spcAft>
              <a:tabLst>
                <a:tab pos="4601845" algn="l"/>
              </a:tabLst>
            </a:pPr>
            <a:r>
              <a:rPr lang="en-US" sz="1800" b="1" dirty="0">
                <a:solidFill>
                  <a:schemeClr val="tx1"/>
                </a:solidFill>
                <a:effectLst/>
                <a:latin typeface="Times New Roman" panose="02020603050405020304" pitchFamily="18" charset="0"/>
                <a:ea typeface="Times New Roman" panose="02020603050405020304" pitchFamily="18" charset="0"/>
              </a:rPr>
              <a:t>	               Supervisor:</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b="1" dirty="0">
                <a:solidFill>
                  <a:schemeClr val="tx1"/>
                </a:solidFill>
                <a:effectLst/>
                <a:latin typeface="Times New Roman" panose="02020603050405020304" pitchFamily="18" charset="0"/>
                <a:ea typeface="Times New Roman" panose="02020603050405020304" pitchFamily="18" charset="0"/>
              </a:rPr>
              <a:t>By: </a:t>
            </a:r>
            <a:r>
              <a:rPr lang="en-US" sz="1800" dirty="0" err="1">
                <a:solidFill>
                  <a:schemeClr val="tx1"/>
                </a:solidFill>
                <a:effectLst/>
                <a:latin typeface="Times New Roman" panose="02020603050405020304" pitchFamily="18" charset="0"/>
                <a:ea typeface="Times New Roman" panose="02020603050405020304" pitchFamily="18" charset="0"/>
              </a:rPr>
              <a:t>Akshay</a:t>
            </a:r>
            <a:r>
              <a:rPr lang="en-US" sz="1800" dirty="0">
                <a:solidFill>
                  <a:schemeClr val="tx1"/>
                </a:solidFill>
                <a:effectLst/>
                <a:latin typeface="Times New Roman" panose="02020603050405020304" pitchFamily="18" charset="0"/>
                <a:ea typeface="Times New Roman" panose="02020603050405020304" pitchFamily="18" charset="0"/>
              </a:rPr>
              <a:t> Sharma</a:t>
            </a:r>
          </a:p>
          <a:p>
            <a:pPr marL="816610" marR="25400" indent="-305435">
              <a:spcAft>
                <a:spcPts val="0"/>
              </a:spcAft>
              <a:tabLst>
                <a:tab pos="4601845" algn="l"/>
              </a:tabLst>
            </a:pPr>
            <a:r>
              <a:rPr lang="en-US" sz="180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Dr.</a:t>
            </a:r>
            <a:r>
              <a:rPr lang="en-US" sz="2000" spc="-1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Vikas </a:t>
            </a:r>
            <a:r>
              <a:rPr lang="en-US" sz="2000" dirty="0" err="1">
                <a:solidFill>
                  <a:schemeClr val="tx1"/>
                </a:solidFill>
                <a:effectLst/>
                <a:latin typeface="Times New Roman" panose="02020603050405020304" pitchFamily="18" charset="0"/>
                <a:ea typeface="Times New Roman" panose="02020603050405020304" pitchFamily="18" charset="0"/>
              </a:rPr>
              <a:t>Thada</a:t>
            </a:r>
            <a:r>
              <a:rPr lang="en-US" sz="2000" dirty="0">
                <a:solidFill>
                  <a:schemeClr val="tx1"/>
                </a:solidFill>
                <a:effectLst/>
                <a:latin typeface="Times New Roman" panose="02020603050405020304" pitchFamily="18" charset="0"/>
                <a:ea typeface="Times New Roman" panose="02020603050405020304" pitchFamily="18" charset="0"/>
              </a:rPr>
              <a:t>									</a:t>
            </a:r>
            <a:r>
              <a:rPr lang="en-US" b="1" dirty="0">
                <a:solidFill>
                  <a:schemeClr val="tx1"/>
                </a:solidFill>
                <a:effectLst/>
                <a:latin typeface="Times New Roman" panose="02020603050405020304" pitchFamily="18" charset="0"/>
                <a:ea typeface="Times New Roman" panose="02020603050405020304" pitchFamily="18" charset="0"/>
              </a:rPr>
              <a:t>Enrollment No.: </a:t>
            </a:r>
            <a:r>
              <a:rPr lang="en-US" dirty="0">
                <a:solidFill>
                  <a:schemeClr val="tx1"/>
                </a:solidFill>
                <a:effectLst/>
                <a:latin typeface="Times New Roman" panose="02020603050405020304" pitchFamily="18" charset="0"/>
                <a:ea typeface="Times New Roman" panose="02020603050405020304" pitchFamily="18" charset="0"/>
              </a:rPr>
              <a:t>A50500718003</a:t>
            </a:r>
            <a:endParaRPr lang="en-IN" dirty="0">
              <a:solidFill>
                <a:schemeClr val="tx1"/>
              </a:solidFill>
              <a:effectLst/>
              <a:latin typeface="Times New Roman" panose="02020603050405020304" pitchFamily="18" charset="0"/>
              <a:ea typeface="Times New Roman" panose="02020603050405020304" pitchFamily="18" charset="0"/>
            </a:endParaRPr>
          </a:p>
          <a:p>
            <a:pPr>
              <a:spcBef>
                <a:spcPts val="930"/>
              </a:spcBef>
              <a:tabLst>
                <a:tab pos="5223510" algn="l"/>
              </a:tabLst>
            </a:pPr>
            <a:r>
              <a:rPr lang="en-US" sz="2000" dirty="0">
                <a:solidFill>
                  <a:schemeClr val="tx1"/>
                </a:solidFill>
                <a:effectLst/>
                <a:latin typeface="Times New Roman" panose="02020603050405020304" pitchFamily="18" charset="0"/>
                <a:ea typeface="Times New Roman" panose="02020603050405020304" pitchFamily="18" charset="0"/>
              </a:rPr>
              <a:t>                           Associate Professor								</a:t>
            </a:r>
            <a:r>
              <a:rPr lang="en-US" b="1" dirty="0">
                <a:solidFill>
                  <a:schemeClr val="tx1"/>
                </a:solidFill>
                <a:effectLst/>
                <a:latin typeface="Times New Roman" panose="02020603050405020304" pitchFamily="18" charset="0"/>
                <a:ea typeface="Times New Roman" panose="02020603050405020304" pitchFamily="18" charset="0"/>
              </a:rPr>
              <a:t>Course: </a:t>
            </a:r>
            <a:r>
              <a:rPr lang="en-US" dirty="0">
                <a:solidFill>
                  <a:schemeClr val="tx1"/>
                </a:solidFill>
                <a:effectLst/>
                <a:latin typeface="Times New Roman" panose="02020603050405020304" pitchFamily="18" charset="0"/>
                <a:ea typeface="Times New Roman" panose="02020603050405020304" pitchFamily="18" charset="0"/>
              </a:rPr>
              <a:t>MCA V</a:t>
            </a:r>
            <a:endParaRPr lang="en-IN"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pic>
        <p:nvPicPr>
          <p:cNvPr id="4" name="image1.jpeg">
            <a:extLst>
              <a:ext uri="{FF2B5EF4-FFF2-40B4-BE49-F238E27FC236}">
                <a16:creationId xmlns:a16="http://schemas.microsoft.com/office/drawing/2014/main" id="{566A1FC3-B085-41A4-BC7C-39FB93EEB9A4}"/>
              </a:ext>
            </a:extLst>
          </p:cNvPr>
          <p:cNvPicPr/>
          <p:nvPr/>
        </p:nvPicPr>
        <p:blipFill>
          <a:blip r:embed="rId2" cstate="print"/>
          <a:stretch>
            <a:fillRect/>
          </a:stretch>
        </p:blipFill>
        <p:spPr>
          <a:xfrm>
            <a:off x="5674995" y="1661005"/>
            <a:ext cx="842010" cy="970280"/>
          </a:xfrm>
          <a:prstGeom prst="rect">
            <a:avLst/>
          </a:prstGeom>
        </p:spPr>
      </p:pic>
      <p:sp>
        <p:nvSpPr>
          <p:cNvPr id="5" name="Title 1">
            <a:extLst>
              <a:ext uri="{FF2B5EF4-FFF2-40B4-BE49-F238E27FC236}">
                <a16:creationId xmlns:a16="http://schemas.microsoft.com/office/drawing/2014/main" id="{21D4AC0E-CD06-4257-97A5-C9CD415E4922}"/>
              </a:ext>
            </a:extLst>
          </p:cNvPr>
          <p:cNvSpPr txBox="1">
            <a:spLocks/>
          </p:cNvSpPr>
          <p:nvPr/>
        </p:nvSpPr>
        <p:spPr>
          <a:xfrm>
            <a:off x="186613" y="2043403"/>
            <a:ext cx="12005386" cy="2668556"/>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508760" marR="1185545" indent="-401320" algn="ctr">
              <a:lnSpc>
                <a:spcPct val="111000"/>
              </a:lnSpc>
            </a:pPr>
            <a:r>
              <a:rPr lang="en-US" sz="2800" b="1" dirty="0">
                <a:effectLst/>
                <a:latin typeface="Times New Roman" panose="02020603050405020304" pitchFamily="18" charset="0"/>
                <a:ea typeface="Times New Roman" panose="02020603050405020304" pitchFamily="18" charset="0"/>
              </a:rPr>
              <a:t>House Price Prediction using Machine Learning</a:t>
            </a:r>
            <a:br>
              <a:rPr lang="en-IN" sz="2400" b="1" dirty="0">
                <a:latin typeface="Times New Roman" panose="02020603050405020304" pitchFamily="18" charset="0"/>
                <a:ea typeface="Times New Roman" panose="02020603050405020304" pitchFamily="18" charset="0"/>
              </a:rPr>
            </a:br>
            <a:br>
              <a:rPr lang="en-US" sz="1800" b="1" dirty="0">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3266439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207AE-DD80-46B9-AA59-9F729A541E4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Exploration and Transformation</a:t>
            </a:r>
            <a:br>
              <a:rPr lang="en-IN" dirty="0">
                <a:latin typeface="Times New Roman" panose="02020603050405020304" pitchFamily="18" charset="0"/>
                <a:cs typeface="Times New Roman" panose="02020603050405020304" pitchFamily="18" charset="0"/>
              </a:rPr>
            </a:br>
            <a:endParaRPr lang="en-IN" dirty="0"/>
          </a:p>
        </p:txBody>
      </p:sp>
      <p:sp>
        <p:nvSpPr>
          <p:cNvPr id="6" name="Content Placeholder 2">
            <a:extLst>
              <a:ext uri="{FF2B5EF4-FFF2-40B4-BE49-F238E27FC236}">
                <a16:creationId xmlns:a16="http://schemas.microsoft.com/office/drawing/2014/main" id="{8A32FCFD-910B-4CA5-BA00-E0257C8C3D7D}"/>
              </a:ext>
            </a:extLst>
          </p:cNvPr>
          <p:cNvSpPr>
            <a:spLocks noGrp="1"/>
          </p:cNvSpPr>
          <p:nvPr>
            <p:ph idx="1"/>
          </p:nvPr>
        </p:nvSpPr>
        <p:spPr>
          <a:xfrm>
            <a:off x="2523898" y="1592577"/>
            <a:ext cx="8915400" cy="3777622"/>
          </a:xfrm>
        </p:spPr>
        <p:txBody>
          <a:bodyPr/>
          <a:lstStyle/>
          <a:p>
            <a:r>
              <a:rPr lang="en-IN" dirty="0">
                <a:solidFill>
                  <a:schemeClr val="tx1"/>
                </a:solidFill>
                <a:latin typeface="Times New Roman" panose="02020603050405020304" pitchFamily="18" charset="0"/>
                <a:cs typeface="Times New Roman" panose="02020603050405020304" pitchFamily="18" charset="0"/>
              </a:rPr>
              <a:t>In the given data we are dropping </a:t>
            </a:r>
            <a:r>
              <a:rPr lang="en-US" dirty="0" err="1">
                <a:solidFill>
                  <a:schemeClr val="tx1"/>
                </a:solidFill>
                <a:latin typeface="Times New Roman" panose="02020603050405020304" pitchFamily="18" charset="0"/>
                <a:cs typeface="Times New Roman" panose="02020603050405020304" pitchFamily="18" charset="0"/>
              </a:rPr>
              <a:t>area_type</a:t>
            </a:r>
            <a:r>
              <a:rPr lang="en-US" dirty="0">
                <a:solidFill>
                  <a:schemeClr val="tx1"/>
                </a:solidFill>
                <a:latin typeface="Times New Roman" panose="02020603050405020304" pitchFamily="18" charset="0"/>
                <a:cs typeface="Times New Roman" panose="02020603050405020304" pitchFamily="18" charset="0"/>
              </a:rPr>
              <a:t> , society, balcony, availability considering that it will not affect the price of house.</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Dropping Missing Values rows</a:t>
            </a: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62BF1D9-31B0-4EF0-BD2F-67131CBFEED0}"/>
              </a:ext>
            </a:extLst>
          </p:cNvPr>
          <p:cNvPicPr>
            <a:picLocks noChangeAspect="1"/>
          </p:cNvPicPr>
          <p:nvPr/>
        </p:nvPicPr>
        <p:blipFill>
          <a:blip r:embed="rId2"/>
          <a:stretch>
            <a:fillRect/>
          </a:stretch>
        </p:blipFill>
        <p:spPr>
          <a:xfrm>
            <a:off x="3898349" y="2399468"/>
            <a:ext cx="4600575" cy="1771650"/>
          </a:xfrm>
          <a:prstGeom prst="rect">
            <a:avLst/>
          </a:prstGeom>
        </p:spPr>
      </p:pic>
      <p:pic>
        <p:nvPicPr>
          <p:cNvPr id="8" name="Picture 7">
            <a:extLst>
              <a:ext uri="{FF2B5EF4-FFF2-40B4-BE49-F238E27FC236}">
                <a16:creationId xmlns:a16="http://schemas.microsoft.com/office/drawing/2014/main" id="{F39AEC2C-F04F-43AC-BEBB-B5B383507413}"/>
              </a:ext>
            </a:extLst>
          </p:cNvPr>
          <p:cNvPicPr>
            <a:picLocks noChangeAspect="1"/>
          </p:cNvPicPr>
          <p:nvPr/>
        </p:nvPicPr>
        <p:blipFill>
          <a:blip r:embed="rId3"/>
          <a:stretch>
            <a:fillRect/>
          </a:stretch>
        </p:blipFill>
        <p:spPr>
          <a:xfrm>
            <a:off x="3124102" y="4665586"/>
            <a:ext cx="1838325" cy="1800225"/>
          </a:xfrm>
          <a:prstGeom prst="rect">
            <a:avLst/>
          </a:prstGeom>
        </p:spPr>
      </p:pic>
      <p:pic>
        <p:nvPicPr>
          <p:cNvPr id="9" name="Picture 8">
            <a:extLst>
              <a:ext uri="{FF2B5EF4-FFF2-40B4-BE49-F238E27FC236}">
                <a16:creationId xmlns:a16="http://schemas.microsoft.com/office/drawing/2014/main" id="{4FC81619-6192-412D-AF83-1C65DF279644}"/>
              </a:ext>
            </a:extLst>
          </p:cNvPr>
          <p:cNvPicPr>
            <a:picLocks noChangeAspect="1"/>
          </p:cNvPicPr>
          <p:nvPr/>
        </p:nvPicPr>
        <p:blipFill>
          <a:blip r:embed="rId4"/>
          <a:stretch>
            <a:fillRect/>
          </a:stretch>
        </p:blipFill>
        <p:spPr>
          <a:xfrm>
            <a:off x="6598524" y="4560811"/>
            <a:ext cx="1857375" cy="1905000"/>
          </a:xfrm>
          <a:prstGeom prst="rect">
            <a:avLst/>
          </a:prstGeom>
        </p:spPr>
      </p:pic>
    </p:spTree>
    <p:extLst>
      <p:ext uri="{BB962C8B-B14F-4D97-AF65-F5344CB8AC3E}">
        <p14:creationId xmlns:p14="http://schemas.microsoft.com/office/powerpoint/2010/main" val="513111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52ED2-6BF3-4198-98E8-7F46AE92DA5F}"/>
              </a:ext>
            </a:extLst>
          </p:cNvPr>
          <p:cNvSpPr>
            <a:spLocks noGrp="1"/>
          </p:cNvSpPr>
          <p:nvPr>
            <p:ph type="title"/>
          </p:nvPr>
        </p:nvSpPr>
        <p:spPr/>
        <p:txBody>
          <a:bodyPr/>
          <a:lstStyle/>
          <a:p>
            <a:r>
              <a:rPr lang="en-IN" dirty="0"/>
              <a:t>Cont. </a:t>
            </a:r>
          </a:p>
        </p:txBody>
      </p:sp>
      <p:sp>
        <p:nvSpPr>
          <p:cNvPr id="10" name="Content Placeholder 9">
            <a:extLst>
              <a:ext uri="{FF2B5EF4-FFF2-40B4-BE49-F238E27FC236}">
                <a16:creationId xmlns:a16="http://schemas.microsoft.com/office/drawing/2014/main" id="{B53AB4EA-AF2E-423C-AAA6-61515A158B37}"/>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Now we are left with 13246 rows and 5 columns.</a:t>
            </a:r>
          </a:p>
          <a:p>
            <a:r>
              <a:rPr lang="en-IN" dirty="0">
                <a:solidFill>
                  <a:schemeClr val="tx1"/>
                </a:solidFill>
                <a:latin typeface="Times New Roman" panose="02020603050405020304" pitchFamily="18" charset="0"/>
                <a:cs typeface="Times New Roman" panose="02020603050405020304" pitchFamily="18" charset="0"/>
              </a:rPr>
              <a:t>Removing data that contains more than 20 Bathrooms.</a:t>
            </a:r>
          </a:p>
          <a:p>
            <a:r>
              <a:rPr lang="en-IN" dirty="0">
                <a:solidFill>
                  <a:schemeClr val="tx1"/>
                </a:solidFill>
                <a:latin typeface="Times New Roman" panose="02020603050405020304" pitchFamily="18" charset="0"/>
                <a:cs typeface="Times New Roman" panose="02020603050405020304" pitchFamily="18" charset="0"/>
              </a:rPr>
              <a:t>Some square feet value are in range so we have taken mean.</a:t>
            </a:r>
          </a:p>
          <a:p>
            <a:r>
              <a:rPr lang="en-IN" dirty="0">
                <a:solidFill>
                  <a:schemeClr val="tx1"/>
                </a:solidFill>
                <a:latin typeface="Times New Roman" panose="02020603050405020304" pitchFamily="18" charset="0"/>
                <a:cs typeface="Times New Roman" panose="02020603050405020304" pitchFamily="18" charset="0"/>
              </a:rPr>
              <a:t>Calculating price per square feet and creating new column. </a:t>
            </a:r>
          </a:p>
          <a:p>
            <a:r>
              <a:rPr lang="en-IN" dirty="0">
                <a:solidFill>
                  <a:schemeClr val="tx1"/>
                </a:solidFill>
                <a:latin typeface="Times New Roman" panose="02020603050405020304" pitchFamily="18" charset="0"/>
                <a:cs typeface="Times New Roman" panose="02020603050405020304" pitchFamily="18" charset="0"/>
              </a:rPr>
              <a:t> </a:t>
            </a:r>
          </a:p>
        </p:txBody>
      </p:sp>
      <p:pic>
        <p:nvPicPr>
          <p:cNvPr id="14" name="Picture 13">
            <a:extLst>
              <a:ext uri="{FF2B5EF4-FFF2-40B4-BE49-F238E27FC236}">
                <a16:creationId xmlns:a16="http://schemas.microsoft.com/office/drawing/2014/main" id="{E1A119D1-F9C4-42D8-A3C4-AB5129054B93}"/>
              </a:ext>
            </a:extLst>
          </p:cNvPr>
          <p:cNvPicPr>
            <a:picLocks noChangeAspect="1"/>
          </p:cNvPicPr>
          <p:nvPr/>
        </p:nvPicPr>
        <p:blipFill>
          <a:blip r:embed="rId2"/>
          <a:stretch>
            <a:fillRect/>
          </a:stretch>
        </p:blipFill>
        <p:spPr>
          <a:xfrm>
            <a:off x="2477276" y="3890865"/>
            <a:ext cx="3699589" cy="2445662"/>
          </a:xfrm>
          <a:prstGeom prst="rect">
            <a:avLst/>
          </a:prstGeom>
        </p:spPr>
      </p:pic>
      <p:pic>
        <p:nvPicPr>
          <p:cNvPr id="16" name="Picture 15">
            <a:extLst>
              <a:ext uri="{FF2B5EF4-FFF2-40B4-BE49-F238E27FC236}">
                <a16:creationId xmlns:a16="http://schemas.microsoft.com/office/drawing/2014/main" id="{495D475D-81AE-45EC-919F-145B2510744E}"/>
              </a:ext>
            </a:extLst>
          </p:cNvPr>
          <p:cNvPicPr>
            <a:picLocks noChangeAspect="1"/>
          </p:cNvPicPr>
          <p:nvPr/>
        </p:nvPicPr>
        <p:blipFill>
          <a:blip r:embed="rId3"/>
          <a:stretch>
            <a:fillRect/>
          </a:stretch>
        </p:blipFill>
        <p:spPr>
          <a:xfrm>
            <a:off x="6786546" y="3890864"/>
            <a:ext cx="4108385" cy="2445663"/>
          </a:xfrm>
          <a:prstGeom prst="rect">
            <a:avLst/>
          </a:prstGeom>
        </p:spPr>
      </p:pic>
    </p:spTree>
    <p:extLst>
      <p:ext uri="{BB962C8B-B14F-4D97-AF65-F5344CB8AC3E}">
        <p14:creationId xmlns:p14="http://schemas.microsoft.com/office/powerpoint/2010/main" val="2393699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B13DC-4AFF-4EFB-BA3C-838217773D9D}"/>
              </a:ext>
            </a:extLst>
          </p:cNvPr>
          <p:cNvSpPr>
            <a:spLocks noGrp="1"/>
          </p:cNvSpPr>
          <p:nvPr>
            <p:ph type="title"/>
          </p:nvPr>
        </p:nvSpPr>
        <p:spPr/>
        <p:txBody>
          <a:bodyPr/>
          <a:lstStyle/>
          <a:p>
            <a:r>
              <a:rPr lang="en-IN" dirty="0"/>
              <a:t>Cont. </a:t>
            </a:r>
          </a:p>
        </p:txBody>
      </p:sp>
      <p:sp>
        <p:nvSpPr>
          <p:cNvPr id="3" name="Content Placeholder 2">
            <a:extLst>
              <a:ext uri="{FF2B5EF4-FFF2-40B4-BE49-F238E27FC236}">
                <a16:creationId xmlns:a16="http://schemas.microsoft.com/office/drawing/2014/main" id="{ABD588C5-DE55-42A3-AA47-E7CE7E1A5650}"/>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In this data set we have high dimensionality data problem in location. We have 1052 location count less then 10 and 1293 with unique locations. Now labelling as “other” in place of location.</a:t>
            </a:r>
          </a:p>
          <a:p>
            <a:r>
              <a:rPr lang="en-IN" dirty="0">
                <a:solidFill>
                  <a:schemeClr val="tx1"/>
                </a:solidFill>
                <a:latin typeface="Times New Roman" panose="02020603050405020304" pitchFamily="18" charset="0"/>
                <a:cs typeface="Times New Roman" panose="02020603050405020304" pitchFamily="18" charset="0"/>
              </a:rPr>
              <a:t>We found Outlier detection problem in given data as we consider less then 300 </a:t>
            </a:r>
            <a:r>
              <a:rPr lang="en-IN" dirty="0" err="1">
                <a:solidFill>
                  <a:schemeClr val="tx1"/>
                </a:solidFill>
                <a:latin typeface="Times New Roman" panose="02020603050405020304" pitchFamily="18" charset="0"/>
                <a:cs typeface="Times New Roman" panose="02020603050405020304" pitchFamily="18" charset="0"/>
              </a:rPr>
              <a:t>sqft</a:t>
            </a:r>
            <a:r>
              <a:rPr lang="en-IN" dirty="0">
                <a:solidFill>
                  <a:schemeClr val="tx1"/>
                </a:solidFill>
                <a:latin typeface="Times New Roman" panose="02020603050405020304" pitchFamily="18" charset="0"/>
                <a:cs typeface="Times New Roman" panose="02020603050405020304" pitchFamily="18" charset="0"/>
              </a:rPr>
              <a:t> we cant build 1BHK house so we have to drop that data from dataset.</a:t>
            </a:r>
          </a:p>
        </p:txBody>
      </p:sp>
      <p:pic>
        <p:nvPicPr>
          <p:cNvPr id="4" name="Picture 3">
            <a:extLst>
              <a:ext uri="{FF2B5EF4-FFF2-40B4-BE49-F238E27FC236}">
                <a16:creationId xmlns:a16="http://schemas.microsoft.com/office/drawing/2014/main" id="{3316E898-B60E-46D7-9E13-EF3A024F6CCF}"/>
              </a:ext>
            </a:extLst>
          </p:cNvPr>
          <p:cNvPicPr>
            <a:picLocks noChangeAspect="1"/>
          </p:cNvPicPr>
          <p:nvPr/>
        </p:nvPicPr>
        <p:blipFill>
          <a:blip r:embed="rId2"/>
          <a:stretch>
            <a:fillRect/>
          </a:stretch>
        </p:blipFill>
        <p:spPr>
          <a:xfrm>
            <a:off x="3763963" y="4120522"/>
            <a:ext cx="5838825" cy="1790700"/>
          </a:xfrm>
          <a:prstGeom prst="rect">
            <a:avLst/>
          </a:prstGeom>
        </p:spPr>
      </p:pic>
    </p:spTree>
    <p:extLst>
      <p:ext uri="{BB962C8B-B14F-4D97-AF65-F5344CB8AC3E}">
        <p14:creationId xmlns:p14="http://schemas.microsoft.com/office/powerpoint/2010/main" val="3677318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3D98B-D755-4BEA-84B2-55611042C0A0}"/>
              </a:ext>
            </a:extLst>
          </p:cNvPr>
          <p:cNvSpPr>
            <a:spLocks noGrp="1"/>
          </p:cNvSpPr>
          <p:nvPr>
            <p:ph type="title"/>
          </p:nvPr>
        </p:nvSpPr>
        <p:spPr/>
        <p:txBody>
          <a:bodyPr/>
          <a:lstStyle/>
          <a:p>
            <a:r>
              <a:rPr lang="en-IN" dirty="0"/>
              <a:t>Cont. </a:t>
            </a:r>
          </a:p>
        </p:txBody>
      </p:sp>
      <p:sp>
        <p:nvSpPr>
          <p:cNvPr id="3" name="Content Placeholder 2">
            <a:extLst>
              <a:ext uri="{FF2B5EF4-FFF2-40B4-BE49-F238E27FC236}">
                <a16:creationId xmlns:a16="http://schemas.microsoft.com/office/drawing/2014/main" id="{36B20BEF-7AE4-4EE4-AD7F-8172255AC5BD}"/>
              </a:ext>
            </a:extLst>
          </p:cNvPr>
          <p:cNvSpPr>
            <a:spLocks noGrp="1"/>
          </p:cNvSpPr>
          <p:nvPr>
            <p:ph idx="1"/>
          </p:nvPr>
        </p:nvSpPr>
        <p:spPr/>
        <p:txBody>
          <a:bodyPr/>
          <a:lstStyle/>
          <a:p>
            <a:r>
              <a:rPr lang="en-US" i="0" dirty="0">
                <a:solidFill>
                  <a:schemeClr val="tx1"/>
                </a:solidFill>
                <a:effectLst/>
                <a:latin typeface="Times New Roman" panose="02020603050405020304" pitchFamily="18" charset="0"/>
                <a:cs typeface="Times New Roman" panose="02020603050405020304" pitchFamily="18" charset="0"/>
              </a:rPr>
              <a:t>Now we have to remove those 2bhk apartment whose price per </a:t>
            </a:r>
            <a:r>
              <a:rPr lang="en-US" i="0" dirty="0" err="1">
                <a:solidFill>
                  <a:schemeClr val="tx1"/>
                </a:solidFill>
                <a:effectLst/>
                <a:latin typeface="Times New Roman" panose="02020603050405020304" pitchFamily="18" charset="0"/>
                <a:cs typeface="Times New Roman" panose="02020603050405020304" pitchFamily="18" charset="0"/>
              </a:rPr>
              <a:t>sqft</a:t>
            </a:r>
            <a:r>
              <a:rPr lang="en-US" i="0" dirty="0">
                <a:solidFill>
                  <a:schemeClr val="tx1"/>
                </a:solidFill>
                <a:effectLst/>
                <a:latin typeface="Times New Roman" panose="02020603050405020304" pitchFamily="18" charset="0"/>
                <a:cs typeface="Times New Roman" panose="02020603050405020304" pitchFamily="18" charset="0"/>
              </a:rPr>
              <a:t> is less than Mean price per </a:t>
            </a:r>
            <a:r>
              <a:rPr lang="en-US" i="0" dirty="0" err="1">
                <a:solidFill>
                  <a:schemeClr val="tx1"/>
                </a:solidFill>
                <a:effectLst/>
                <a:latin typeface="Times New Roman" panose="02020603050405020304" pitchFamily="18" charset="0"/>
                <a:cs typeface="Times New Roman" panose="02020603050405020304" pitchFamily="18" charset="0"/>
              </a:rPr>
              <a:t>Sqft</a:t>
            </a:r>
            <a:r>
              <a:rPr lang="en-US" i="0" dirty="0">
                <a:solidFill>
                  <a:schemeClr val="tx1"/>
                </a:solidFill>
                <a:effectLst/>
                <a:latin typeface="Times New Roman" panose="02020603050405020304" pitchFamily="18" charset="0"/>
                <a:cs typeface="Times New Roman" panose="02020603050405020304" pitchFamily="18" charset="0"/>
              </a:rPr>
              <a:t> of 1BHk apartment as shown in scatter plot graph.</a:t>
            </a:r>
          </a:p>
          <a:p>
            <a:r>
              <a:rPr lang="en-IN" dirty="0">
                <a:solidFill>
                  <a:schemeClr val="tx1"/>
                </a:solidFill>
                <a:latin typeface="Times New Roman" panose="02020603050405020304" pitchFamily="18" charset="0"/>
                <a:cs typeface="Times New Roman" panose="02020603050405020304" pitchFamily="18" charset="0"/>
              </a:rPr>
              <a:t>Now dropping size, </a:t>
            </a:r>
            <a:r>
              <a:rPr lang="en-IN" dirty="0" err="1">
                <a:solidFill>
                  <a:schemeClr val="tx1"/>
                </a:solidFill>
                <a:latin typeface="Times New Roman" panose="02020603050405020304" pitchFamily="18" charset="0"/>
                <a:cs typeface="Times New Roman" panose="02020603050405020304" pitchFamily="18" charset="0"/>
              </a:rPr>
              <a:t>price_per_sqft</a:t>
            </a:r>
            <a:r>
              <a:rPr lang="en-IN" dirty="0">
                <a:solidFill>
                  <a:schemeClr val="tx1"/>
                </a:solidFill>
                <a:latin typeface="Times New Roman" panose="02020603050405020304" pitchFamily="18" charset="0"/>
                <a:cs typeface="Times New Roman" panose="02020603050405020304" pitchFamily="18" charset="0"/>
              </a:rPr>
              <a:t> to get final data set.</a:t>
            </a:r>
          </a:p>
          <a:p>
            <a:r>
              <a:rPr lang="en-IN" dirty="0">
                <a:solidFill>
                  <a:schemeClr val="tx1"/>
                </a:solidFill>
                <a:latin typeface="Times New Roman" panose="02020603050405020304" pitchFamily="18" charset="0"/>
                <a:cs typeface="Times New Roman" panose="02020603050405020304" pitchFamily="18" charset="0"/>
              </a:rPr>
              <a:t>Now we are left with 7251 rows and 5 columns.</a:t>
            </a:r>
          </a:p>
          <a:p>
            <a:r>
              <a:rPr lang="en-IN" dirty="0">
                <a:solidFill>
                  <a:schemeClr val="tx1"/>
                </a:solidFill>
                <a:latin typeface="Times New Roman" panose="02020603050405020304" pitchFamily="18" charset="0"/>
                <a:cs typeface="Times New Roman" panose="02020603050405020304" pitchFamily="18" charset="0"/>
              </a:rPr>
              <a:t>Then we applied One Hot encoding (pandas dummies) in location. After </a:t>
            </a:r>
            <a:r>
              <a:rPr lang="en-IN" dirty="0" err="1">
                <a:solidFill>
                  <a:schemeClr val="tx1"/>
                </a:solidFill>
                <a:latin typeface="Times New Roman" panose="02020603050405020304" pitchFamily="18" charset="0"/>
                <a:cs typeface="Times New Roman" panose="02020603050405020304" pitchFamily="18" charset="0"/>
              </a:rPr>
              <a:t>thet</a:t>
            </a:r>
            <a:r>
              <a:rPr lang="en-IN" dirty="0">
                <a:solidFill>
                  <a:schemeClr val="tx1"/>
                </a:solidFill>
                <a:latin typeface="Times New Roman" panose="02020603050405020304" pitchFamily="18" charset="0"/>
                <a:cs typeface="Times New Roman" panose="02020603050405020304" pitchFamily="18" charset="0"/>
              </a:rPr>
              <a:t> we left with (7251,245).</a:t>
            </a:r>
          </a:p>
        </p:txBody>
      </p:sp>
      <p:pic>
        <p:nvPicPr>
          <p:cNvPr id="4" name="Picture 3">
            <a:extLst>
              <a:ext uri="{FF2B5EF4-FFF2-40B4-BE49-F238E27FC236}">
                <a16:creationId xmlns:a16="http://schemas.microsoft.com/office/drawing/2014/main" id="{C6930808-3CAE-4451-A69D-D69BE3CE3BF8}"/>
              </a:ext>
            </a:extLst>
          </p:cNvPr>
          <p:cNvPicPr>
            <a:picLocks noChangeAspect="1"/>
          </p:cNvPicPr>
          <p:nvPr/>
        </p:nvPicPr>
        <p:blipFill>
          <a:blip r:embed="rId2"/>
          <a:stretch>
            <a:fillRect/>
          </a:stretch>
        </p:blipFill>
        <p:spPr>
          <a:xfrm>
            <a:off x="2254509" y="4308282"/>
            <a:ext cx="3464640" cy="2345677"/>
          </a:xfrm>
          <a:prstGeom prst="rect">
            <a:avLst/>
          </a:prstGeom>
        </p:spPr>
      </p:pic>
      <p:pic>
        <p:nvPicPr>
          <p:cNvPr id="5" name="Picture 4">
            <a:extLst>
              <a:ext uri="{FF2B5EF4-FFF2-40B4-BE49-F238E27FC236}">
                <a16:creationId xmlns:a16="http://schemas.microsoft.com/office/drawing/2014/main" id="{5E1D712C-8C4A-475B-B40F-5073648DF904}"/>
              </a:ext>
            </a:extLst>
          </p:cNvPr>
          <p:cNvPicPr>
            <a:picLocks noChangeAspect="1"/>
          </p:cNvPicPr>
          <p:nvPr/>
        </p:nvPicPr>
        <p:blipFill>
          <a:blip r:embed="rId3"/>
          <a:stretch>
            <a:fillRect/>
          </a:stretch>
        </p:blipFill>
        <p:spPr>
          <a:xfrm>
            <a:off x="7353220" y="4714359"/>
            <a:ext cx="3105150" cy="1533525"/>
          </a:xfrm>
          <a:prstGeom prst="rect">
            <a:avLst/>
          </a:prstGeom>
        </p:spPr>
      </p:pic>
    </p:spTree>
    <p:extLst>
      <p:ext uri="{BB962C8B-B14F-4D97-AF65-F5344CB8AC3E}">
        <p14:creationId xmlns:p14="http://schemas.microsoft.com/office/powerpoint/2010/main" val="4069936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F3C61-8204-4DE3-B461-0E096442F25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Predictive Modelling </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2C879D2-C85C-4BE6-B47E-AD2C1B97D79F}"/>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In this step we divide our data set into 2 parts training and testing the dataset in 80:20 ratio.</a:t>
            </a:r>
          </a:p>
          <a:p>
            <a:r>
              <a:rPr lang="en-IN" dirty="0">
                <a:solidFill>
                  <a:schemeClr val="tx1"/>
                </a:solidFill>
                <a:latin typeface="Times New Roman" panose="02020603050405020304" pitchFamily="18" charset="0"/>
                <a:cs typeface="Times New Roman" panose="02020603050405020304" pitchFamily="18" charset="0"/>
              </a:rPr>
              <a:t>In this project we have used 3 model [Linear Regression, Lasso and decision Tree] </a:t>
            </a:r>
          </a:p>
        </p:txBody>
      </p:sp>
      <p:pic>
        <p:nvPicPr>
          <p:cNvPr id="4" name="Picture 3">
            <a:extLst>
              <a:ext uri="{FF2B5EF4-FFF2-40B4-BE49-F238E27FC236}">
                <a16:creationId xmlns:a16="http://schemas.microsoft.com/office/drawing/2014/main" id="{0285FF6E-81C6-4066-BB60-81D35810362C}"/>
              </a:ext>
            </a:extLst>
          </p:cNvPr>
          <p:cNvPicPr>
            <a:picLocks noChangeAspect="1"/>
          </p:cNvPicPr>
          <p:nvPr/>
        </p:nvPicPr>
        <p:blipFill>
          <a:blip r:embed="rId2"/>
          <a:stretch>
            <a:fillRect/>
          </a:stretch>
        </p:blipFill>
        <p:spPr>
          <a:xfrm>
            <a:off x="3918857" y="3713584"/>
            <a:ext cx="4925299" cy="1467724"/>
          </a:xfrm>
          <a:prstGeom prst="rect">
            <a:avLst/>
          </a:prstGeom>
        </p:spPr>
      </p:pic>
    </p:spTree>
    <p:extLst>
      <p:ext uri="{BB962C8B-B14F-4D97-AF65-F5344CB8AC3E}">
        <p14:creationId xmlns:p14="http://schemas.microsoft.com/office/powerpoint/2010/main" val="2306865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1D72E-BE82-45BB-A4B3-45C648106FA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 </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F63475A-FD1B-4064-983C-EEAD5CEA3332}"/>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We have taken 3 areas though which it calculate the price of house [Location, Square feet, Bathroom and BHK].</a:t>
            </a:r>
          </a:p>
          <a:p>
            <a:r>
              <a:rPr lang="en-IN" dirty="0">
                <a:solidFill>
                  <a:schemeClr val="tx1"/>
                </a:solidFill>
                <a:latin typeface="Times New Roman" panose="02020603050405020304" pitchFamily="18" charset="0"/>
                <a:cs typeface="Times New Roman" panose="02020603050405020304" pitchFamily="18" charset="0"/>
              </a:rPr>
              <a:t>After entering the values it gives us values of house according to that in Lakhs.</a:t>
            </a:r>
          </a:p>
        </p:txBody>
      </p:sp>
      <p:pic>
        <p:nvPicPr>
          <p:cNvPr id="5" name="Picture 4">
            <a:extLst>
              <a:ext uri="{FF2B5EF4-FFF2-40B4-BE49-F238E27FC236}">
                <a16:creationId xmlns:a16="http://schemas.microsoft.com/office/drawing/2014/main" id="{D5ADC9CC-55EF-4808-A2B5-FE5C9AC1BE2C}"/>
              </a:ext>
            </a:extLst>
          </p:cNvPr>
          <p:cNvPicPr>
            <a:picLocks noChangeAspect="1"/>
          </p:cNvPicPr>
          <p:nvPr/>
        </p:nvPicPr>
        <p:blipFill>
          <a:blip r:embed="rId2"/>
          <a:stretch>
            <a:fillRect/>
          </a:stretch>
        </p:blipFill>
        <p:spPr>
          <a:xfrm>
            <a:off x="3982324" y="3766915"/>
            <a:ext cx="4600575" cy="2466975"/>
          </a:xfrm>
          <a:prstGeom prst="rect">
            <a:avLst/>
          </a:prstGeom>
        </p:spPr>
      </p:pic>
    </p:spTree>
    <p:extLst>
      <p:ext uri="{BB962C8B-B14F-4D97-AF65-F5344CB8AC3E}">
        <p14:creationId xmlns:p14="http://schemas.microsoft.com/office/powerpoint/2010/main" val="2575938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C638-D187-410F-9C9F-A9E1D96D5FAB}"/>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FD648875-0145-422B-9742-BCA2ED1C3197}"/>
              </a:ext>
            </a:extLst>
          </p:cNvPr>
          <p:cNvSpPr>
            <a:spLocks noGrp="1"/>
          </p:cNvSpPr>
          <p:nvPr>
            <p:ph idx="1"/>
          </p:nvPr>
        </p:nvSpPr>
        <p:spPr/>
        <p:txBody>
          <a:bodyPr/>
          <a:lstStyle/>
          <a:p>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importance of this type of project is to help the buyers and sellers so that they can deal in the correct price.</a:t>
            </a:r>
          </a:p>
          <a:p>
            <a:r>
              <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These prediction models need to achieve high accuracy so the sample data is divided into 80% training data and 20% test data respectively.</a:t>
            </a:r>
            <a:endPar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We have achieved the 81% accuracy </a:t>
            </a:r>
          </a:p>
        </p:txBody>
      </p:sp>
    </p:spTree>
    <p:extLst>
      <p:ext uri="{BB962C8B-B14F-4D97-AF65-F5344CB8AC3E}">
        <p14:creationId xmlns:p14="http://schemas.microsoft.com/office/powerpoint/2010/main" val="930211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35FD3-8ADE-4369-8E49-D7878C0EE6AA}"/>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04204EF9-E73C-41CE-917E-5B284619971B}"/>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There is a lot of variables affects house prices.</a:t>
            </a:r>
          </a:p>
          <a:p>
            <a:r>
              <a:rPr lang="en-US" sz="1800" dirty="0">
                <a:effectLst/>
                <a:latin typeface="Times New Roman" panose="02020603050405020304" pitchFamily="18" charset="0"/>
                <a:ea typeface="Times New Roman" panose="02020603050405020304" pitchFamily="18" charset="0"/>
              </a:rPr>
              <a:t>If data are available with a lot specification we can introduce more features, for example balcony, security, interior design, how old property and other details then we can more accurate result in this field.</a:t>
            </a:r>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rPr>
              <a:t>We should try to apply different models for getting the more accuracy rate. </a:t>
            </a:r>
          </a:p>
          <a:p>
            <a:r>
              <a:rPr lang="en-US" sz="1800" b="0" dirty="0">
                <a:effectLst/>
                <a:latin typeface="Times New Roman" panose="02020603050405020304" pitchFamily="18" charset="0"/>
                <a:ea typeface="Times New Roman" panose="02020603050405020304" pitchFamily="18" charset="0"/>
              </a:rPr>
              <a:t>This application should be free for all from as reliable source.</a:t>
            </a:r>
            <a:endParaRPr lang="en-IN" sz="1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88408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B2B6B8-D81E-4C2C-9AB4-67C800201FBE}"/>
              </a:ext>
            </a:extLst>
          </p:cNvPr>
          <p:cNvSpPr>
            <a:spLocks noGrp="1"/>
          </p:cNvSpPr>
          <p:nvPr>
            <p:ph idx="1"/>
          </p:nvPr>
        </p:nvSpPr>
        <p:spPr/>
        <p:txBody>
          <a:bodyPr/>
          <a:lstStyle/>
          <a:p>
            <a:endParaRPr lang="en-IN"/>
          </a:p>
        </p:txBody>
      </p:sp>
      <p:pic>
        <p:nvPicPr>
          <p:cNvPr id="5" name="Picture 2" descr="61377105 Style Essentials 2 Thanks-FAQ 1 Piece Powerpoint Presentation  Diagram Infographic Slide | Templates PowerPoint Slides | PPT Presentation  Backgrounds | Backgrounds Presentation Themes">
            <a:extLst>
              <a:ext uri="{FF2B5EF4-FFF2-40B4-BE49-F238E27FC236}">
                <a16:creationId xmlns:a16="http://schemas.microsoft.com/office/drawing/2014/main" id="{97F59389-077D-408D-A0A5-8EAFE6B16F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609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65000-EA32-47CF-8104-8F5ED30453D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6E068812-27B4-460E-A5FB-E49FA1315318}"/>
              </a:ext>
            </a:extLst>
          </p:cNvPr>
          <p:cNvSpPr>
            <a:spLocks noGrp="1"/>
          </p:cNvSpPr>
          <p:nvPr>
            <p:ph idx="1"/>
          </p:nvPr>
        </p:nvSpPr>
        <p:spPr/>
        <p:txBody>
          <a:bodyPr>
            <a:normAutofit fontScale="85000" lnSpcReduction="20000"/>
          </a:bodyPr>
          <a:lstStyle/>
          <a:p>
            <a:r>
              <a:rPr lang="en-IN" dirty="0">
                <a:latin typeface="Times New Roman" panose="02020603050405020304" pitchFamily="18" charset="0"/>
                <a:cs typeface="Times New Roman" panose="02020603050405020304" pitchFamily="18" charset="0"/>
              </a:rPr>
              <a:t>Introduction </a:t>
            </a:r>
          </a:p>
          <a:p>
            <a:r>
              <a:rPr lang="en-IN" dirty="0">
                <a:latin typeface="Times New Roman" panose="02020603050405020304" pitchFamily="18" charset="0"/>
                <a:cs typeface="Times New Roman" panose="02020603050405020304" pitchFamily="18" charset="0"/>
              </a:rPr>
              <a:t>Technology Used</a:t>
            </a:r>
          </a:p>
          <a:p>
            <a:r>
              <a:rPr lang="en-IN" dirty="0">
                <a:latin typeface="Times New Roman" panose="02020603050405020304" pitchFamily="18" charset="0"/>
                <a:cs typeface="Times New Roman" panose="02020603050405020304" pitchFamily="18" charset="0"/>
              </a:rPr>
              <a:t>Objective </a:t>
            </a:r>
          </a:p>
          <a:p>
            <a:r>
              <a:rPr lang="en-IN" dirty="0">
                <a:latin typeface="Times New Roman" panose="02020603050405020304" pitchFamily="18" charset="0"/>
                <a:cs typeface="Times New Roman" panose="02020603050405020304" pitchFamily="18" charset="0"/>
              </a:rPr>
              <a:t>What is Machine learning </a:t>
            </a:r>
          </a:p>
          <a:p>
            <a:r>
              <a:rPr lang="en-IN" dirty="0">
                <a:latin typeface="Times New Roman" panose="02020603050405020304" pitchFamily="18" charset="0"/>
                <a:cs typeface="Times New Roman" panose="02020603050405020304" pitchFamily="18" charset="0"/>
              </a:rPr>
              <a:t>Stages of predictive modelling</a:t>
            </a:r>
          </a:p>
          <a:p>
            <a:r>
              <a:rPr lang="en-IN" dirty="0">
                <a:latin typeface="Times New Roman" panose="02020603050405020304" pitchFamily="18" charset="0"/>
                <a:cs typeface="Times New Roman" panose="02020603050405020304" pitchFamily="18" charset="0"/>
              </a:rPr>
              <a:t>Hypothesis Generation</a:t>
            </a:r>
          </a:p>
          <a:p>
            <a:r>
              <a:rPr lang="en-IN" dirty="0">
                <a:latin typeface="Times New Roman" panose="02020603050405020304" pitchFamily="18" charset="0"/>
                <a:cs typeface="Times New Roman" panose="02020603050405020304" pitchFamily="18" charset="0"/>
              </a:rPr>
              <a:t>Data Extraction/ Collection</a:t>
            </a:r>
          </a:p>
          <a:p>
            <a:r>
              <a:rPr lang="en-IN" dirty="0">
                <a:latin typeface="Times New Roman" panose="02020603050405020304" pitchFamily="18" charset="0"/>
                <a:cs typeface="Times New Roman" panose="02020603050405020304" pitchFamily="18" charset="0"/>
              </a:rPr>
              <a:t>Data Exploration and Transformation</a:t>
            </a:r>
          </a:p>
          <a:p>
            <a:r>
              <a:rPr lang="en-IN" dirty="0">
                <a:latin typeface="Times New Roman" panose="02020603050405020304" pitchFamily="18" charset="0"/>
                <a:cs typeface="Times New Roman" panose="02020603050405020304" pitchFamily="18" charset="0"/>
              </a:rPr>
              <a:t>Predictive Modelling </a:t>
            </a:r>
          </a:p>
          <a:p>
            <a:r>
              <a:rPr lang="en-IN" dirty="0">
                <a:latin typeface="Times New Roman" panose="02020603050405020304" pitchFamily="18" charset="0"/>
                <a:cs typeface="Times New Roman" panose="02020603050405020304" pitchFamily="18" charset="0"/>
              </a:rPr>
              <a:t>Model Development / Implementation</a:t>
            </a:r>
          </a:p>
          <a:p>
            <a:r>
              <a:rPr lang="en-IN" dirty="0">
                <a:latin typeface="Times New Roman" panose="02020603050405020304" pitchFamily="18" charset="0"/>
                <a:cs typeface="Times New Roman" panose="02020603050405020304" pitchFamily="18" charset="0"/>
              </a:rPr>
              <a:t>Conclusion </a:t>
            </a:r>
          </a:p>
          <a:p>
            <a:r>
              <a:rPr lang="en-IN" dirty="0">
                <a:latin typeface="Times New Roman" panose="02020603050405020304" pitchFamily="18" charset="0"/>
                <a:cs typeface="Times New Roman" panose="02020603050405020304" pitchFamily="18" charset="0"/>
              </a:rPr>
              <a:t>Future Scope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4754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EFAE4-8D83-48D9-B0A5-C4C64CD169B8}"/>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0BA2FBDC-13B6-49D2-8BBB-DEEAE170BC3D}"/>
              </a:ext>
            </a:extLst>
          </p:cNvPr>
          <p:cNvSpPr>
            <a:spLocks noGrp="1"/>
          </p:cNvSpPr>
          <p:nvPr>
            <p:ph idx="1"/>
          </p:nvPr>
        </p:nvSpPr>
        <p:spPr/>
        <p:txBody>
          <a:bodyPr/>
          <a:lstStyle/>
          <a:p>
            <a:r>
              <a:rPr lang="en-IN" dirty="0"/>
              <a:t>Problem faced during buying and selling the house.</a:t>
            </a:r>
          </a:p>
          <a:p>
            <a:r>
              <a:rPr lang="en-IN" dirty="0"/>
              <a:t>Buyers and sellers don’t know the actual price of the house. </a:t>
            </a:r>
          </a:p>
          <a:p>
            <a:r>
              <a:rPr lang="en-IN" dirty="0"/>
              <a:t>Many factors affects the price of the house.</a:t>
            </a:r>
          </a:p>
          <a:p>
            <a:pPr lvl="1"/>
            <a:r>
              <a:rPr lang="en-IN" dirty="0"/>
              <a:t>No. of Bathroom</a:t>
            </a:r>
          </a:p>
          <a:p>
            <a:pPr lvl="1"/>
            <a:r>
              <a:rPr lang="en-IN" dirty="0"/>
              <a:t>No. of rooms</a:t>
            </a:r>
          </a:p>
          <a:p>
            <a:pPr lvl="1"/>
            <a:r>
              <a:rPr lang="en-IN" dirty="0"/>
              <a:t>Location</a:t>
            </a:r>
          </a:p>
          <a:p>
            <a:pPr lvl="1"/>
            <a:r>
              <a:rPr lang="en-IN" dirty="0"/>
              <a:t>Square foot </a:t>
            </a:r>
          </a:p>
          <a:p>
            <a:r>
              <a:rPr lang="en-IN" dirty="0"/>
              <a:t>Magic bricks and 99acres have this on their website</a:t>
            </a:r>
          </a:p>
          <a:p>
            <a:r>
              <a:rPr lang="en-IN" dirty="0"/>
              <a:t>Our project is ML project based on certain specification of your home and it will guess the most price. </a:t>
            </a:r>
          </a:p>
        </p:txBody>
      </p:sp>
    </p:spTree>
    <p:extLst>
      <p:ext uri="{BB962C8B-B14F-4D97-AF65-F5344CB8AC3E}">
        <p14:creationId xmlns:p14="http://schemas.microsoft.com/office/powerpoint/2010/main" val="2464554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0327B-4227-473B-9732-C766C17EF27C}"/>
              </a:ext>
            </a:extLst>
          </p:cNvPr>
          <p:cNvSpPr>
            <a:spLocks noGrp="1"/>
          </p:cNvSpPr>
          <p:nvPr>
            <p:ph type="title"/>
          </p:nvPr>
        </p:nvSpPr>
        <p:spPr/>
        <p:txBody>
          <a:bodyPr/>
          <a:lstStyle/>
          <a:p>
            <a:r>
              <a:rPr lang="en-IN" dirty="0"/>
              <a:t>Technology Used </a:t>
            </a:r>
          </a:p>
        </p:txBody>
      </p:sp>
      <p:sp>
        <p:nvSpPr>
          <p:cNvPr id="3" name="Content Placeholder 2">
            <a:extLst>
              <a:ext uri="{FF2B5EF4-FFF2-40B4-BE49-F238E27FC236}">
                <a16:creationId xmlns:a16="http://schemas.microsoft.com/office/drawing/2014/main" id="{9AEC25B7-C1A1-49C2-B6CF-AB3E6A470452}"/>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Python as programming Language.</a:t>
            </a:r>
          </a:p>
          <a:p>
            <a:r>
              <a:rPr lang="en-IN" dirty="0">
                <a:solidFill>
                  <a:schemeClr val="tx1"/>
                </a:solidFill>
                <a:latin typeface="Times New Roman" panose="02020603050405020304" pitchFamily="18" charset="0"/>
                <a:cs typeface="Times New Roman" panose="02020603050405020304" pitchFamily="18" charset="0"/>
              </a:rPr>
              <a:t>Anaconda (Jupyter notebook)</a:t>
            </a:r>
          </a:p>
          <a:p>
            <a:r>
              <a:rPr lang="en-IN" dirty="0" err="1">
                <a:solidFill>
                  <a:schemeClr val="tx1"/>
                </a:solidFill>
                <a:latin typeface="Times New Roman" panose="02020603050405020304" pitchFamily="18" charset="0"/>
                <a:cs typeface="Times New Roman" panose="02020603050405020304" pitchFamily="18" charset="0"/>
              </a:rPr>
              <a:t>Numpy</a:t>
            </a:r>
            <a:r>
              <a:rPr lang="en-IN" dirty="0">
                <a:solidFill>
                  <a:schemeClr val="tx1"/>
                </a:solidFill>
                <a:latin typeface="Times New Roman" panose="02020603050405020304" pitchFamily="18" charset="0"/>
                <a:cs typeface="Times New Roman" panose="02020603050405020304" pitchFamily="18" charset="0"/>
              </a:rPr>
              <a:t> </a:t>
            </a:r>
          </a:p>
          <a:p>
            <a:r>
              <a:rPr lang="en-IN" dirty="0">
                <a:solidFill>
                  <a:schemeClr val="tx1"/>
                </a:solidFill>
                <a:latin typeface="Times New Roman" panose="02020603050405020304" pitchFamily="18" charset="0"/>
                <a:cs typeface="Times New Roman" panose="02020603050405020304" pitchFamily="18" charset="0"/>
              </a:rPr>
              <a:t>Pandas </a:t>
            </a:r>
          </a:p>
          <a:p>
            <a:r>
              <a:rPr lang="en-US" sz="1800" dirty="0">
                <a:effectLst/>
                <a:highlight>
                  <a:srgbClr val="FFFFFF"/>
                </a:highlight>
                <a:latin typeface="Times New Roman" panose="02020603050405020304" pitchFamily="18" charset="0"/>
                <a:ea typeface="Times New Roman" panose="02020603050405020304" pitchFamily="18" charset="0"/>
              </a:rPr>
              <a:t>Scikit-learn</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641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161E2-A0FD-4570-9C67-487756FF8CCB}"/>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0B46BD42-C85E-4D5B-A5DF-3DE51A05FED0}"/>
              </a:ext>
            </a:extLst>
          </p:cNvPr>
          <p:cNvSpPr>
            <a:spLocks noGrp="1"/>
          </p:cNvSpPr>
          <p:nvPr>
            <p:ph idx="1"/>
          </p:nvPr>
        </p:nvSpPr>
        <p:spPr/>
        <p:txBody>
          <a:bodyPr/>
          <a:lstStyle/>
          <a:p>
            <a:r>
              <a:rPr lang="en-US" sz="1800" b="0" dirty="0">
                <a:effectLst/>
                <a:latin typeface="Times New Roman" panose="02020603050405020304" pitchFamily="18" charset="0"/>
                <a:ea typeface="Times New Roman" panose="02020603050405020304" pitchFamily="18" charset="0"/>
              </a:rPr>
              <a:t>Our objective is to build a Machine Learning model for Predicting House Price in Bangalore.</a:t>
            </a:r>
            <a:endParaRPr lang="en-IN" sz="1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666076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AACB-B678-4108-B7DC-3F3D9AE635DA}"/>
              </a:ext>
            </a:extLst>
          </p:cNvPr>
          <p:cNvSpPr>
            <a:spLocks noGrp="1"/>
          </p:cNvSpPr>
          <p:nvPr>
            <p:ph type="title"/>
          </p:nvPr>
        </p:nvSpPr>
        <p:spPr/>
        <p:txBody>
          <a:bodyPr/>
          <a:lstStyle/>
          <a:p>
            <a:r>
              <a:rPr lang="en-US" b="1" dirty="0">
                <a:latin typeface="Times New Roman" panose="02020603050405020304" pitchFamily="18" charset="0"/>
              </a:rPr>
              <a:t>Machine Learning</a:t>
            </a:r>
            <a:endParaRPr lang="en-IN" dirty="0"/>
          </a:p>
        </p:txBody>
      </p:sp>
      <p:sp>
        <p:nvSpPr>
          <p:cNvPr id="3" name="Content Placeholder 2">
            <a:extLst>
              <a:ext uri="{FF2B5EF4-FFF2-40B4-BE49-F238E27FC236}">
                <a16:creationId xmlns:a16="http://schemas.microsoft.com/office/drawing/2014/main" id="{06A1B01F-0CEA-4B71-822A-228D9BFA1C15}"/>
              </a:ext>
            </a:extLst>
          </p:cNvPr>
          <p:cNvSpPr>
            <a:spLocks noGrp="1"/>
          </p:cNvSpPr>
          <p:nvPr>
            <p:ph idx="1"/>
          </p:nvPr>
        </p:nvSpPr>
        <p:spPr>
          <a:xfrm>
            <a:off x="2592925" y="1670181"/>
            <a:ext cx="8911687" cy="4563710"/>
          </a:xfrm>
        </p:spPr>
        <p:txBody>
          <a:bodyPr>
            <a:normAutofit/>
          </a:bodyPr>
          <a:lstStyle/>
          <a:p>
            <a:pPr marL="0" indent="0" algn="just">
              <a:buNone/>
            </a:pPr>
            <a:r>
              <a:rPr lang="en-US" sz="1800" dirty="0">
                <a:solidFill>
                  <a:srgbClr val="000000"/>
                </a:solidFill>
                <a:effectLst/>
                <a:latin typeface="Times New Roman" panose="02020603050405020304" pitchFamily="18" charset="0"/>
                <a:ea typeface="Times New Roman" panose="02020603050405020304" pitchFamily="18" charset="0"/>
              </a:rPr>
              <a:t>Machine learning is an application of artificial intelligence (AI) that provides systems the ability to automatically learn and improve from experience without being explicitly programmed.</a:t>
            </a:r>
          </a:p>
          <a:p>
            <a:pPr marL="0" indent="0" algn="just">
              <a:buNone/>
            </a:pP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r>
              <a:rPr lang="en-IN" dirty="0">
                <a:solidFill>
                  <a:srgbClr val="000000"/>
                </a:solidFill>
                <a:latin typeface="Times New Roman" panose="02020603050405020304" pitchFamily="18" charset="0"/>
                <a:ea typeface="Times New Roman" panose="02020603050405020304" pitchFamily="18" charset="0"/>
              </a:rPr>
              <a:t>Types of Machine Learning</a:t>
            </a:r>
          </a:p>
          <a:p>
            <a:pPr algn="just"/>
            <a:r>
              <a:rPr lang="en-IN" dirty="0">
                <a:solidFill>
                  <a:srgbClr val="000000"/>
                </a:solidFill>
                <a:latin typeface="Times New Roman" panose="02020603050405020304" pitchFamily="18" charset="0"/>
                <a:ea typeface="Times New Roman" panose="02020603050405020304" pitchFamily="18" charset="0"/>
              </a:rPr>
              <a:t>Supervised Learning </a:t>
            </a:r>
          </a:p>
          <a:p>
            <a:pPr lvl="1" algn="just"/>
            <a:r>
              <a:rPr lang="en-IN" dirty="0">
                <a:solidFill>
                  <a:srgbClr val="000000"/>
                </a:solidFill>
                <a:latin typeface="Times New Roman" panose="02020603050405020304" pitchFamily="18" charset="0"/>
                <a:ea typeface="Times New Roman" panose="02020603050405020304" pitchFamily="18" charset="0"/>
              </a:rPr>
              <a:t>Classification</a:t>
            </a:r>
          </a:p>
          <a:p>
            <a:pPr lvl="1" algn="just"/>
            <a:r>
              <a:rPr lang="en-IN" dirty="0">
                <a:solidFill>
                  <a:srgbClr val="000000"/>
                </a:solidFill>
                <a:latin typeface="Times New Roman" panose="02020603050405020304" pitchFamily="18" charset="0"/>
                <a:ea typeface="Times New Roman" panose="02020603050405020304" pitchFamily="18" charset="0"/>
              </a:rPr>
              <a:t>Regression</a:t>
            </a:r>
          </a:p>
          <a:p>
            <a:pPr algn="just"/>
            <a:r>
              <a:rPr lang="en-IN" dirty="0">
                <a:solidFill>
                  <a:srgbClr val="000000"/>
                </a:solidFill>
                <a:latin typeface="Times New Roman" panose="02020603050405020304" pitchFamily="18" charset="0"/>
                <a:ea typeface="Times New Roman" panose="02020603050405020304" pitchFamily="18" charset="0"/>
              </a:rPr>
              <a:t>Unsupervised Learning</a:t>
            </a:r>
          </a:p>
          <a:p>
            <a:pPr lvl="1" algn="just"/>
            <a:r>
              <a:rPr lang="en-IN" dirty="0">
                <a:solidFill>
                  <a:srgbClr val="000000"/>
                </a:solidFill>
                <a:latin typeface="Times New Roman" panose="02020603050405020304" pitchFamily="18" charset="0"/>
                <a:ea typeface="Times New Roman" panose="02020603050405020304" pitchFamily="18" charset="0"/>
              </a:rPr>
              <a:t>Dimensionality Reduction</a:t>
            </a:r>
          </a:p>
          <a:p>
            <a:pPr lvl="1" algn="just"/>
            <a:r>
              <a:rPr lang="en-IN" dirty="0">
                <a:solidFill>
                  <a:srgbClr val="000000"/>
                </a:solidFill>
                <a:latin typeface="Times New Roman" panose="02020603050405020304" pitchFamily="18" charset="0"/>
                <a:ea typeface="Times New Roman" panose="02020603050405020304" pitchFamily="18" charset="0"/>
              </a:rPr>
              <a:t>Clustering</a:t>
            </a:r>
          </a:p>
          <a:p>
            <a:pPr algn="just"/>
            <a:r>
              <a:rPr lang="en-IN" dirty="0">
                <a:solidFill>
                  <a:srgbClr val="000000"/>
                </a:solidFill>
                <a:latin typeface="Times New Roman" panose="02020603050405020304" pitchFamily="18" charset="0"/>
                <a:ea typeface="Times New Roman" panose="02020603050405020304" pitchFamily="18" charset="0"/>
              </a:rPr>
              <a:t>Reinforcement Learning </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1379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F3C2-2EEF-460F-B42C-71E655B8C43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Stages of Predictive Modelling </a:t>
            </a:r>
          </a:p>
        </p:txBody>
      </p:sp>
      <p:sp>
        <p:nvSpPr>
          <p:cNvPr id="3" name="Content Placeholder 2">
            <a:extLst>
              <a:ext uri="{FF2B5EF4-FFF2-40B4-BE49-F238E27FC236}">
                <a16:creationId xmlns:a16="http://schemas.microsoft.com/office/drawing/2014/main" id="{1F879737-BC35-48E7-AA1B-D4CF04DF4E98}"/>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Problem definition </a:t>
            </a:r>
          </a:p>
          <a:p>
            <a:r>
              <a:rPr lang="en-IN" dirty="0">
                <a:solidFill>
                  <a:schemeClr val="tx1"/>
                </a:solidFill>
                <a:latin typeface="Times New Roman" panose="02020603050405020304" pitchFamily="18" charset="0"/>
                <a:cs typeface="Times New Roman" panose="02020603050405020304" pitchFamily="18" charset="0"/>
              </a:rPr>
              <a:t>Hypothesis Generation</a:t>
            </a:r>
          </a:p>
          <a:p>
            <a:r>
              <a:rPr lang="en-IN" dirty="0">
                <a:solidFill>
                  <a:schemeClr val="tx1"/>
                </a:solidFill>
                <a:latin typeface="Times New Roman" panose="02020603050405020304" pitchFamily="18" charset="0"/>
                <a:cs typeface="Times New Roman" panose="02020603050405020304" pitchFamily="18" charset="0"/>
              </a:rPr>
              <a:t>Data Extraction/ Collection</a:t>
            </a:r>
          </a:p>
          <a:p>
            <a:r>
              <a:rPr lang="en-IN" dirty="0">
                <a:solidFill>
                  <a:schemeClr val="tx1"/>
                </a:solidFill>
                <a:latin typeface="Times New Roman" panose="02020603050405020304" pitchFamily="18" charset="0"/>
                <a:cs typeface="Times New Roman" panose="02020603050405020304" pitchFamily="18" charset="0"/>
              </a:rPr>
              <a:t>Data Exploration and Transformation</a:t>
            </a:r>
          </a:p>
          <a:p>
            <a:r>
              <a:rPr lang="en-IN" dirty="0">
                <a:solidFill>
                  <a:schemeClr val="tx1"/>
                </a:solidFill>
                <a:latin typeface="Times New Roman" panose="02020603050405020304" pitchFamily="18" charset="0"/>
                <a:cs typeface="Times New Roman" panose="02020603050405020304" pitchFamily="18" charset="0"/>
              </a:rPr>
              <a:t>Predictive Modelling </a:t>
            </a:r>
          </a:p>
          <a:p>
            <a:r>
              <a:rPr lang="en-IN" dirty="0">
                <a:solidFill>
                  <a:schemeClr val="tx1"/>
                </a:solidFill>
                <a:latin typeface="Times New Roman" panose="02020603050405020304" pitchFamily="18" charset="0"/>
                <a:cs typeface="Times New Roman" panose="02020603050405020304" pitchFamily="18" charset="0"/>
              </a:rPr>
              <a:t>Model Development / Implementation</a:t>
            </a:r>
          </a:p>
        </p:txBody>
      </p:sp>
    </p:spTree>
    <p:extLst>
      <p:ext uri="{BB962C8B-B14F-4D97-AF65-F5344CB8AC3E}">
        <p14:creationId xmlns:p14="http://schemas.microsoft.com/office/powerpoint/2010/main" val="3409732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21A7-84A9-41DE-BA16-CCE6214250C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Hypothesis Generation</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37AAD77-A9EE-4D1B-ACA5-1C7EC46D4BD0}"/>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Sales Price should be increased with increase in area per Square feet.</a:t>
            </a:r>
          </a:p>
          <a:p>
            <a:r>
              <a:rPr lang="en-IN" dirty="0">
                <a:solidFill>
                  <a:schemeClr val="tx1"/>
                </a:solidFill>
                <a:latin typeface="Times New Roman" panose="02020603050405020304" pitchFamily="18" charset="0"/>
                <a:cs typeface="Times New Roman" panose="02020603050405020304" pitchFamily="18" charset="0"/>
              </a:rPr>
              <a:t>The sales price would depend on the area where the house is located.</a:t>
            </a:r>
          </a:p>
          <a:p>
            <a:r>
              <a:rPr lang="en-IN" dirty="0">
                <a:solidFill>
                  <a:schemeClr val="tx1"/>
                </a:solidFill>
                <a:latin typeface="Times New Roman" panose="02020603050405020304" pitchFamily="18" charset="0"/>
                <a:cs typeface="Times New Roman" panose="02020603050405020304" pitchFamily="18" charset="0"/>
              </a:rPr>
              <a:t>Higher the no. of Rooms and bathrooms more will be the price of house.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949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093C8-5D7E-4296-961E-E2472AE9DFB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Extraction/ Collection</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63F2281-3956-4361-B9B9-E00D9AA36679}"/>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For this project we have taken the data from Kaggle (Bangalore house price prediction).</a:t>
            </a:r>
          </a:p>
          <a:p>
            <a:r>
              <a:rPr lang="en-IN" dirty="0">
                <a:solidFill>
                  <a:schemeClr val="tx1"/>
                </a:solidFill>
                <a:latin typeface="Times New Roman" panose="02020603050405020304" pitchFamily="18" charset="0"/>
                <a:cs typeface="Times New Roman" panose="02020603050405020304" pitchFamily="18" charset="0"/>
              </a:rPr>
              <a:t>The Dataset contains 13320 rows and 9 columns.</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05E5271-9451-4E65-AD28-90C28B350478}"/>
              </a:ext>
            </a:extLst>
          </p:cNvPr>
          <p:cNvPicPr>
            <a:picLocks noChangeAspect="1"/>
          </p:cNvPicPr>
          <p:nvPr/>
        </p:nvPicPr>
        <p:blipFill>
          <a:blip r:embed="rId2"/>
          <a:stretch>
            <a:fillRect/>
          </a:stretch>
        </p:blipFill>
        <p:spPr>
          <a:xfrm>
            <a:off x="1531435" y="3526970"/>
            <a:ext cx="9129129" cy="2384251"/>
          </a:xfrm>
          <a:prstGeom prst="rect">
            <a:avLst/>
          </a:prstGeom>
        </p:spPr>
      </p:pic>
    </p:spTree>
    <p:extLst>
      <p:ext uri="{BB962C8B-B14F-4D97-AF65-F5344CB8AC3E}">
        <p14:creationId xmlns:p14="http://schemas.microsoft.com/office/powerpoint/2010/main" val="163873133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557</TotalTime>
  <Words>790</Words>
  <Application>Microsoft Office PowerPoint</Application>
  <PresentationFormat>Widescreen</PresentationFormat>
  <Paragraphs>98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Times New Roman</vt:lpstr>
      <vt:lpstr>Wingdings 3</vt:lpstr>
      <vt:lpstr>Wisp</vt:lpstr>
      <vt:lpstr>Amity Institute of Information Technology  </vt:lpstr>
      <vt:lpstr>CONTENTS</vt:lpstr>
      <vt:lpstr>Introduction </vt:lpstr>
      <vt:lpstr>Technology Used </vt:lpstr>
      <vt:lpstr>Objective</vt:lpstr>
      <vt:lpstr>Machine Learning</vt:lpstr>
      <vt:lpstr>Stages of Predictive Modelling </vt:lpstr>
      <vt:lpstr>Hypothesis Generation </vt:lpstr>
      <vt:lpstr>Data Extraction/ Collection </vt:lpstr>
      <vt:lpstr>Data Exploration and Transformation </vt:lpstr>
      <vt:lpstr>Cont. </vt:lpstr>
      <vt:lpstr>Cont. </vt:lpstr>
      <vt:lpstr>Cont. </vt:lpstr>
      <vt:lpstr>Predictive Modelling  </vt:lpstr>
      <vt:lpstr>Results  </vt:lpstr>
      <vt:lpstr>Conclusion </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Amity Institute of Information Technology  </dc:title>
  <dc:creator>Windows User</dc:creator>
  <cp:lastModifiedBy>Windows User</cp:lastModifiedBy>
  <cp:revision>46</cp:revision>
  <dcterms:created xsi:type="dcterms:W3CDTF">2020-11-18T15:16:12Z</dcterms:created>
  <dcterms:modified xsi:type="dcterms:W3CDTF">2020-11-19T09:31:01Z</dcterms:modified>
</cp:coreProperties>
</file>