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24"/>
  </p:notesMasterIdLst>
  <p:sldIdLst>
    <p:sldId id="256" r:id="rId5"/>
    <p:sldId id="257" r:id="rId6"/>
    <p:sldId id="260" r:id="rId7"/>
    <p:sldId id="261" r:id="rId8"/>
    <p:sldId id="262" r:id="rId9"/>
    <p:sldId id="280" r:id="rId10"/>
    <p:sldId id="263" r:id="rId11"/>
    <p:sldId id="258" r:id="rId12"/>
    <p:sldId id="264" r:id="rId13"/>
    <p:sldId id="278" r:id="rId14"/>
    <p:sldId id="281" r:id="rId15"/>
    <p:sldId id="267" r:id="rId16"/>
    <p:sldId id="268" r:id="rId17"/>
    <p:sldId id="269" r:id="rId18"/>
    <p:sldId id="270" r:id="rId19"/>
    <p:sldId id="272" r:id="rId20"/>
    <p:sldId id="279" r:id="rId21"/>
    <p:sldId id="274" r:id="rId22"/>
    <p:sldId id="282"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client id="{F9537982-3ED0-49FD-AA88-4BC5D10D37ED}" v="684" dt="2023-11-10T13:58:47.257"/>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2" d="100"/>
          <a:sy n="62" d="100"/>
        </p:scale>
        <p:origin x="133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3188 87,'-1049'0,"954"-4,-20-6,-70-4,-459 13,328 2,287-3,-1-1,1-1,-1-2,-8-3,-57-11,-17 10,1 5,-51 7,55-1,70 3,37-4,0 0,0 0,0 0,-1 0,1 0,0 0,0 0,0 0,0 0,0 0,0 0,0 0,0 0,0 0,0 0,-1 0,1 0,0 0,0 1,0-1,0 0,0 0,0 0,0 0,-1 0,1 1,0-1,0 0,0 0,0 0,0 0,0 1,0-1,0 0,0 0,0 0,0 1,0-1,0 0,0 0,0 0,0 0,0 1,0-1,0 0,0 0,0 0,0 0,1 0,-1 0,0 0,16 9,36 7,51 10,-25-7,53 8,1-6,68 1,-64-9,-1 6,50 17,-136-25,-1-1,2-3,0-2,44-1,1411-7,-1514 2,-1 0,1-1,0 0,0 0,0-1,-30-7,-171-24,-68 3,200 19,54 7,0 1,-1 1,-1 2,-60 1,45 1,-1-1,-34-6,43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0,'4'0,"3"0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61 0,'0'5,"0"6,-5 1,-6-1,-11-3,-1-2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0,'4'0,"3"0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0,'3'0,"-2"3,-1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0,'5'0,"5"0,1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12,'0'-5,"0"-2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12 0,'-5'0,"-1"0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680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9362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8036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9738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655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420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7739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948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7773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3850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2701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88814459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7.xml"/><Relationship Id="rId18" Type="http://schemas.openxmlformats.org/officeDocument/2006/relationships/customXml" Target="../ink/ink10.xml"/><Relationship Id="rId26" Type="http://schemas.openxmlformats.org/officeDocument/2006/relationships/customXml" Target="../ink/ink18.xml"/><Relationship Id="rId3" Type="http://schemas.openxmlformats.org/officeDocument/2006/relationships/image" Target="../media/image1.png"/><Relationship Id="rId21" Type="http://schemas.openxmlformats.org/officeDocument/2006/relationships/customXml" Target="../ink/ink13.xml"/><Relationship Id="rId7" Type="http://schemas.openxmlformats.org/officeDocument/2006/relationships/image" Target="../media/image3.png"/><Relationship Id="rId12" Type="http://schemas.openxmlformats.org/officeDocument/2006/relationships/image" Target="../media/image4.png"/><Relationship Id="rId17" Type="http://schemas.openxmlformats.org/officeDocument/2006/relationships/image" Target="../media/image6.png"/><Relationship Id="rId25" Type="http://schemas.openxmlformats.org/officeDocument/2006/relationships/customXml" Target="../ink/ink17.xml"/><Relationship Id="rId2" Type="http://schemas.openxmlformats.org/officeDocument/2006/relationships/notesSlide" Target="../notesSlides/notesSlide1.xml"/><Relationship Id="rId16" Type="http://schemas.openxmlformats.org/officeDocument/2006/relationships/customXml" Target="../ink/ink9.xml"/><Relationship Id="rId20" Type="http://schemas.openxmlformats.org/officeDocument/2006/relationships/customXml" Target="../ink/ink12.xml"/><Relationship Id="rId29"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customXml" Target="../ink/ink6.xml"/><Relationship Id="rId24" Type="http://schemas.openxmlformats.org/officeDocument/2006/relationships/customXml" Target="../ink/ink16.xml"/><Relationship Id="rId32"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customXml" Target="../ink/ink8.xml"/><Relationship Id="rId23" Type="http://schemas.openxmlformats.org/officeDocument/2006/relationships/customXml" Target="../ink/ink15.xml"/><Relationship Id="rId28" Type="http://schemas.openxmlformats.org/officeDocument/2006/relationships/customXml" Target="../ink/ink20.xml"/><Relationship Id="rId10" Type="http://schemas.openxmlformats.org/officeDocument/2006/relationships/customXml" Target="../ink/ink5.xml"/><Relationship Id="rId19" Type="http://schemas.openxmlformats.org/officeDocument/2006/relationships/customXml" Target="../ink/ink11.xml"/><Relationship Id="rId31" Type="http://schemas.openxmlformats.org/officeDocument/2006/relationships/customXml" Target="../ink/ink22.xml"/><Relationship Id="rId4" Type="http://schemas.openxmlformats.org/officeDocument/2006/relationships/customXml" Target="../ink/ink1.xml"/><Relationship Id="rId9" Type="http://schemas.openxmlformats.org/officeDocument/2006/relationships/customXml" Target="../ink/ink4.xml"/><Relationship Id="rId14" Type="http://schemas.openxmlformats.org/officeDocument/2006/relationships/image" Target="../media/image5.png"/><Relationship Id="rId22" Type="http://schemas.openxmlformats.org/officeDocument/2006/relationships/customXml" Target="../ink/ink14.xml"/><Relationship Id="rId27" Type="http://schemas.openxmlformats.org/officeDocument/2006/relationships/customXml" Target="../ink/ink19.xml"/><Relationship Id="rId30" Type="http://schemas.openxmlformats.org/officeDocument/2006/relationships/customXml" Target="../ink/ink2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30.xml"/><Relationship Id="rId3" Type="http://schemas.openxmlformats.org/officeDocument/2006/relationships/customXml" Target="../ink/ink23.xml"/><Relationship Id="rId7" Type="http://schemas.openxmlformats.org/officeDocument/2006/relationships/customXml" Target="../ink/ink26.xml"/><Relationship Id="rId12" Type="http://schemas.openxmlformats.org/officeDocument/2006/relationships/customXml" Target="../ink/ink29.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customXml" Target="../ink/ink25.xml"/><Relationship Id="rId11" Type="http://schemas.openxmlformats.org/officeDocument/2006/relationships/customXml" Target="../ink/ink28.xml"/><Relationship Id="rId5" Type="http://schemas.openxmlformats.org/officeDocument/2006/relationships/customXml" Target="../ink/ink24.xml"/><Relationship Id="rId15" Type="http://schemas.openxmlformats.org/officeDocument/2006/relationships/customXml" Target="../ink/ink32.xml"/><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customXml" Target="../ink/ink27.xml"/><Relationship Id="rId14" Type="http://schemas.openxmlformats.org/officeDocument/2006/relationships/customXml" Target="../ink/ink3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4372737" y="902827"/>
            <a:ext cx="7320425" cy="1373321"/>
          </a:xfrm>
        </p:spPr>
        <p:txBody>
          <a:bodyPr anchor="ctr">
            <a:noAutofit/>
          </a:bodyPr>
          <a:lstStyle/>
          <a:p>
            <a:pPr defTabSz="749808"/>
            <a:r>
              <a:rPr lang="en-US" sz="4000" b="1" dirty="0">
                <a:solidFill>
                  <a:srgbClr val="24292F"/>
                </a:solidFill>
                <a:ea typeface="+mj-lt"/>
                <a:cs typeface="+mj-lt"/>
              </a:rPr>
              <a:t>Predictive Modeling for Falcon 9 First Stage Landings: A Cost-Efficient Approach in the Aerospace Industry</a:t>
            </a:r>
            <a:endParaRPr lang="en-US" sz="4000" b="1">
              <a:ea typeface="Calibri Light"/>
              <a:cs typeface="Calibri Light"/>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4372737" y="2860430"/>
            <a:ext cx="4277513" cy="1183701"/>
          </a:xfrm>
        </p:spPr>
        <p:txBody>
          <a:bodyPr vert="horz" lIns="91440" tIns="45720" rIns="91440" bIns="45720" rtlCol="0" anchor="t">
            <a:normAutofit/>
          </a:bodyPr>
          <a:lstStyle/>
          <a:p>
            <a:pPr marL="0" indent="0" defTabSz="749808">
              <a:spcBef>
                <a:spcPts val="820"/>
              </a:spcBef>
              <a:buNone/>
            </a:pPr>
            <a:r>
              <a:rPr lang="en-US" sz="3200" dirty="0"/>
              <a:t>Akshay Shelke</a:t>
            </a:r>
            <a:endParaRPr lang="en-US" sz="3200" kern="1200">
              <a:latin typeface="+mn-lt"/>
              <a:ea typeface="Calibri"/>
              <a:cs typeface="Calibri"/>
            </a:endParaRPr>
          </a:p>
          <a:p>
            <a:pPr marL="0" indent="0" defTabSz="749808">
              <a:spcBef>
                <a:spcPts val="820"/>
              </a:spcBef>
              <a:buNone/>
            </a:pPr>
            <a:r>
              <a:rPr lang="en-US" sz="3200" dirty="0"/>
              <a:t>10 Nov 2023</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303420" y="480403"/>
            <a:ext cx="3958253" cy="3592116"/>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3429081" y="5088878"/>
              <a:ext cx="1147737" cy="92722"/>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3375078" y="4981062"/>
                <a:ext cx="1255382" cy="30799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4114098" y="5130484"/>
              <a:ext cx="297" cy="297"/>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7"/>
              <a:stretch>
                <a:fillRect/>
              </a:stretch>
            </p:blipFill>
            <p:spPr>
              <a:xfrm>
                <a:off x="4069548" y="5041384"/>
                <a:ext cx="891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975E1FA-D9DC-4E9B-96CB-AF4B208FDD0D}"/>
                  </a:ext>
                </a:extLst>
              </p14:cNvPr>
              <p14:cNvContentPartPr/>
              <p14:nvPr/>
            </p14:nvContentPartPr>
            <p14:xfrm>
              <a:off x="4073680" y="5119785"/>
              <a:ext cx="297" cy="297"/>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7"/>
              <a:stretch>
                <a:fillRect/>
              </a:stretch>
            </p:blipFill>
            <p:spPr>
              <a:xfrm>
                <a:off x="4029130" y="5030685"/>
                <a:ext cx="891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54E5C77-5960-45F2-A8F4-437BBCEB11F6}"/>
                  </a:ext>
                </a:extLst>
              </p14:cNvPr>
              <p14:cNvContentPartPr/>
              <p14:nvPr/>
            </p14:nvContentPartPr>
            <p14:xfrm>
              <a:off x="4073680" y="5119785"/>
              <a:ext cx="297" cy="297"/>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7"/>
              <a:stretch>
                <a:fillRect/>
              </a:stretch>
            </p:blipFill>
            <p:spPr>
              <a:xfrm>
                <a:off x="4029130" y="5030685"/>
                <a:ext cx="891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599CA86-0AA4-43B0-9BD8-C408990EDF1F}"/>
                  </a:ext>
                </a:extLst>
              </p14:cNvPr>
              <p14:cNvContentPartPr/>
              <p14:nvPr/>
            </p14:nvContentPartPr>
            <p14:xfrm>
              <a:off x="4073680" y="5119785"/>
              <a:ext cx="297" cy="297"/>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7"/>
              <a:stretch>
                <a:fillRect/>
              </a:stretch>
            </p:blipFill>
            <p:spPr>
              <a:xfrm>
                <a:off x="4029130" y="5030685"/>
                <a:ext cx="891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034347" y="3867954"/>
              <a:ext cx="297" cy="4161"/>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2"/>
              <a:stretch>
                <a:fillRect/>
              </a:stretch>
            </p:blipFill>
            <p:spPr>
              <a:xfrm>
                <a:off x="960097" y="3707916"/>
                <a:ext cx="148500" cy="32391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0E36B71F-8617-4B05-A565-CA68910B66AF}"/>
                  </a:ext>
                </a:extLst>
              </p14:cNvPr>
              <p14:cNvContentPartPr/>
              <p14:nvPr/>
            </p14:nvContentPartPr>
            <p14:xfrm>
              <a:off x="4757805" y="540646"/>
              <a:ext cx="297" cy="297"/>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4"/>
              <a:stretch>
                <a:fillRect/>
              </a:stretch>
            </p:blipFill>
            <p:spPr>
              <a:xfrm>
                <a:off x="4683555" y="392146"/>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3E9255F-D54C-4938-861C-0719B95285A6}"/>
                  </a:ext>
                </a:extLst>
              </p14:cNvPr>
              <p14:cNvContentPartPr/>
              <p14:nvPr/>
            </p14:nvContentPartPr>
            <p14:xfrm>
              <a:off x="4757805" y="540646"/>
              <a:ext cx="297" cy="297"/>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4"/>
              <a:stretch>
                <a:fillRect/>
              </a:stretch>
            </p:blipFill>
            <p:spPr>
              <a:xfrm>
                <a:off x="4683555" y="392146"/>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63A7B024-B577-4CAE-BEB0-A6669B501358}"/>
                  </a:ext>
                </a:extLst>
              </p14:cNvPr>
              <p14:cNvContentPartPr/>
              <p14:nvPr/>
            </p14:nvContentPartPr>
            <p14:xfrm>
              <a:off x="4753941" y="540646"/>
              <a:ext cx="4161" cy="297"/>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17"/>
              <a:stretch>
                <a:fillRect/>
              </a:stretch>
            </p:blipFill>
            <p:spPr>
              <a:xfrm>
                <a:off x="4667253" y="392146"/>
                <a:ext cx="177189"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0A5D064-5764-4BC6-889A-E61EBBCB274B}"/>
                  </a:ext>
                </a:extLst>
              </p14:cNvPr>
              <p14:cNvContentPartPr/>
              <p14:nvPr/>
            </p14:nvContentPartPr>
            <p14:xfrm>
              <a:off x="5361689" y="470213"/>
              <a:ext cx="297" cy="297"/>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4"/>
              <a:stretch>
                <a:fillRect/>
              </a:stretch>
            </p:blipFill>
            <p:spPr>
              <a:xfrm>
                <a:off x="5287439" y="321713"/>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2CB02C25-2F1E-43D4-A77C-3F295035E347}"/>
                  </a:ext>
                </a:extLst>
              </p14:cNvPr>
              <p14:cNvContentPartPr/>
              <p14:nvPr/>
            </p14:nvContentPartPr>
            <p14:xfrm>
              <a:off x="5271344" y="550454"/>
              <a:ext cx="297" cy="297"/>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4"/>
              <a:stretch>
                <a:fillRect/>
              </a:stretch>
            </p:blipFill>
            <p:spPr>
              <a:xfrm>
                <a:off x="5197094" y="401954"/>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4BA54EC1-BC0A-44CE-B6F6-610C5C43FEAF}"/>
                  </a:ext>
                </a:extLst>
              </p14:cNvPr>
              <p14:cNvContentPartPr/>
              <p14:nvPr/>
            </p14:nvContentPartPr>
            <p14:xfrm>
              <a:off x="8170107" y="1718399"/>
              <a:ext cx="297" cy="297"/>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4"/>
              <a:stretch>
                <a:fillRect/>
              </a:stretch>
            </p:blipFill>
            <p:spPr>
              <a:xfrm>
                <a:off x="8095857" y="1569899"/>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A047CCDF-AC55-4CA2-8CC2-5DEAB5DBDA79}"/>
                  </a:ext>
                </a:extLst>
              </p14:cNvPr>
              <p14:cNvContentPartPr/>
              <p14:nvPr/>
            </p14:nvContentPartPr>
            <p14:xfrm>
              <a:off x="8170107" y="1758222"/>
              <a:ext cx="297" cy="297"/>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4"/>
              <a:stretch>
                <a:fillRect/>
              </a:stretch>
            </p:blipFill>
            <p:spPr>
              <a:xfrm>
                <a:off x="8095857" y="1609722"/>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5C113320-A213-4066-90BD-CDA6F321CA37}"/>
                  </a:ext>
                </a:extLst>
              </p14:cNvPr>
              <p14:cNvContentPartPr/>
              <p14:nvPr/>
            </p14:nvContentPartPr>
            <p14:xfrm>
              <a:off x="7767419" y="3449217"/>
              <a:ext cx="297" cy="297"/>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4"/>
              <a:stretch>
                <a:fillRect/>
              </a:stretch>
            </p:blipFill>
            <p:spPr>
              <a:xfrm>
                <a:off x="7693169" y="3300717"/>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E393B7F9-52EB-4DF0-9F3C-D38FF4077920}"/>
                  </a:ext>
                </a:extLst>
              </p14:cNvPr>
              <p14:cNvContentPartPr/>
              <p14:nvPr/>
            </p14:nvContentPartPr>
            <p14:xfrm>
              <a:off x="691988" y="2955886"/>
              <a:ext cx="297" cy="297"/>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4"/>
              <a:stretch>
                <a:fillRect/>
              </a:stretch>
            </p:blipFill>
            <p:spPr>
              <a:xfrm>
                <a:off x="617738" y="2807386"/>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416530" y="2342195"/>
              <a:ext cx="297" cy="297"/>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4"/>
              <a:stretch>
                <a:fillRect/>
              </a:stretch>
            </p:blipFill>
            <p:spPr>
              <a:xfrm>
                <a:off x="1342280" y="2193695"/>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362E2CCD-E783-4EB0-A449-D3A45EEDACA1}"/>
                  </a:ext>
                </a:extLst>
              </p14:cNvPr>
              <p14:cNvContentPartPr/>
              <p14:nvPr/>
            </p14:nvContentPartPr>
            <p14:xfrm>
              <a:off x="3972934" y="530542"/>
              <a:ext cx="297" cy="297"/>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4"/>
              <a:stretch>
                <a:fillRect/>
              </a:stretch>
            </p:blipFill>
            <p:spPr>
              <a:xfrm>
                <a:off x="3898684" y="382042"/>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A6B9D4B-B599-4E13-8CD4-9AE1EA05DD38}"/>
                  </a:ext>
                </a:extLst>
              </p14:cNvPr>
              <p14:cNvContentPartPr/>
              <p14:nvPr/>
            </p14:nvContentPartPr>
            <p14:xfrm>
              <a:off x="4003247" y="530542"/>
              <a:ext cx="4161" cy="297"/>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17"/>
              <a:stretch>
                <a:fillRect/>
              </a:stretch>
            </p:blipFill>
            <p:spPr>
              <a:xfrm>
                <a:off x="3916559" y="382042"/>
                <a:ext cx="177189"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15EBC98-2995-4202-8847-0A06CF184801}"/>
                  </a:ext>
                </a:extLst>
              </p14:cNvPr>
              <p14:cNvContentPartPr/>
              <p14:nvPr/>
            </p14:nvContentPartPr>
            <p14:xfrm>
              <a:off x="3923006" y="520438"/>
              <a:ext cx="297" cy="297"/>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4"/>
              <a:stretch>
                <a:fillRect/>
              </a:stretch>
            </p:blipFill>
            <p:spPr>
              <a:xfrm>
                <a:off x="3848756" y="371938"/>
                <a:ext cx="1485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45DA6E77-6091-41F4-942A-0F309A3D2009}"/>
                  </a:ext>
                </a:extLst>
              </p14:cNvPr>
              <p14:cNvContentPartPr/>
              <p14:nvPr/>
            </p14:nvContentPartPr>
            <p14:xfrm>
              <a:off x="750534" y="228600"/>
              <a:ext cx="22289" cy="19317"/>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29"/>
              <a:stretch>
                <a:fillRect/>
              </a:stretch>
            </p:blipFill>
            <p:spPr>
              <a:xfrm>
                <a:off x="660659" y="49739"/>
                <a:ext cx="201680" cy="37668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060832" y="359362"/>
              <a:ext cx="4161" cy="297"/>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17"/>
              <a:stretch>
                <a:fillRect/>
              </a:stretch>
            </p:blipFill>
            <p:spPr>
              <a:xfrm>
                <a:off x="1974144" y="210862"/>
                <a:ext cx="177189"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C9248AF4-5127-48C9-B6A2-758110871291}"/>
                  </a:ext>
                </a:extLst>
              </p14:cNvPr>
              <p14:cNvContentPartPr/>
              <p14:nvPr/>
            </p14:nvContentPartPr>
            <p14:xfrm>
              <a:off x="460479" y="1335622"/>
              <a:ext cx="297" cy="297"/>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2"/>
              <a:stretch>
                <a:fillRect/>
              </a:stretch>
            </p:blipFill>
            <p:spPr>
              <a:xfrm>
                <a:off x="453054" y="1328197"/>
                <a:ext cx="14850" cy="1485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Orbit Type and Success Rate</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454774E-4B58-135B-D9DC-A83CE7F8E2C7}"/>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In this bar chart, the success rates for different orbit types are visualized. It provides a clear overview of which orbits have higher success rates, aiding in strategic decision-making related to orbit selection</a:t>
            </a:r>
          </a:p>
        </p:txBody>
      </p:sp>
      <p:pic>
        <p:nvPicPr>
          <p:cNvPr id="12" name="Picture 11" descr="A graph of different colored bars&#10;&#10;Description automatically generated">
            <a:extLst>
              <a:ext uri="{FF2B5EF4-FFF2-40B4-BE49-F238E27FC236}">
                <a16:creationId xmlns:a16="http://schemas.microsoft.com/office/drawing/2014/main" id="{E5F80CC8-390B-81E6-D7F6-C768B783C357}"/>
              </a:ext>
            </a:extLst>
          </p:cNvPr>
          <p:cNvPicPr>
            <a:picLocks noChangeAspect="1"/>
          </p:cNvPicPr>
          <p:nvPr/>
        </p:nvPicPr>
        <p:blipFill>
          <a:blip r:embed="rId2"/>
          <a:stretch>
            <a:fillRect/>
          </a:stretch>
        </p:blipFill>
        <p:spPr>
          <a:xfrm>
            <a:off x="4654296" y="1185291"/>
            <a:ext cx="6903720" cy="4487418"/>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Launch Success Yearly Trend</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454774E-4B58-135B-D9DC-A83CE7F8E2C7}"/>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line chart depicts the average success rate over the years, showing a consistent increase from 2013 to 2020. Understanding the yearly trend is vital for assessing the overall improvement in launch success rates.</a:t>
            </a:r>
          </a:p>
        </p:txBody>
      </p:sp>
      <p:pic>
        <p:nvPicPr>
          <p:cNvPr id="3" name="Picture 2" descr="A graph with a line going up&#10;&#10;Description automatically generated">
            <a:extLst>
              <a:ext uri="{FF2B5EF4-FFF2-40B4-BE49-F238E27FC236}">
                <a16:creationId xmlns:a16="http://schemas.microsoft.com/office/drawing/2014/main" id="{CF54D988-C212-73BF-0955-87373CEB7D42}"/>
              </a:ext>
            </a:extLst>
          </p:cNvPr>
          <p:cNvPicPr>
            <a:picLocks noChangeAspect="1"/>
          </p:cNvPicPr>
          <p:nvPr/>
        </p:nvPicPr>
        <p:blipFill>
          <a:blip r:embed="rId2"/>
          <a:stretch>
            <a:fillRect/>
          </a:stretch>
        </p:blipFill>
        <p:spPr>
          <a:xfrm>
            <a:off x="4654296" y="1098994"/>
            <a:ext cx="6903720" cy="4660011"/>
          </a:xfrm>
          <a:prstGeom prst="rect">
            <a:avLst/>
          </a:prstGeom>
        </p:spPr>
      </p:pic>
    </p:spTree>
    <p:extLst>
      <p:ext uri="{BB962C8B-B14F-4D97-AF65-F5344CB8AC3E}">
        <p14:creationId xmlns:p14="http://schemas.microsoft.com/office/powerpoint/2010/main" val="358231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3142210"/>
            <a:ext cx="7068725" cy="2569239"/>
          </a:xfrm>
        </p:spPr>
        <p:txBody>
          <a:bodyPr>
            <a:normAutofit/>
          </a:bodyPr>
          <a:lstStyle/>
          <a:p>
            <a:pPr marL="0" indent="0">
              <a:buNone/>
            </a:pPr>
            <a:r>
              <a:rPr lang="en-US" sz="2200" dirty="0"/>
              <a:t>&lt;The permanent link of the read-only view of the Cognos dashboard goes here.&gt;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b="1"/>
              <a:t>Largest Successful Launches by Site</a:t>
            </a:r>
            <a:endParaRPr lang="en-US" sz="5400"/>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e chart with numbers and a few percentages&#10;&#10;Description automatically generated">
            <a:extLst>
              <a:ext uri="{FF2B5EF4-FFF2-40B4-BE49-F238E27FC236}">
                <a16:creationId xmlns:a16="http://schemas.microsoft.com/office/drawing/2014/main" id="{3A6A7E9E-32BC-8E3D-A99F-A9141F35CA1D}"/>
              </a:ext>
            </a:extLst>
          </p:cNvPr>
          <p:cNvPicPr>
            <a:picLocks noChangeAspect="1"/>
          </p:cNvPicPr>
          <p:nvPr/>
        </p:nvPicPr>
        <p:blipFill rotWithShape="1">
          <a:blip r:embed="rId2"/>
          <a:srcRect l="32313" r="3759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1685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b="1"/>
              <a:t>Highest Launch Success Rate by Site</a:t>
            </a:r>
            <a:endParaRPr lang="en-US" sz="5400"/>
          </a:p>
        </p:txBody>
      </p:sp>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red pie chart&#10;&#10;Description automatically generated">
            <a:extLst>
              <a:ext uri="{FF2B5EF4-FFF2-40B4-BE49-F238E27FC236}">
                <a16:creationId xmlns:a16="http://schemas.microsoft.com/office/drawing/2014/main" id="{0373EFBA-D7D1-DE43-046F-186ECA46FEFD}"/>
              </a:ext>
            </a:extLst>
          </p:cNvPr>
          <p:cNvPicPr>
            <a:picLocks noChangeAspect="1"/>
          </p:cNvPicPr>
          <p:nvPr/>
        </p:nvPicPr>
        <p:blipFill rotWithShape="1">
          <a:blip r:embed="rId2"/>
          <a:srcRect l="34693" r="3521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6612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600" b="1"/>
              <a:t>Highest and Lowest Launch Success Rates by Payload Range</a:t>
            </a:r>
            <a:endParaRPr lang="en-US" sz="4600"/>
          </a:p>
        </p:txBody>
      </p:sp>
      <p:sp>
        <p:nvSpPr>
          <p:cNvPr id="3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with colored dots and numbers&#10;&#10;Description automatically generated">
            <a:extLst>
              <a:ext uri="{FF2B5EF4-FFF2-40B4-BE49-F238E27FC236}">
                <a16:creationId xmlns:a16="http://schemas.microsoft.com/office/drawing/2014/main" id="{A4C6A660-4C38-BDBC-FE63-7127005AF78E}"/>
              </a:ext>
            </a:extLst>
          </p:cNvPr>
          <p:cNvPicPr>
            <a:picLocks noChangeAspect="1"/>
          </p:cNvPicPr>
          <p:nvPr/>
        </p:nvPicPr>
        <p:blipFill rotWithShape="1">
          <a:blip r:embed="rId2"/>
          <a:srcRect l="29564" r="4034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51797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400" kern="1200">
                <a:solidFill>
                  <a:schemeClr val="tx1"/>
                </a:solidFill>
                <a:latin typeface="+mj-lt"/>
                <a:ea typeface="+mj-ea"/>
                <a:cs typeface="+mj-cs"/>
              </a:rPr>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630936" y="699516"/>
            <a:ext cx="5458968" cy="5458968"/>
          </a:xfrm>
          <a:prstGeom prst="rect">
            <a:avLst/>
          </a:prstGeom>
          <a:noFill/>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739128" y="2664886"/>
            <a:ext cx="4818888" cy="3550789"/>
          </a:xfrm>
        </p:spPr>
        <p:txBody>
          <a:bodyPr vert="horz" lIns="91440" tIns="45720" rIns="91440" bIns="45720" rtlCol="0" anchor="t">
            <a:normAutofit/>
          </a:bodyPr>
          <a:lstStyle/>
          <a:p>
            <a:r>
              <a:rPr lang="en-US" sz="2200" dirty="0"/>
              <a:t>Our analysis of Falcon 9 first stage landings has provided valuable insights into the factors influencing mission success. The examination of launch sites, payload ranges, and booster versions has uncovered nuanced patterns critical for strategic decision-making in the aerospace industry.</a:t>
            </a:r>
          </a:p>
        </p:txBody>
      </p:sp>
    </p:spTree>
    <p:extLst>
      <p:ext uri="{BB962C8B-B14F-4D97-AF65-F5344CB8AC3E}">
        <p14:creationId xmlns:p14="http://schemas.microsoft.com/office/powerpoint/2010/main" val="216113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412488"/>
            <a:ext cx="2899189" cy="4363844"/>
          </a:xfrm>
        </p:spPr>
        <p:txBody>
          <a:bodyPr anchor="t">
            <a:normAutofit/>
          </a:bodyPr>
          <a:lstStyle/>
          <a:p>
            <a:r>
              <a:rPr lang="en-US" sz="3700" b="1">
                <a:solidFill>
                  <a:srgbClr val="FFFFFF"/>
                </a:solidFill>
              </a:rPr>
              <a:t>FALCON 9 LAUNCH ANALYSIS: INSIGHTS &amp; STRATEGIC IMPLICATIONS</a:t>
            </a:r>
          </a:p>
          <a:p>
            <a:endParaRPr lang="en-US" sz="3700">
              <a:solidFill>
                <a:srgbClr val="FFFFFF"/>
              </a:solidFill>
              <a:cs typeface="Calibri Light"/>
            </a:endParaRP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4380855" y="1412489"/>
            <a:ext cx="3427283" cy="4363844"/>
          </a:xfrm>
        </p:spPr>
        <p:txBody>
          <a:bodyPr vert="horz" lIns="91440" tIns="45720" rIns="91440" bIns="45720" rtlCol="0" anchor="t">
            <a:normAutofit lnSpcReduction="10000"/>
          </a:bodyPr>
          <a:lstStyle/>
          <a:p>
            <a:pPr>
              <a:buNone/>
            </a:pPr>
            <a:r>
              <a:rPr lang="en-US" sz="2000" b="1" dirty="0"/>
              <a:t>INSIGHTS </a:t>
            </a:r>
            <a:endParaRPr lang="en-US" sz="2000" dirty="0"/>
          </a:p>
          <a:p>
            <a:pPr marL="0" indent="0">
              <a:buNone/>
            </a:pPr>
            <a:endParaRPr lang="en-US" sz="2000">
              <a:cs typeface="Calibri"/>
            </a:endParaRPr>
          </a:p>
          <a:p>
            <a:r>
              <a:rPr lang="en-US" sz="2000" dirty="0">
                <a:ea typeface="+mn-lt"/>
                <a:cs typeface="+mn-lt"/>
              </a:rPr>
              <a:t>Largest Successful Launches by Site: KSC LC-39A</a:t>
            </a:r>
          </a:p>
          <a:p>
            <a:r>
              <a:rPr lang="en-US" sz="2000" dirty="0">
                <a:ea typeface="+mn-lt"/>
                <a:cs typeface="+mn-lt"/>
              </a:rPr>
              <a:t>Highest Launch Success Rate by Site: KSC LC-39A</a:t>
            </a:r>
          </a:p>
          <a:p>
            <a:r>
              <a:rPr lang="en-US" sz="2000" dirty="0">
                <a:ea typeface="+mn-lt"/>
                <a:cs typeface="+mn-lt"/>
              </a:rPr>
              <a:t>Highest Success Rate in Payload Range: 2000 Kg to 5000Kg.</a:t>
            </a:r>
            <a:endParaRPr lang="en-US" sz="2000" dirty="0"/>
          </a:p>
          <a:p>
            <a:r>
              <a:rPr lang="en-US" sz="2000" dirty="0">
                <a:ea typeface="+mn-lt"/>
                <a:cs typeface="+mn-lt"/>
              </a:rPr>
              <a:t>Lowest Success Rate in Payload Range: 6000 to 10000 Kg.</a:t>
            </a:r>
            <a:endParaRPr lang="en-US" sz="2000" dirty="0"/>
          </a:p>
          <a:p>
            <a:r>
              <a:rPr lang="en-US" sz="2000" dirty="0">
                <a:ea typeface="+mn-lt"/>
                <a:cs typeface="+mn-lt"/>
              </a:rPr>
              <a:t>Highest Launch Success Rate by F9 Booster Version: FT</a:t>
            </a:r>
            <a:endParaRPr lang="en-US" sz="2000" i="1" dirty="0">
              <a:ea typeface="+mn-lt"/>
              <a:cs typeface="+mn-lt"/>
            </a:endParaRPr>
          </a:p>
        </p:txBody>
      </p:sp>
      <p:cxnSp>
        <p:nvCxnSpPr>
          <p:cNvPr id="18" name="Straight Connector 17">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451604" y="1412489"/>
            <a:ext cx="3197701" cy="4363844"/>
          </a:xfrm>
        </p:spPr>
        <p:txBody>
          <a:bodyPr vert="horz" lIns="91440" tIns="45720" rIns="91440" bIns="45720" rtlCol="0">
            <a:normAutofit lnSpcReduction="10000"/>
          </a:bodyPr>
          <a:lstStyle/>
          <a:p>
            <a:pPr marL="0" indent="0">
              <a:buNone/>
            </a:pPr>
            <a:r>
              <a:rPr lang="en-US" sz="2000" b="1"/>
              <a:t>Implications</a:t>
            </a:r>
          </a:p>
          <a:p>
            <a:pPr marL="0" indent="0">
              <a:buNone/>
            </a:pPr>
            <a:endParaRPr lang="en-US" sz="2000" b="1">
              <a:ea typeface="+mn-lt"/>
              <a:cs typeface="+mn-lt"/>
            </a:endParaRPr>
          </a:p>
          <a:p>
            <a:r>
              <a:rPr lang="en-US" sz="2000" dirty="0">
                <a:ea typeface="+mn-lt"/>
                <a:cs typeface="+mn-lt"/>
              </a:rPr>
              <a:t>Strategic Launch Site Decisions</a:t>
            </a:r>
          </a:p>
          <a:p>
            <a:r>
              <a:rPr lang="en-US" sz="2000" dirty="0">
                <a:ea typeface="+mn-lt"/>
                <a:cs typeface="+mn-lt"/>
              </a:rPr>
              <a:t>Optimizing Payload Ranges</a:t>
            </a:r>
          </a:p>
          <a:p>
            <a:r>
              <a:rPr lang="en-US" sz="2000" dirty="0">
                <a:ea typeface="+mn-lt"/>
                <a:cs typeface="+mn-lt"/>
              </a:rPr>
              <a:t>Enhanced Decision-making for F9 Booster Versions</a:t>
            </a:r>
            <a:endParaRPr lang="en-US" sz="2000" dirty="0"/>
          </a:p>
        </p:txBody>
      </p:sp>
    </p:spTree>
    <p:extLst>
      <p:ext uri="{BB962C8B-B14F-4D97-AF65-F5344CB8AC3E}">
        <p14:creationId xmlns:p14="http://schemas.microsoft.com/office/powerpoint/2010/main" val="265960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400" kern="1200">
                <a:solidFill>
                  <a:schemeClr val="tx1"/>
                </a:solidFill>
                <a:latin typeface="+mj-lt"/>
                <a:ea typeface="+mj-ea"/>
                <a:cs typeface="+mj-cs"/>
              </a:rPr>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630936" y="699516"/>
            <a:ext cx="5458968" cy="5458968"/>
          </a:xfrm>
          <a:prstGeom prst="rect">
            <a:avLst/>
          </a:prstGeom>
        </p:spPr>
      </p:pic>
      <p:sp>
        <p:nvSpPr>
          <p:cNvPr id="1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739128" y="2664886"/>
            <a:ext cx="4818888" cy="3550789"/>
          </a:xfrm>
        </p:spPr>
        <p:txBody>
          <a:bodyPr vert="horz" lIns="91440" tIns="45720" rIns="91440" bIns="45720" rtlCol="0" anchor="t">
            <a:normAutofit/>
          </a:bodyPr>
          <a:lstStyle/>
          <a:p>
            <a:r>
              <a:rPr lang="en-US" sz="2200"/>
              <a:t>Our exploration into the dynamics of Falcon 9 launches has not only shed light on historical patterns but has far-reaching implications for the future trajectory of space exploration. As we draw our analysis to a close, several key takeaways underscore the significance of our findings.</a:t>
            </a:r>
          </a:p>
        </p:txBody>
      </p:sp>
    </p:spTree>
    <p:extLst>
      <p:ext uri="{BB962C8B-B14F-4D97-AF65-F5344CB8AC3E}">
        <p14:creationId xmlns:p14="http://schemas.microsoft.com/office/powerpoint/2010/main" val="163012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9F0E9-6A59-81DE-8227-D37DEEDAD5E1}"/>
              </a:ext>
            </a:extLst>
          </p:cNvPr>
          <p:cNvSpPr txBox="1"/>
          <p:nvPr/>
        </p:nvSpPr>
        <p:spPr>
          <a:xfrm>
            <a:off x="568816" y="807611"/>
            <a:ext cx="1118583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4292F"/>
                </a:solidFill>
                <a:ea typeface="+mn-lt"/>
                <a:cs typeface="+mn-lt"/>
              </a:rPr>
              <a:t>1. Informed Decision-Making:</a:t>
            </a:r>
            <a:r>
              <a:rPr lang="en-US" dirty="0">
                <a:solidFill>
                  <a:srgbClr val="24292F"/>
                </a:solidFill>
                <a:ea typeface="+mn-lt"/>
                <a:cs typeface="+mn-lt"/>
              </a:rPr>
              <a:t> By pinpointing the launch sites with the largest successful launches and the highest success rates, our analysis equips decision-makers with valuable insights. This informed decision-making process is essential for optimizing resources and strategically planning future missions.</a:t>
            </a:r>
            <a:endParaRPr lang="en-US">
              <a:cs typeface="Calibri" panose="020F0502020204030204"/>
            </a:endParaRPr>
          </a:p>
          <a:p>
            <a:r>
              <a:rPr lang="en-US" b="1" dirty="0">
                <a:solidFill>
                  <a:srgbClr val="24292F"/>
                </a:solidFill>
                <a:ea typeface="+mn-lt"/>
                <a:cs typeface="+mn-lt"/>
              </a:rPr>
              <a:t>2. Precision in Payload Planning:</a:t>
            </a:r>
            <a:r>
              <a:rPr lang="en-US" dirty="0">
                <a:solidFill>
                  <a:srgbClr val="24292F"/>
                </a:solidFill>
                <a:ea typeface="+mn-lt"/>
                <a:cs typeface="+mn-lt"/>
              </a:rPr>
              <a:t> Understanding the success rates associated with different payload ranges allows for a more precise and calculated approach to payload planning. This not only enhances the reliability of mission outcomes but also mitigates risks associated with varying payload specifications.</a:t>
            </a:r>
            <a:endParaRPr lang="en-US">
              <a:cs typeface="Calibri" panose="020F0502020204030204"/>
            </a:endParaRPr>
          </a:p>
          <a:p>
            <a:r>
              <a:rPr lang="en-US" b="1" dirty="0">
                <a:solidFill>
                  <a:srgbClr val="24292F"/>
                </a:solidFill>
                <a:ea typeface="+mn-lt"/>
                <a:cs typeface="+mn-lt"/>
              </a:rPr>
              <a:t>3. Booster Version Selection:</a:t>
            </a:r>
            <a:r>
              <a:rPr lang="en-US" dirty="0">
                <a:solidFill>
                  <a:srgbClr val="24292F"/>
                </a:solidFill>
                <a:ea typeface="+mn-lt"/>
                <a:cs typeface="+mn-lt"/>
              </a:rPr>
              <a:t> Identifying the Falcon 9 Booster version with the highest success rate provides a roadmap for selecting the most reliable booster for upcoming missions. This strategic foresight is integral to maintaining the reputation of SpaceX as a leader in the aerospace industry.</a:t>
            </a:r>
            <a:endParaRPr lang="en-US">
              <a:cs typeface="Calibri" panose="020F0502020204030204"/>
            </a:endParaRPr>
          </a:p>
          <a:p>
            <a:r>
              <a:rPr lang="en-US" b="1" dirty="0">
                <a:solidFill>
                  <a:srgbClr val="24292F"/>
                </a:solidFill>
                <a:ea typeface="+mn-lt"/>
                <a:cs typeface="+mn-lt"/>
              </a:rPr>
              <a:t>4. Commitment to Continuous Improvement:</a:t>
            </a:r>
            <a:r>
              <a:rPr lang="en-US" dirty="0">
                <a:solidFill>
                  <a:srgbClr val="24292F"/>
                </a:solidFill>
                <a:ea typeface="+mn-lt"/>
                <a:cs typeface="+mn-lt"/>
              </a:rPr>
              <a:t> The observed upward trend in launch success rates over the years reflects a commitment to continuous improvement. SpaceX's ability to adapt to changing requirements and consistently enhance success rates positions it at the forefront of space exploration innovation.</a:t>
            </a:r>
            <a:endParaRPr lang="en-US">
              <a:cs typeface="Calibri" panose="020F0502020204030204"/>
            </a:endParaRPr>
          </a:p>
          <a:p>
            <a:r>
              <a:rPr lang="en-US" b="1" dirty="0">
                <a:solidFill>
                  <a:srgbClr val="24292F"/>
                </a:solidFill>
                <a:ea typeface="+mn-lt"/>
                <a:cs typeface="+mn-lt"/>
              </a:rPr>
              <a:t>5. Industry Leadership and Competitiveness:</a:t>
            </a:r>
            <a:r>
              <a:rPr lang="en-US" dirty="0">
                <a:solidFill>
                  <a:srgbClr val="24292F"/>
                </a:solidFill>
                <a:ea typeface="+mn-lt"/>
                <a:cs typeface="+mn-lt"/>
              </a:rPr>
              <a:t> Our data-driven insights contribute to enhancing the competitiveness of the aerospace industry. SpaceX's capacity to leverage strategic implications reinforces its position as a pioneering force, setting the standard for reliability and innovation in space launch technology.</a:t>
            </a:r>
            <a:endParaRPr lang="en-US">
              <a:cs typeface="Calibri" panose="020F0502020204030204"/>
            </a:endParaRPr>
          </a:p>
          <a:p>
            <a:r>
              <a:rPr lang="en-US" dirty="0">
                <a:solidFill>
                  <a:srgbClr val="24292F"/>
                </a:solidFill>
                <a:ea typeface="+mn-lt"/>
                <a:cs typeface="+mn-lt"/>
              </a:rPr>
              <a:t>In conclusion, our analysis serves as a compass, guiding future missions towards success and solidifying SpaceX's role as a trailblazer in the space exploration landscape. As we navigate the complexities of space travel, these findings pave the way for a future where each Falcon 9 launch is not just a mission but a triumph.</a:t>
            </a:r>
            <a:endParaRPr lang="en-US">
              <a:cs typeface="Calibri"/>
            </a:endParaRPr>
          </a:p>
          <a:p>
            <a:pPr marL="285750" indent="-285750" algn="l">
              <a:buFont typeface="Arial"/>
              <a:buChar char="•"/>
            </a:pPr>
            <a:endParaRPr lang="en-US" dirty="0">
              <a:cs typeface="Calibri"/>
            </a:endParaRPr>
          </a:p>
        </p:txBody>
      </p:sp>
    </p:spTree>
    <p:extLst>
      <p:ext uri="{BB962C8B-B14F-4D97-AF65-F5344CB8AC3E}">
        <p14:creationId xmlns:p14="http://schemas.microsoft.com/office/powerpoint/2010/main" val="287039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ight Triangle 26">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348529" y="2219176"/>
            <a:ext cx="2307560" cy="601688"/>
          </a:xfrm>
        </p:spPr>
        <p:txBody>
          <a:bodyPr vert="horz" lIns="91440" tIns="45720" rIns="91440" bIns="45720" rtlCol="0" anchor="ctr">
            <a:noAutofit/>
          </a:bodyPr>
          <a:lstStyle/>
          <a:p>
            <a:pPr defTabSz="685800"/>
            <a:r>
              <a:rPr lang="en-US" b="1" kern="1200" dirty="0">
                <a:solidFill>
                  <a:srgbClr val="262626"/>
                </a:solidFill>
                <a:latin typeface="+mj-lt"/>
                <a:ea typeface="+mj-ea"/>
                <a:cs typeface="+mj-cs"/>
              </a:rPr>
              <a:t>OUTLINE</a:t>
            </a:r>
            <a:endParaRPr lang="en-US" b="1" dirty="0">
              <a:solidFill>
                <a:srgbClr val="262626"/>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417598" y="1059568"/>
            <a:ext cx="3914605" cy="4375318"/>
          </a:xfrm>
        </p:spPr>
        <p:txBody>
          <a:bodyPr vert="horz" lIns="91440" tIns="45720" rIns="91440" bIns="45720" rtlCol="0" anchor="t">
            <a:noAutofit/>
          </a:bodyPr>
          <a:lstStyle/>
          <a:p>
            <a:pPr marL="134620" indent="-134620" defTabSz="216027">
              <a:spcBef>
                <a:spcPts val="750"/>
              </a:spcBef>
              <a:spcAft>
                <a:spcPts val="284"/>
              </a:spcAft>
            </a:pPr>
            <a:r>
              <a:rPr lang="en-US" sz="2400" kern="1200" dirty="0">
                <a:solidFill>
                  <a:schemeClr val="tx1"/>
                </a:solidFill>
                <a:latin typeface="+mn-lt"/>
                <a:ea typeface="+mn-ea"/>
                <a:cs typeface="+mn-cs"/>
              </a:rPr>
              <a:t>Executive Summary</a:t>
            </a:r>
            <a:endParaRPr lang="en-US">
              <a:ea typeface="+mn-ea"/>
              <a:cs typeface="+mn-cs"/>
            </a:endParaRPr>
          </a:p>
          <a:p>
            <a:pPr marL="134620" indent="-134620" defTabSz="216027">
              <a:spcBef>
                <a:spcPts val="750"/>
              </a:spcBef>
              <a:spcAft>
                <a:spcPts val="284"/>
              </a:spcAft>
            </a:pPr>
            <a:r>
              <a:rPr lang="en-US" sz="2400" kern="1200" dirty="0">
                <a:solidFill>
                  <a:schemeClr val="tx1"/>
                </a:solidFill>
                <a:latin typeface="+mn-lt"/>
                <a:ea typeface="+mn-ea"/>
                <a:cs typeface="+mn-cs"/>
              </a:rPr>
              <a:t>Introduction</a:t>
            </a:r>
            <a:endParaRPr lang="en-US" sz="2400" kern="1200" dirty="0">
              <a:solidFill>
                <a:schemeClr val="tx1"/>
              </a:solidFill>
              <a:latin typeface="+mn-lt"/>
              <a:cs typeface="Calibri" panose="020F0502020204030204"/>
            </a:endParaRPr>
          </a:p>
          <a:p>
            <a:pPr marL="134620" indent="-134620" defTabSz="216027">
              <a:spcBef>
                <a:spcPts val="750"/>
              </a:spcBef>
              <a:spcAft>
                <a:spcPts val="284"/>
              </a:spcAft>
            </a:pPr>
            <a:r>
              <a:rPr lang="en-US" sz="2400" kern="1200" dirty="0">
                <a:solidFill>
                  <a:schemeClr val="tx1"/>
                </a:solidFill>
                <a:latin typeface="+mn-lt"/>
                <a:ea typeface="+mn-ea"/>
                <a:cs typeface="+mn-cs"/>
              </a:rPr>
              <a:t>Methodology</a:t>
            </a:r>
            <a:endParaRPr lang="en-US" sz="2400" kern="1200" dirty="0">
              <a:solidFill>
                <a:schemeClr val="tx1"/>
              </a:solidFill>
              <a:latin typeface="+mn-lt"/>
              <a:cs typeface="Calibri" panose="020F0502020204030204"/>
            </a:endParaRPr>
          </a:p>
          <a:p>
            <a:pPr marL="134620" indent="-134620" defTabSz="216027">
              <a:spcBef>
                <a:spcPts val="750"/>
              </a:spcBef>
              <a:spcAft>
                <a:spcPts val="284"/>
              </a:spcAft>
            </a:pPr>
            <a:r>
              <a:rPr lang="en-US" sz="2400" kern="1200" dirty="0">
                <a:solidFill>
                  <a:schemeClr val="tx1"/>
                </a:solidFill>
                <a:latin typeface="+mn-lt"/>
                <a:ea typeface="+mn-ea"/>
                <a:cs typeface="+mn-cs"/>
              </a:rPr>
              <a:t>Results</a:t>
            </a:r>
            <a:endParaRPr lang="en-US" sz="2400" kern="1200" dirty="0">
              <a:solidFill>
                <a:schemeClr val="tx1"/>
              </a:solidFill>
              <a:latin typeface="+mn-lt"/>
              <a:cs typeface="Calibri" panose="020F0502020204030204"/>
            </a:endParaRPr>
          </a:p>
          <a:p>
            <a:pPr marL="350520" lvl="1" indent="-134620" defTabSz="216027">
              <a:spcBef>
                <a:spcPts val="375"/>
              </a:spcBef>
              <a:spcAft>
                <a:spcPts val="284"/>
              </a:spcAft>
            </a:pPr>
            <a:r>
              <a:rPr lang="en-US" sz="2400" kern="1200" dirty="0">
                <a:solidFill>
                  <a:schemeClr val="tx1"/>
                </a:solidFill>
                <a:latin typeface="+mn-lt"/>
                <a:ea typeface="+mn-ea"/>
                <a:cs typeface="+mn-cs"/>
              </a:rPr>
              <a:t>Visualization – Charts</a:t>
            </a:r>
            <a:endParaRPr lang="en-US" sz="2400" kern="1200" dirty="0">
              <a:solidFill>
                <a:schemeClr val="tx1"/>
              </a:solidFill>
              <a:latin typeface="+mn-lt"/>
              <a:cs typeface="Calibri" panose="020F0502020204030204"/>
            </a:endParaRPr>
          </a:p>
          <a:p>
            <a:pPr marL="350520" lvl="1" indent="-134620" defTabSz="216027">
              <a:spcBef>
                <a:spcPts val="375"/>
              </a:spcBef>
              <a:spcAft>
                <a:spcPts val="284"/>
              </a:spcAft>
            </a:pPr>
            <a:r>
              <a:rPr lang="en-US" sz="2400" kern="1200" dirty="0">
                <a:solidFill>
                  <a:schemeClr val="tx1"/>
                </a:solidFill>
                <a:latin typeface="+mn-lt"/>
                <a:ea typeface="+mn-ea"/>
                <a:cs typeface="+mn-cs"/>
              </a:rPr>
              <a:t>Dashboard</a:t>
            </a:r>
            <a:endParaRPr lang="en-US" sz="2400" kern="1200" dirty="0">
              <a:solidFill>
                <a:schemeClr val="tx1"/>
              </a:solidFill>
              <a:latin typeface="+mn-lt"/>
              <a:cs typeface="Calibri" panose="020F0502020204030204"/>
            </a:endParaRPr>
          </a:p>
          <a:p>
            <a:pPr marL="134620" indent="-134620" defTabSz="216027">
              <a:spcBef>
                <a:spcPts val="750"/>
              </a:spcBef>
              <a:spcAft>
                <a:spcPts val="284"/>
              </a:spcAft>
            </a:pPr>
            <a:r>
              <a:rPr lang="en-US" sz="2400" kern="1200" dirty="0">
                <a:solidFill>
                  <a:schemeClr val="tx1"/>
                </a:solidFill>
                <a:latin typeface="+mn-lt"/>
                <a:ea typeface="+mn-ea"/>
                <a:cs typeface="+mn-cs"/>
              </a:rPr>
              <a:t>Discussion</a:t>
            </a:r>
            <a:endParaRPr lang="en-US" sz="2400" kern="1200" dirty="0">
              <a:solidFill>
                <a:schemeClr val="tx1"/>
              </a:solidFill>
              <a:latin typeface="+mn-lt"/>
              <a:cs typeface="Calibri" panose="020F0502020204030204"/>
            </a:endParaRPr>
          </a:p>
          <a:p>
            <a:pPr marL="350520" lvl="1" indent="-134620" defTabSz="216027">
              <a:spcBef>
                <a:spcPts val="375"/>
              </a:spcBef>
              <a:spcAft>
                <a:spcPts val="284"/>
              </a:spcAft>
            </a:pPr>
            <a:r>
              <a:rPr lang="en-US" sz="2400" kern="1200" dirty="0">
                <a:solidFill>
                  <a:schemeClr val="tx1"/>
                </a:solidFill>
                <a:latin typeface="+mn-lt"/>
                <a:ea typeface="+mn-ea"/>
                <a:cs typeface="+mn-cs"/>
              </a:rPr>
              <a:t>Findings &amp; Implications</a:t>
            </a:r>
            <a:endParaRPr lang="en-US" sz="2400" kern="1200" dirty="0">
              <a:solidFill>
                <a:schemeClr val="tx1"/>
              </a:solidFill>
              <a:latin typeface="+mn-lt"/>
              <a:cs typeface="Calibri" panose="020F0502020204030204"/>
            </a:endParaRPr>
          </a:p>
          <a:p>
            <a:pPr marL="134620" indent="-134620" defTabSz="216027">
              <a:spcBef>
                <a:spcPts val="750"/>
              </a:spcBef>
              <a:spcAft>
                <a:spcPts val="284"/>
              </a:spcAft>
            </a:pPr>
            <a:r>
              <a:rPr lang="en-US" sz="2400" kern="1200" dirty="0">
                <a:solidFill>
                  <a:schemeClr val="tx1"/>
                </a:solidFill>
                <a:latin typeface="+mn-lt"/>
                <a:ea typeface="+mn-ea"/>
                <a:cs typeface="+mn-cs"/>
              </a:rPr>
              <a:t>Conclusion</a:t>
            </a:r>
            <a:endParaRPr lang="en-US" sz="2400" kern="1200" dirty="0">
              <a:solidFill>
                <a:schemeClr val="tx1"/>
              </a:solidFill>
              <a:latin typeface="+mn-lt"/>
              <a:cs typeface="Calibri" panose="020F0502020204030204"/>
            </a:endParaRPr>
          </a:p>
        </p:txBody>
      </p:sp>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248378" y="2832430"/>
            <a:ext cx="2702672" cy="2595347"/>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6164827" y="2252921"/>
              <a:ext cx="170" cy="17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4"/>
              <a:stretch>
                <a:fillRect/>
              </a:stretch>
            </p:blipFill>
            <p:spPr>
              <a:xfrm>
                <a:off x="6122327" y="2167921"/>
                <a:ext cx="85000" cy="17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032BD37A-4777-4658-98DC-561C88BBD6B5}"/>
                  </a:ext>
                </a:extLst>
              </p14:cNvPr>
              <p14:cNvContentPartPr/>
              <p14:nvPr/>
            </p14:nvContentPartPr>
            <p14:xfrm>
              <a:off x="6372445" y="2235719"/>
              <a:ext cx="170" cy="17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4"/>
              <a:stretch>
                <a:fillRect/>
              </a:stretch>
            </p:blipFill>
            <p:spPr>
              <a:xfrm>
                <a:off x="6329945" y="2150719"/>
                <a:ext cx="85000" cy="17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8D6F0DE4-0F5C-4DBC-980B-FA84561A37BD}"/>
                  </a:ext>
                </a:extLst>
              </p14:cNvPr>
              <p14:cNvContentPartPr/>
              <p14:nvPr/>
            </p14:nvContentPartPr>
            <p14:xfrm>
              <a:off x="6609018" y="2218346"/>
              <a:ext cx="170" cy="17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4"/>
              <a:stretch>
                <a:fillRect/>
              </a:stretch>
            </p:blipFill>
            <p:spPr>
              <a:xfrm>
                <a:off x="6566518" y="2133346"/>
                <a:ext cx="85000" cy="17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24F830F4-CC15-48E6-AB15-04ED683CA04A}"/>
                  </a:ext>
                </a:extLst>
              </p14:cNvPr>
              <p14:cNvContentPartPr/>
              <p14:nvPr/>
            </p14:nvContentPartPr>
            <p14:xfrm>
              <a:off x="6609018" y="2218346"/>
              <a:ext cx="1533" cy="2384"/>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8"/>
              <a:stretch>
                <a:fillRect/>
              </a:stretch>
            </p:blipFill>
            <p:spPr>
              <a:xfrm>
                <a:off x="6532368" y="2069346"/>
                <a:ext cx="154526" cy="30008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18EA1C91-5384-4260-8EC9-8379C643441C}"/>
                  </a:ext>
                </a:extLst>
              </p14:cNvPr>
              <p14:cNvContentPartPr/>
              <p14:nvPr/>
            </p14:nvContentPartPr>
            <p14:xfrm>
              <a:off x="4273102" y="3043198"/>
              <a:ext cx="9368" cy="17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0"/>
              <a:stretch>
                <a:fillRect/>
              </a:stretch>
            </p:blipFill>
            <p:spPr>
              <a:xfrm>
                <a:off x="4186361" y="2958198"/>
                <a:ext cx="182503" cy="17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97E9F6ED-ACEE-438F-A76C-C66263E59B33}"/>
                  </a:ext>
                </a:extLst>
              </p14:cNvPr>
              <p14:cNvContentPartPr/>
              <p14:nvPr/>
            </p14:nvContentPartPr>
            <p14:xfrm>
              <a:off x="8708702" y="3146922"/>
              <a:ext cx="170" cy="17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4"/>
              <a:stretch>
                <a:fillRect/>
              </a:stretch>
            </p:blipFill>
            <p:spPr>
              <a:xfrm>
                <a:off x="8666202" y="3061922"/>
                <a:ext cx="85000" cy="17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A56CB11-8AE3-4EA0-B556-BBB572803B07}"/>
                  </a:ext>
                </a:extLst>
              </p14:cNvPr>
              <p14:cNvContentPartPr/>
              <p14:nvPr/>
            </p14:nvContentPartPr>
            <p14:xfrm>
              <a:off x="8708702" y="3146922"/>
              <a:ext cx="170" cy="17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4"/>
              <a:stretch>
                <a:fillRect/>
              </a:stretch>
            </p:blipFill>
            <p:spPr>
              <a:xfrm>
                <a:off x="8666202" y="3061922"/>
                <a:ext cx="85000" cy="17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78E27AEC-BDF9-49A4-A10A-6F5F64F01EEA}"/>
                  </a:ext>
                </a:extLst>
              </p14:cNvPr>
              <p14:cNvContentPartPr/>
              <p14:nvPr/>
            </p14:nvContentPartPr>
            <p14:xfrm>
              <a:off x="8708702" y="3146922"/>
              <a:ext cx="170" cy="17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4"/>
              <a:stretch>
                <a:fillRect/>
              </a:stretch>
            </p:blipFill>
            <p:spPr>
              <a:xfrm>
                <a:off x="8666202" y="3061922"/>
                <a:ext cx="85000" cy="17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00D1CCCF-5EBB-4FB3-A293-78C28946220A}"/>
                  </a:ext>
                </a:extLst>
              </p14:cNvPr>
              <p14:cNvContentPartPr/>
              <p14:nvPr/>
            </p14:nvContentPartPr>
            <p14:xfrm>
              <a:off x="8708702" y="3146922"/>
              <a:ext cx="170" cy="17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4"/>
              <a:stretch>
                <a:fillRect/>
              </a:stretch>
            </p:blipFill>
            <p:spPr>
              <a:xfrm>
                <a:off x="8666202" y="3061922"/>
                <a:ext cx="85000" cy="17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0EC3AB97-946C-4D62-AEB0-E11D486AFBF0}"/>
                  </a:ext>
                </a:extLst>
              </p14:cNvPr>
              <p14:cNvContentPartPr/>
              <p14:nvPr/>
            </p14:nvContentPartPr>
            <p14:xfrm>
              <a:off x="8431764" y="3141301"/>
              <a:ext cx="170" cy="17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4"/>
              <a:stretch>
                <a:fillRect/>
              </a:stretch>
            </p:blipFill>
            <p:spPr>
              <a:xfrm>
                <a:off x="8389264" y="3056301"/>
                <a:ext cx="85000" cy="17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EXECUTIVE SUMMARY</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572493" y="2071316"/>
            <a:ext cx="6713552" cy="4119172"/>
          </a:xfrm>
        </p:spPr>
        <p:txBody>
          <a:bodyPr vert="horz" lIns="91440" tIns="45720" rIns="91440" bIns="45720" rtlCol="0" anchor="t">
            <a:normAutofit/>
          </a:bodyPr>
          <a:lstStyle/>
          <a:p>
            <a:pPr marL="0"/>
            <a:r>
              <a:rPr lang="en-US" sz="1200"/>
              <a:t>1. </a:t>
            </a:r>
            <a:r>
              <a:rPr lang="en-US" sz="1200" b="1"/>
              <a:t>Objective:</a:t>
            </a:r>
          </a:p>
          <a:p>
            <a:pPr marL="0"/>
            <a:r>
              <a:rPr lang="en-US" sz="1200"/>
              <a:t>   - Predict the success of Falcon 9 first stage landings.</a:t>
            </a:r>
          </a:p>
          <a:p>
            <a:pPr marL="0"/>
            <a:r>
              <a:rPr lang="en-US" sz="1200"/>
              <a:t>2. </a:t>
            </a:r>
            <a:r>
              <a:rPr lang="en-US" sz="1200" b="1"/>
              <a:t>Cost Efficiency Significance:</a:t>
            </a:r>
          </a:p>
          <a:p>
            <a:pPr marL="0"/>
            <a:r>
              <a:rPr lang="en-US" sz="1200"/>
              <a:t>   - SpaceX offers launches at $62 million, a substantial saving compared to competitors.</a:t>
            </a:r>
          </a:p>
          <a:p>
            <a:pPr marL="0"/>
            <a:r>
              <a:rPr lang="en-US" sz="1200"/>
              <a:t>   - Reusability of the first stage contributes significantly to cost reduction.</a:t>
            </a:r>
          </a:p>
          <a:p>
            <a:pPr marL="0"/>
            <a:r>
              <a:rPr lang="en-US" sz="1200"/>
              <a:t>3. </a:t>
            </a:r>
            <a:r>
              <a:rPr lang="en-US" sz="1200" b="1"/>
              <a:t>Strategic Importance:</a:t>
            </a:r>
          </a:p>
          <a:p>
            <a:pPr marL="0"/>
            <a:r>
              <a:rPr lang="en-US" sz="1200"/>
              <a:t>   - Successful prediction enables accurate estimation of launch costs.</a:t>
            </a:r>
          </a:p>
          <a:p>
            <a:pPr marL="0"/>
            <a:r>
              <a:rPr lang="en-US" sz="1200"/>
              <a:t>   - Crucial for competitive bidding against SpaceX in the rocket launch market.</a:t>
            </a:r>
          </a:p>
          <a:p>
            <a:pPr marL="0"/>
            <a:r>
              <a:rPr lang="en-US" sz="1200"/>
              <a:t>4. </a:t>
            </a:r>
            <a:r>
              <a:rPr lang="en-US" sz="1200" b="1"/>
              <a:t>Industry Impact:</a:t>
            </a:r>
          </a:p>
          <a:p>
            <a:pPr marL="0"/>
            <a:r>
              <a:rPr lang="en-US" sz="1200"/>
              <a:t>   - Provides valuable insights for alternate companies seeking to bid on rocket launches.</a:t>
            </a:r>
          </a:p>
          <a:p>
            <a:pPr marL="0"/>
            <a:r>
              <a:rPr lang="en-US" sz="1200"/>
              <a:t>   - Enhances decision-making processes in the aerospace sector.</a:t>
            </a:r>
          </a:p>
          <a:p>
            <a:pPr marL="0"/>
            <a:r>
              <a:rPr lang="en-US" sz="1200"/>
              <a:t>5. </a:t>
            </a:r>
            <a:r>
              <a:rPr lang="en-US" sz="1200" b="1"/>
              <a:t>Module Overview:</a:t>
            </a:r>
          </a:p>
          <a:p>
            <a:pPr marL="0"/>
            <a:r>
              <a:rPr lang="en-US" sz="1200"/>
              <a:t>   - Introduction to the problem and its significance.</a:t>
            </a:r>
          </a:p>
          <a:p>
            <a:pPr marL="0"/>
            <a:r>
              <a:rPr lang="en-US" sz="1200"/>
              <a:t>   - Equipping participants with the necessary tools for course completion.</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rotWithShape="1">
          <a:blip r:embed="rId3"/>
          <a:srcRect l="1282" r="2515" b="3"/>
          <a:stretch/>
        </p:blipFill>
        <p:spPr>
          <a:xfrm>
            <a:off x="7675658" y="2093976"/>
            <a:ext cx="3941064" cy="4096512"/>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INTRODUCTION</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572493" y="2071316"/>
            <a:ext cx="6713552"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chemeClr val="tx1"/>
                </a:solidFill>
                <a:latin typeface="Calibri"/>
                <a:ea typeface="Calibri"/>
                <a:cs typeface="Calibri"/>
              </a:rPr>
              <a:t>The capstone project focuses on predicting the success of Falcon 9 first stage landings—an integral </a:t>
            </a:r>
            <a:r>
              <a:rPr lang="en-US" sz="2400" dirty="0">
                <a:solidFill>
                  <a:schemeClr val="tx1"/>
                </a:solidFill>
                <a:latin typeface="Calibri"/>
                <a:ea typeface="Calibri Light"/>
                <a:cs typeface="Calibri Light"/>
              </a:rPr>
              <a:t>aspect</a:t>
            </a:r>
            <a:r>
              <a:rPr lang="en-US" sz="2400" dirty="0">
                <a:solidFill>
                  <a:schemeClr val="tx1"/>
                </a:solidFill>
                <a:latin typeface="Calibri"/>
                <a:ea typeface="Calibri"/>
                <a:cs typeface="Calibri"/>
              </a:rPr>
              <a:t> in the aerospace industry. With SpaceX's cost-effective launches at $62 million, driven by first stage reusability, accurate predictions become key for estimating launch costs. Beyond efficiency, this model serves as a strategic tool for companies competing against SpaceX, providing a competitive edge in bidding for rocket launches. Throughout this module, participants will gain essential tools to tackle this challenge, contributing to advancements in aerospace technology and market competition.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rotWithShape="1">
          <a:blip r:embed="rId2"/>
          <a:srcRect l="782" r="3017" b="4"/>
          <a:stretch/>
        </p:blipFill>
        <p:spPr>
          <a:xfrm>
            <a:off x="7675658" y="2093976"/>
            <a:ext cx="3941064" cy="4096512"/>
          </a:xfrm>
          <a:prstGeom prst="rect">
            <a:avLst/>
          </a:prstGeom>
        </p:spPr>
      </p:pic>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METHODOLOGY</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572493" y="2092780"/>
            <a:ext cx="7260904" cy="4527003"/>
          </a:xfrm>
        </p:spPr>
        <p:txBody>
          <a:bodyPr vert="horz" lIns="91440" tIns="45720" rIns="91440" bIns="45720" rtlCol="0" anchor="t">
            <a:noAutofit/>
          </a:bodyPr>
          <a:lstStyle/>
          <a:p>
            <a:pPr marL="0" indent="0">
              <a:buNone/>
            </a:pPr>
            <a:r>
              <a:rPr lang="en-US" sz="1600" b="1" dirty="0">
                <a:solidFill>
                  <a:srgbClr val="24292F"/>
                </a:solidFill>
                <a:ea typeface="+mn-lt"/>
                <a:cs typeface="+mn-lt"/>
              </a:rPr>
              <a:t>Data Collection:</a:t>
            </a:r>
            <a:endParaRPr lang="en-US" sz="1600" dirty="0">
              <a:ea typeface="Calibri"/>
              <a:cs typeface="Calibri"/>
            </a:endParaRPr>
          </a:p>
          <a:p>
            <a:pPr lvl="1" indent="0">
              <a:buNone/>
            </a:pPr>
            <a:r>
              <a:rPr lang="en-US" sz="1600" dirty="0">
                <a:solidFill>
                  <a:srgbClr val="24292F"/>
                </a:solidFill>
                <a:ea typeface="+mn-lt"/>
                <a:cs typeface="+mn-lt"/>
              </a:rPr>
              <a:t>Collect relevant data sources, including Falcon 9 launch data, ensuring completeness and accuracy.</a:t>
            </a:r>
            <a:endParaRPr lang="en-US" sz="1600">
              <a:ea typeface="Calibri"/>
              <a:cs typeface="Calibri"/>
            </a:endParaRPr>
          </a:p>
          <a:p>
            <a:pPr marL="0" indent="0">
              <a:buNone/>
            </a:pPr>
            <a:r>
              <a:rPr lang="en-US" sz="1600" b="1" dirty="0">
                <a:solidFill>
                  <a:srgbClr val="24292F"/>
                </a:solidFill>
                <a:ea typeface="+mn-lt"/>
                <a:cs typeface="+mn-lt"/>
              </a:rPr>
              <a:t>Data Wrangling:</a:t>
            </a:r>
            <a:endParaRPr lang="en-US" sz="1600">
              <a:ea typeface="Calibri"/>
              <a:cs typeface="Calibri"/>
            </a:endParaRPr>
          </a:p>
          <a:p>
            <a:pPr lvl="1" indent="0">
              <a:buNone/>
            </a:pPr>
            <a:r>
              <a:rPr lang="en-US" sz="1600" dirty="0">
                <a:solidFill>
                  <a:srgbClr val="24292F"/>
                </a:solidFill>
                <a:ea typeface="+mn-lt"/>
                <a:cs typeface="+mn-lt"/>
              </a:rPr>
              <a:t>Clean and preprocess the data to address missing values, outliers, and inconsistencies.</a:t>
            </a:r>
            <a:endParaRPr lang="en-US" sz="1600">
              <a:ea typeface="Calibri"/>
              <a:cs typeface="Calibri"/>
            </a:endParaRPr>
          </a:p>
          <a:p>
            <a:pPr lvl="1" indent="0">
              <a:buNone/>
            </a:pPr>
            <a:r>
              <a:rPr lang="en-US" sz="1600" dirty="0">
                <a:solidFill>
                  <a:srgbClr val="24292F"/>
                </a:solidFill>
                <a:ea typeface="+mn-lt"/>
                <a:cs typeface="+mn-lt"/>
              </a:rPr>
              <a:t>Standardize formats and ensure data integrity.</a:t>
            </a:r>
            <a:endParaRPr lang="en-US" sz="1600">
              <a:ea typeface="Calibri"/>
              <a:cs typeface="Calibri"/>
            </a:endParaRPr>
          </a:p>
          <a:p>
            <a:pPr marL="0" indent="0">
              <a:buNone/>
            </a:pPr>
            <a:r>
              <a:rPr lang="en-US" sz="1600" b="1" dirty="0">
                <a:solidFill>
                  <a:srgbClr val="24292F"/>
                </a:solidFill>
                <a:ea typeface="+mn-lt"/>
                <a:cs typeface="+mn-lt"/>
              </a:rPr>
              <a:t>Exploratory Analysis using SQL:</a:t>
            </a:r>
            <a:endParaRPr lang="en-US" sz="1600">
              <a:ea typeface="Calibri"/>
              <a:cs typeface="Calibri"/>
            </a:endParaRPr>
          </a:p>
          <a:p>
            <a:pPr lvl="1" indent="0">
              <a:buNone/>
            </a:pPr>
            <a:r>
              <a:rPr lang="en-US" sz="1600" dirty="0">
                <a:solidFill>
                  <a:srgbClr val="24292F"/>
                </a:solidFill>
                <a:ea typeface="+mn-lt"/>
                <a:cs typeface="+mn-lt"/>
              </a:rPr>
              <a:t>Utilize SQL queries to explore and analyze data stored in relational databases.</a:t>
            </a:r>
            <a:endParaRPr lang="en-US" sz="1600">
              <a:ea typeface="Calibri"/>
              <a:cs typeface="Calibri"/>
            </a:endParaRPr>
          </a:p>
          <a:p>
            <a:pPr lvl="1" indent="0">
              <a:buNone/>
            </a:pPr>
            <a:r>
              <a:rPr lang="en-US" sz="1600" dirty="0">
                <a:solidFill>
                  <a:srgbClr val="24292F"/>
                </a:solidFill>
                <a:ea typeface="+mn-lt"/>
                <a:cs typeface="+mn-lt"/>
              </a:rPr>
              <a:t>Extract key insights and identify patterns using SQL capabilities.</a:t>
            </a:r>
            <a:endParaRPr lang="en-US" sz="1600">
              <a:ea typeface="Calibri"/>
              <a:cs typeface="Calibri"/>
            </a:endParaRPr>
          </a:p>
          <a:p>
            <a:pPr marL="0" indent="0">
              <a:buNone/>
            </a:pPr>
            <a:r>
              <a:rPr lang="en-US" sz="1600" b="1" dirty="0">
                <a:solidFill>
                  <a:srgbClr val="24292F"/>
                </a:solidFill>
                <a:ea typeface="+mn-lt"/>
                <a:cs typeface="+mn-lt"/>
              </a:rPr>
              <a:t>Exploratory Analysis Using Pandas and Matplotlib:</a:t>
            </a:r>
            <a:endParaRPr lang="en-US" sz="1600">
              <a:ea typeface="Calibri"/>
              <a:cs typeface="Calibri"/>
            </a:endParaRPr>
          </a:p>
          <a:p>
            <a:pPr lvl="1" indent="0">
              <a:buNone/>
            </a:pPr>
            <a:r>
              <a:rPr lang="en-US" sz="1600" dirty="0">
                <a:solidFill>
                  <a:srgbClr val="24292F"/>
                </a:solidFill>
                <a:ea typeface="+mn-lt"/>
                <a:cs typeface="+mn-lt"/>
              </a:rPr>
              <a:t>Transfer data to Pandas </a:t>
            </a:r>
            <a:r>
              <a:rPr lang="en-US" sz="1600" dirty="0" err="1">
                <a:solidFill>
                  <a:srgbClr val="24292F"/>
                </a:solidFill>
                <a:ea typeface="+mn-lt"/>
                <a:cs typeface="+mn-lt"/>
              </a:rPr>
              <a:t>DataFrame</a:t>
            </a:r>
            <a:r>
              <a:rPr lang="en-US" sz="1600" dirty="0">
                <a:solidFill>
                  <a:srgbClr val="24292F"/>
                </a:solidFill>
                <a:ea typeface="+mn-lt"/>
                <a:cs typeface="+mn-lt"/>
              </a:rPr>
              <a:t> for further exploration and manipulation.</a:t>
            </a:r>
            <a:endParaRPr lang="en-US" sz="1600">
              <a:ea typeface="Calibri"/>
              <a:cs typeface="Calibri"/>
            </a:endParaRPr>
          </a:p>
          <a:p>
            <a:pPr lvl="1" indent="0">
              <a:buNone/>
            </a:pPr>
            <a:r>
              <a:rPr lang="en-US" sz="1600" dirty="0">
                <a:solidFill>
                  <a:srgbClr val="24292F"/>
                </a:solidFill>
                <a:ea typeface="+mn-lt"/>
                <a:cs typeface="+mn-lt"/>
              </a:rPr>
              <a:t>Use Matplotlib for visual representation of key trends and patterns in the data.</a:t>
            </a:r>
            <a:endParaRPr lang="en-US" sz="1600">
              <a:ea typeface="Calibri"/>
              <a:cs typeface="Calibri"/>
            </a:endParaRPr>
          </a:p>
          <a:p>
            <a:pPr marL="0" indent="0">
              <a:buNone/>
            </a:pPr>
            <a:endParaRPr lang="en-US" sz="3200" dirty="0">
              <a:ea typeface="Calibri" panose="020F0502020204030204"/>
              <a:cs typeface="Calibri" panose="020F0502020204030204"/>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rotWithShape="1">
          <a:blip r:embed="rId2"/>
          <a:srcRect r="3797" b="3"/>
          <a:stretch/>
        </p:blipFill>
        <p:spPr>
          <a:xfrm>
            <a:off x="7675658" y="2093976"/>
            <a:ext cx="3941064" cy="4096512"/>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FD5C4-FE5F-46D2-ABC9-49FA4BB8442F}"/>
              </a:ext>
            </a:extLst>
          </p:cNvPr>
          <p:cNvSpPr>
            <a:spLocks noGrp="1"/>
          </p:cNvSpPr>
          <p:nvPr>
            <p:ph sz="half" idx="4294967295"/>
          </p:nvPr>
        </p:nvSpPr>
        <p:spPr>
          <a:xfrm>
            <a:off x="601014" y="909236"/>
            <a:ext cx="10515600" cy="4252912"/>
          </a:xfrm>
        </p:spPr>
        <p:txBody>
          <a:bodyPr vert="horz" lIns="91440" tIns="45720" rIns="91440" bIns="45720" rtlCol="0" anchor="t">
            <a:normAutofit/>
          </a:bodyPr>
          <a:lstStyle/>
          <a:p>
            <a:pPr marL="0" indent="0">
              <a:buNone/>
            </a:pPr>
            <a:br>
              <a:rPr lang="en-US" sz="4000" dirty="0"/>
            </a:br>
            <a:r>
              <a:rPr lang="en-US" sz="1600" b="1" dirty="0">
                <a:solidFill>
                  <a:srgbClr val="24292F"/>
                </a:solidFill>
                <a:ea typeface="+mn-lt"/>
                <a:cs typeface="+mn-lt"/>
              </a:rPr>
              <a:t>Interactive Visual Analytics:</a:t>
            </a:r>
            <a:endParaRPr lang="en-US" sz="1600" dirty="0">
              <a:solidFill>
                <a:srgbClr val="24292F"/>
              </a:solidFill>
              <a:ea typeface="+mn-lt"/>
              <a:cs typeface="+mn-lt"/>
            </a:endParaRPr>
          </a:p>
          <a:p>
            <a:pPr marL="457200" lvl="1" indent="0">
              <a:buNone/>
            </a:pPr>
            <a:r>
              <a:rPr lang="en-US" sz="1600" dirty="0">
                <a:solidFill>
                  <a:srgbClr val="24292F"/>
                </a:solidFill>
                <a:ea typeface="+mn-lt"/>
                <a:cs typeface="+mn-lt"/>
              </a:rPr>
              <a:t>Leverage interactive visualization tools (e.g., Tableau, </a:t>
            </a:r>
            <a:r>
              <a:rPr lang="en-US" sz="1600" err="1">
                <a:solidFill>
                  <a:srgbClr val="24292F"/>
                </a:solidFill>
                <a:ea typeface="+mn-lt"/>
                <a:cs typeface="+mn-lt"/>
              </a:rPr>
              <a:t>Plotly</a:t>
            </a:r>
            <a:r>
              <a:rPr lang="en-US" sz="1600" dirty="0">
                <a:solidFill>
                  <a:srgbClr val="24292F"/>
                </a:solidFill>
                <a:ea typeface="+mn-lt"/>
                <a:cs typeface="+mn-lt"/>
              </a:rPr>
              <a:t>) to enhance data exploration.</a:t>
            </a:r>
            <a:endParaRPr lang="en-US" sz="1600">
              <a:ea typeface="Calibri" panose="020F0502020204030204"/>
              <a:cs typeface="Calibri" panose="020F0502020204030204"/>
            </a:endParaRPr>
          </a:p>
          <a:p>
            <a:pPr marL="457200" lvl="1" indent="0">
              <a:buNone/>
            </a:pPr>
            <a:r>
              <a:rPr lang="en-US" sz="1600" dirty="0">
                <a:solidFill>
                  <a:srgbClr val="24292F"/>
                </a:solidFill>
                <a:ea typeface="+mn-lt"/>
                <a:cs typeface="+mn-lt"/>
              </a:rPr>
              <a:t>Create dynamic visualizations for a deeper understanding of patterns and correlations.</a:t>
            </a:r>
          </a:p>
          <a:p>
            <a:pPr marL="0" indent="0">
              <a:buNone/>
            </a:pPr>
            <a:r>
              <a:rPr lang="en-US" sz="1600" b="1" dirty="0">
                <a:solidFill>
                  <a:srgbClr val="24292F"/>
                </a:solidFill>
                <a:ea typeface="+mn-lt"/>
                <a:cs typeface="+mn-lt"/>
              </a:rPr>
              <a:t>Dashboard Creation:</a:t>
            </a:r>
            <a:endParaRPr lang="en-US" sz="1600" dirty="0">
              <a:solidFill>
                <a:srgbClr val="24292F"/>
              </a:solidFill>
              <a:ea typeface="+mn-lt"/>
              <a:cs typeface="+mn-lt"/>
            </a:endParaRPr>
          </a:p>
          <a:p>
            <a:pPr marL="457200" lvl="1" indent="0">
              <a:buNone/>
            </a:pPr>
            <a:r>
              <a:rPr lang="en-US" sz="1600" dirty="0">
                <a:solidFill>
                  <a:srgbClr val="24292F"/>
                </a:solidFill>
                <a:ea typeface="+mn-lt"/>
                <a:cs typeface="+mn-lt"/>
              </a:rPr>
              <a:t>Develop a comprehensive dashboard using tools like Dash or other suitable platforms.</a:t>
            </a:r>
          </a:p>
          <a:p>
            <a:pPr marL="457200" lvl="1" indent="0">
              <a:buNone/>
            </a:pPr>
            <a:r>
              <a:rPr lang="en-US" sz="1600" dirty="0">
                <a:solidFill>
                  <a:srgbClr val="24292F"/>
                </a:solidFill>
                <a:ea typeface="+mn-lt"/>
                <a:cs typeface="+mn-lt"/>
              </a:rPr>
              <a:t>Incorporate key findings, interactive elements, and visual representations for user-friendly insights.</a:t>
            </a:r>
          </a:p>
          <a:p>
            <a:pPr marL="0" indent="0">
              <a:buNone/>
            </a:pPr>
            <a:r>
              <a:rPr lang="en-US" sz="1600" b="1" dirty="0">
                <a:solidFill>
                  <a:srgbClr val="24292F"/>
                </a:solidFill>
                <a:ea typeface="+mn-lt"/>
                <a:cs typeface="+mn-lt"/>
              </a:rPr>
              <a:t>Predictive Analysis:</a:t>
            </a:r>
            <a:endParaRPr lang="en-US" sz="1600" dirty="0">
              <a:solidFill>
                <a:srgbClr val="24292F"/>
              </a:solidFill>
              <a:ea typeface="+mn-lt"/>
              <a:cs typeface="+mn-lt"/>
            </a:endParaRPr>
          </a:p>
          <a:p>
            <a:pPr marL="457200" lvl="1" indent="0">
              <a:buNone/>
            </a:pPr>
            <a:r>
              <a:rPr lang="en-US" sz="1600" dirty="0">
                <a:solidFill>
                  <a:srgbClr val="24292F"/>
                </a:solidFill>
                <a:ea typeface="+mn-lt"/>
                <a:cs typeface="+mn-lt"/>
              </a:rPr>
              <a:t>Choose and implement predictive modeling techniques based on project goals.</a:t>
            </a:r>
          </a:p>
          <a:p>
            <a:pPr marL="457200" lvl="1" indent="0">
              <a:buNone/>
            </a:pPr>
            <a:r>
              <a:rPr lang="en-US" sz="1600" dirty="0">
                <a:solidFill>
                  <a:srgbClr val="24292F"/>
                </a:solidFill>
                <a:ea typeface="+mn-lt"/>
                <a:cs typeface="+mn-lt"/>
              </a:rPr>
              <a:t>Train and validate models using historical data to predict Falcon 9 first stage landings.</a:t>
            </a:r>
          </a:p>
          <a:p>
            <a:pPr marL="0" indent="0">
              <a:buNone/>
            </a:pPr>
            <a:r>
              <a:rPr lang="en-US" sz="1600" b="1" dirty="0">
                <a:solidFill>
                  <a:srgbClr val="24292F"/>
                </a:solidFill>
                <a:ea typeface="+mn-lt"/>
                <a:cs typeface="+mn-lt"/>
              </a:rPr>
              <a:t>Model Evaluation and Interpretation:</a:t>
            </a:r>
            <a:endParaRPr lang="en-US" sz="1600" dirty="0">
              <a:solidFill>
                <a:srgbClr val="24292F"/>
              </a:solidFill>
              <a:ea typeface="+mn-lt"/>
              <a:cs typeface="+mn-lt"/>
            </a:endParaRPr>
          </a:p>
          <a:p>
            <a:pPr marL="457200" lvl="1" indent="0">
              <a:buNone/>
            </a:pPr>
            <a:r>
              <a:rPr lang="en-US" sz="1600" dirty="0">
                <a:solidFill>
                  <a:srgbClr val="24292F"/>
                </a:solidFill>
                <a:ea typeface="+mn-lt"/>
                <a:cs typeface="+mn-lt"/>
              </a:rPr>
              <a:t>Assess predictive model performance using relevant metrics.</a:t>
            </a:r>
          </a:p>
          <a:p>
            <a:pPr marL="457200" lvl="1" indent="0">
              <a:buNone/>
            </a:pPr>
            <a:r>
              <a:rPr lang="en-US" sz="1600" dirty="0">
                <a:solidFill>
                  <a:srgbClr val="24292F"/>
                </a:solidFill>
                <a:ea typeface="+mn-lt"/>
                <a:cs typeface="+mn-lt"/>
              </a:rPr>
              <a:t>Interpret results, highlighting the model's ability to forecast first stage landing success.</a:t>
            </a:r>
          </a:p>
          <a:p>
            <a:pPr marL="0" indent="0">
              <a:buNone/>
            </a:pPr>
            <a:endParaRPr lang="en-US" sz="3200" b="1" dirty="0">
              <a:ea typeface="Calibri"/>
              <a:cs typeface="Calibri"/>
            </a:endParaRPr>
          </a:p>
          <a:p>
            <a:pPr marL="0" indent="0">
              <a:buNone/>
            </a:pPr>
            <a:endParaRPr lang="en-US" sz="3200" dirty="0">
              <a:ea typeface="Calibri" panose="020F0502020204030204"/>
              <a:cs typeface="Calibri" panose="020F0502020204030204"/>
            </a:endParaRPr>
          </a:p>
        </p:txBody>
      </p:sp>
    </p:spTree>
    <p:extLst>
      <p:ext uri="{BB962C8B-B14F-4D97-AF65-F5344CB8AC3E}">
        <p14:creationId xmlns:p14="http://schemas.microsoft.com/office/powerpoint/2010/main" val="249583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285240" y="1050595"/>
            <a:ext cx="8074815" cy="1618489"/>
          </a:xfrm>
        </p:spPr>
        <p:txBody>
          <a:bodyPr vert="horz" lIns="91440" tIns="45720" rIns="91440" bIns="45720" rtlCol="0" anchor="ctr">
            <a:normAutofit/>
          </a:bodyPr>
          <a:lstStyle/>
          <a:p>
            <a:r>
              <a:rPr lang="en-US" sz="7200" kern="1200" dirty="0">
                <a:solidFill>
                  <a:schemeClr val="tx1"/>
                </a:solidFill>
                <a:latin typeface="+mj-lt"/>
                <a:ea typeface="+mj-ea"/>
                <a:cs typeface="+mj-cs"/>
              </a:rPr>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285240" y="2969469"/>
            <a:ext cx="8074815" cy="2800395"/>
          </a:xfrm>
        </p:spPr>
        <p:txBody>
          <a:bodyPr vert="horz" lIns="91440" tIns="45720" rIns="91440" bIns="45720" rtlCol="0" anchor="t">
            <a:normAutofit/>
          </a:bodyPr>
          <a:lstStyle/>
          <a:p>
            <a:pPr marL="0"/>
            <a:endParaRPr lang="en-US" sz="2400"/>
          </a:p>
          <a:p>
            <a:pPr marL="0"/>
            <a:endParaRPr lang="en-US" sz="2400"/>
          </a:p>
          <a:p>
            <a:pPr marL="0"/>
            <a:endParaRPr lang="en-US" sz="2400"/>
          </a:p>
        </p:txBody>
      </p:sp>
    </p:spTree>
    <p:extLst>
      <p:ext uri="{BB962C8B-B14F-4D97-AF65-F5344CB8AC3E}">
        <p14:creationId xmlns:p14="http://schemas.microsoft.com/office/powerpoint/2010/main" val="14646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kern="1200">
                <a:solidFill>
                  <a:schemeClr val="tx1"/>
                </a:solidFill>
                <a:latin typeface="+mj-lt"/>
                <a:ea typeface="+mj-ea"/>
                <a:cs typeface="+mj-cs"/>
              </a:rPr>
              <a:t>Payload Mass vs. Launch Site Analysis</a:t>
            </a:r>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30936" y="2660904"/>
            <a:ext cx="4818888" cy="3547872"/>
          </a:xfrm>
        </p:spPr>
        <p:txBody>
          <a:bodyPr vert="horz" lIns="91440" tIns="45720" rIns="91440" bIns="45720" rtlCol="0" anchor="t">
            <a:normAutofit/>
          </a:bodyPr>
          <a:lstStyle/>
          <a:p>
            <a:pPr marL="0"/>
            <a:r>
              <a:rPr lang="en-US" sz="2200"/>
              <a:t>This plot explores the relationship between Payload Mass and Launch Site, shedding light on how launch sites handle payloads of varying masses. Notably, it identifies a lack of launches for heavy payloads (greater than 10,000 kg) at VAFB-SLC launch site.</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3" name="Content Placeholder 12" descr="A graph of a graph with blue and orange dots&#10;&#10;Description automatically generated">
            <a:extLst>
              <a:ext uri="{FF2B5EF4-FFF2-40B4-BE49-F238E27FC236}">
                <a16:creationId xmlns:a16="http://schemas.microsoft.com/office/drawing/2014/main" id="{63875B21-98DC-7BC1-B5E1-3444F5E6CCAE}"/>
              </a:ext>
            </a:extLst>
          </p:cNvPr>
          <p:cNvPicPr>
            <a:picLocks noGrp="1" noChangeAspect="1"/>
          </p:cNvPicPr>
          <p:nvPr>
            <p:ph sz="half" idx="1"/>
          </p:nvPr>
        </p:nvPicPr>
        <p:blipFill>
          <a:blip r:embed="rId3"/>
          <a:stretch>
            <a:fillRect/>
          </a:stretch>
        </p:blipFill>
        <p:spPr>
          <a:xfrm>
            <a:off x="5575479" y="1226839"/>
            <a:ext cx="6321380" cy="4829840"/>
          </a:xfrm>
        </p:spPr>
      </p:pic>
    </p:spTree>
    <p:extLst>
      <p:ext uri="{BB962C8B-B14F-4D97-AF65-F5344CB8AC3E}">
        <p14:creationId xmlns:p14="http://schemas.microsoft.com/office/powerpoint/2010/main" val="19572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Launch Success Rates Across Different Sites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9A779ACB-7550-862D-DD1B-5C82E0D98805}"/>
              </a:ext>
            </a:extLst>
          </p:cNvPr>
          <p:cNvSpPr>
            <a:spLocks noGrp="1"/>
          </p:cNvSpPr>
          <p:nvPr>
            <p:ph sz="half" idx="2"/>
          </p:nvPr>
        </p:nvSpPr>
        <p:spPr>
          <a:xfrm>
            <a:off x="630936" y="2807208"/>
            <a:ext cx="3429000" cy="3410712"/>
          </a:xfrm>
        </p:spPr>
        <p:txBody>
          <a:bodyPr vert="horz" lIns="91440" tIns="45720" rIns="91440" bIns="45720" rtlCol="0" anchor="t">
            <a:normAutofit/>
          </a:bodyPr>
          <a:lstStyle/>
          <a:p>
            <a:r>
              <a:rPr lang="en-US" sz="2000"/>
              <a:t>This plot visually compares launch success rates across different launch sites. Notably, CCAFS LC-40 exhibits a success rate of 60%, while KSC LC-39A and VAFB SLC 4E boast a higher success rate of 77%. Understanding these variations is crucial for strategic decision-making in launch site selection.</a:t>
            </a:r>
          </a:p>
        </p:txBody>
      </p:sp>
      <p:pic>
        <p:nvPicPr>
          <p:cNvPr id="7" name="Picture 6" descr="A graph of a graph showing different sites&#10;&#10;Description automatically generated">
            <a:extLst>
              <a:ext uri="{FF2B5EF4-FFF2-40B4-BE49-F238E27FC236}">
                <a16:creationId xmlns:a16="http://schemas.microsoft.com/office/drawing/2014/main" id="{8F9F1208-6A18-5C26-FC66-B575DE435B80}"/>
              </a:ext>
            </a:extLst>
          </p:cNvPr>
          <p:cNvPicPr>
            <a:picLocks noChangeAspect="1"/>
          </p:cNvPicPr>
          <p:nvPr/>
        </p:nvPicPr>
        <p:blipFill>
          <a:blip r:embed="rId2"/>
          <a:stretch>
            <a:fillRect/>
          </a:stretch>
        </p:blipFill>
        <p:spPr>
          <a:xfrm>
            <a:off x="4654296" y="917772"/>
            <a:ext cx="6903720" cy="5022456"/>
          </a:xfrm>
          <a:prstGeom prst="rect">
            <a:avLst/>
          </a:prstGeom>
        </p:spPr>
      </p:pic>
    </p:spTree>
    <p:extLst>
      <p:ext uri="{BB962C8B-B14F-4D97-AF65-F5344CB8AC3E}">
        <p14:creationId xmlns:p14="http://schemas.microsoft.com/office/powerpoint/2010/main" val="5455692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434</TotalTime>
  <Words>361</Words>
  <Application>Microsoft Office PowerPoint</Application>
  <PresentationFormat>Widescreen</PresentationFormat>
  <Paragraphs>111</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Predictive Modeling for Falcon 9 First Stage Landings: A Cost-Efficient Approach in the Aerospace Industry</vt:lpstr>
      <vt:lpstr>OUTLINE</vt:lpstr>
      <vt:lpstr>EXECUTIVE SUMMARY</vt:lpstr>
      <vt:lpstr>INTRODUCTION</vt:lpstr>
      <vt:lpstr>METHODOLOGY</vt:lpstr>
      <vt:lpstr>PowerPoint Presentation</vt:lpstr>
      <vt:lpstr>RESULTS</vt:lpstr>
      <vt:lpstr>Payload Mass vs. Launch Site Analysis</vt:lpstr>
      <vt:lpstr>Launch Success Rates Across Different Sites</vt:lpstr>
      <vt:lpstr>Orbit Type and Success Rate</vt:lpstr>
      <vt:lpstr>Launch Success Yearly Trend</vt:lpstr>
      <vt:lpstr>DASHBOARD</vt:lpstr>
      <vt:lpstr>Largest Successful Launches by Site</vt:lpstr>
      <vt:lpstr>Highest Launch Success Rate by Site</vt:lpstr>
      <vt:lpstr>Highest and Lowest Launch Success Rates by Payload Range</vt:lpstr>
      <vt:lpstr>DISCUSSION</vt:lpstr>
      <vt:lpstr>FALCON 9 LAUNCH ANALYSIS: INSIGHTS &amp; STRATEGIC IMPLICATIONS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Pratiksha Verma</cp:lastModifiedBy>
  <cp:revision>326</cp:revision>
  <dcterms:created xsi:type="dcterms:W3CDTF">2020-10-28T18:29:43Z</dcterms:created>
  <dcterms:modified xsi:type="dcterms:W3CDTF">2023-11-10T13:59:08Z</dcterms:modified>
</cp:coreProperties>
</file>