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8"/>
  </p:notesMasterIdLst>
  <p:sldIdLst>
    <p:sldId id="342" r:id="rId3"/>
    <p:sldId id="351" r:id="rId4"/>
    <p:sldId id="352" r:id="rId5"/>
    <p:sldId id="353" r:id="rId6"/>
    <p:sldId id="354" r:id="rId7"/>
    <p:sldId id="355" r:id="rId8"/>
    <p:sldId id="356" r:id="rId9"/>
    <p:sldId id="357" r:id="rId10"/>
    <p:sldId id="358" r:id="rId11"/>
    <p:sldId id="360" r:id="rId12"/>
    <p:sldId id="370" r:id="rId13"/>
    <p:sldId id="371" r:id="rId14"/>
    <p:sldId id="372" r:id="rId15"/>
    <p:sldId id="373" r:id="rId16"/>
    <p:sldId id="374" r:id="rId17"/>
    <p:sldId id="375" r:id="rId18"/>
    <p:sldId id="376" r:id="rId19"/>
    <p:sldId id="377" r:id="rId20"/>
    <p:sldId id="378" r:id="rId21"/>
    <p:sldId id="359" r:id="rId22"/>
    <p:sldId id="362" r:id="rId23"/>
    <p:sldId id="363" r:id="rId24"/>
    <p:sldId id="364" r:id="rId25"/>
    <p:sldId id="379" r:id="rId26"/>
    <p:sldId id="3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nak Tanna" initials="RT"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2718" autoAdjust="0"/>
  </p:normalViewPr>
  <p:slideViewPr>
    <p:cSldViewPr>
      <p:cViewPr varScale="1">
        <p:scale>
          <a:sx n="62" d="100"/>
          <a:sy n="62" d="100"/>
        </p:scale>
        <p:origin x="1260" y="32"/>
      </p:cViewPr>
      <p:guideLst>
        <p:guide orient="horz" pos="2160"/>
        <p:guide pos="2880"/>
      </p:guideLst>
    </p:cSldViewPr>
  </p:slideViewPr>
  <p:outlineViewPr>
    <p:cViewPr>
      <p:scale>
        <a:sx n="33" d="100"/>
        <a:sy n="33" d="100"/>
      </p:scale>
      <p:origin x="48" y="445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D2FB0-3E7A-4BE2-BA5B-DD0F3B3A4A4A}" type="datetimeFigureOut">
              <a:rPr lang="en-US" smtClean="0"/>
              <a:pPr/>
              <a:t>3/20/2022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1233E8-673B-4D2C-8687-430D932843D1}" type="slidenum">
              <a:rPr lang="en-US" smtClean="0"/>
              <a:pPr/>
              <a:t>‹#›</a:t>
            </a:fld>
            <a:endParaRPr lang="en-US"/>
          </a:p>
        </p:txBody>
      </p:sp>
    </p:spTree>
    <p:extLst>
      <p:ext uri="{BB962C8B-B14F-4D97-AF65-F5344CB8AC3E}">
        <p14:creationId xmlns:p14="http://schemas.microsoft.com/office/powerpoint/2010/main" val="319283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169" y="829041"/>
            <a:ext cx="2765031" cy="360000"/>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p:nvSpPr>
        <p:spPr>
          <a:xfrm>
            <a:off x="8406580" y="6582696"/>
            <a:ext cx="457200" cy="261610"/>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100" smtClean="0">
                <a:solidFill>
                  <a:schemeClr val="tx1">
                    <a:lumMod val="75000"/>
                    <a:lumOff val="25000"/>
                  </a:schemeClr>
                </a:solidFill>
              </a:rPr>
              <a:pPr/>
              <a:t>‹#›</a:t>
            </a:fld>
            <a:endParaRPr lang="en-IN" sz="1100" dirty="0">
              <a:solidFill>
                <a:schemeClr val="tx1">
                  <a:lumMod val="75000"/>
                  <a:lumOff val="25000"/>
                </a:schemeClr>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p:nvCxnSpPr>
        <p:spPr>
          <a:xfrm flipV="1">
            <a:off x="2126054" y="6730783"/>
            <a:ext cx="6280526" cy="112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74320" y="914400"/>
            <a:ext cx="8558784"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14250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6" name="Slide Number Placeholder 5"/>
          <p:cNvSpPr txBox="1">
            <a:spLocks/>
          </p:cNvSpPr>
          <p:nvPr/>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65000"/>
                    <a:lumOff val="35000"/>
                  </a:schemeClr>
                </a:solidFill>
              </a:rPr>
              <a:pPr/>
              <a:t>‹#›</a:t>
            </a:fld>
            <a:endParaRPr lang="en-IN" sz="1200" dirty="0">
              <a:solidFill>
                <a:schemeClr val="tx1">
                  <a:lumMod val="65000"/>
                  <a:lumOff val="3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58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29041"/>
            <a:ext cx="2765031" cy="360000"/>
          </a:xfrm>
          <a:prstGeom prst="rect">
            <a:avLst/>
          </a:prstGeom>
        </p:spPr>
      </p:pic>
    </p:spTree>
    <p:extLst>
      <p:ext uri="{BB962C8B-B14F-4D97-AF65-F5344CB8AC3E}">
        <p14:creationId xmlns:p14="http://schemas.microsoft.com/office/powerpoint/2010/main" val="353540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09478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5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558784"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320" y="914400"/>
            <a:ext cx="8558784"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1800" kern="1200">
          <a:solidFill>
            <a:schemeClr val="tx1">
              <a:lumMod val="75000"/>
              <a:lumOff val="25000"/>
            </a:schemeClr>
          </a:solidFill>
          <a:latin typeface="+mn-lt"/>
          <a:ea typeface="+mn-ea"/>
          <a:cs typeface="+mn-cs"/>
        </a:defRPr>
      </a:lvl1pPr>
      <a:lvl2pPr marL="693738" indent="-354013"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031875" indent="-339725"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325311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0.1.1.2\Marketing\ISL1\Images\NEW\Innov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l="-108" t="30882" r="108" b="13238"/>
          <a:stretch/>
        </p:blipFill>
        <p:spPr bwMode="auto">
          <a:xfrm>
            <a:off x="159600" y="1779588"/>
            <a:ext cx="8830787" cy="32839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12" name="Rectangle 11"/>
          <p:cNvSpPr/>
          <p:nvPr/>
        </p:nvSpPr>
        <p:spPr>
          <a:xfrm flipH="1">
            <a:off x="178674" y="3931894"/>
            <a:ext cx="6450726" cy="845646"/>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dirty="0">
                <a:solidFill>
                  <a:prstClr val="white"/>
                </a:solidFill>
                <a:ea typeface="Segoe UI" pitchFamily="34" charset="0"/>
                <a:cs typeface="Segoe UI" pitchFamily="34" charset="0"/>
              </a:rPr>
              <a:t>Azure Boards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DevOps – Basic Terms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720740" cy="4570482"/>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Organization</a:t>
            </a:r>
          </a:p>
          <a:p>
            <a:pPr marL="742950" lvl="1" indent="-285750" algn="just">
              <a:buFont typeface="Arial" panose="020B0604020202020204" pitchFamily="34" charset="0"/>
              <a:buChar char="•"/>
            </a:pPr>
            <a:r>
              <a:rPr lang="en-US" dirty="0"/>
              <a:t>A mechanism for organizing and connecting groups of related projects</a:t>
            </a:r>
          </a:p>
          <a:p>
            <a:pPr marL="742950" lvl="1" indent="-285750" algn="just">
              <a:buFont typeface="Arial" panose="020B0604020202020204" pitchFamily="34" charset="0"/>
              <a:buChar char="•"/>
            </a:pPr>
            <a:r>
              <a:rPr lang="en-US" dirty="0"/>
              <a:t>Examples include business divisions, regional divisions, or other enterprise structures</a:t>
            </a:r>
          </a:p>
          <a:p>
            <a:pPr marL="7429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900" dirty="0"/>
              <a:t>Project</a:t>
            </a:r>
          </a:p>
          <a:p>
            <a:pPr marL="742950" lvl="1" indent="-285750" algn="just">
              <a:buFont typeface="Arial" panose="020B0604020202020204" pitchFamily="34" charset="0"/>
              <a:buChar char="•"/>
            </a:pPr>
            <a:r>
              <a:rPr lang="en-US" dirty="0"/>
              <a:t>Provides a repository for source code and a place for users to plan, track progress, and collaborate on building software solutions</a:t>
            </a:r>
          </a:p>
          <a:p>
            <a:pPr marL="742950" lvl="1" indent="-285750" algn="just">
              <a:buFont typeface="Arial" panose="020B0604020202020204" pitchFamily="34" charset="0"/>
              <a:buChar char="•"/>
            </a:pPr>
            <a:r>
              <a:rPr lang="en-US" dirty="0"/>
              <a:t>Represents a fundamental container where data is stored when added to Azure DevOps</a:t>
            </a:r>
          </a:p>
          <a:p>
            <a:pPr marL="7429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900" dirty="0"/>
              <a:t>Team</a:t>
            </a:r>
          </a:p>
          <a:p>
            <a:pPr marL="742950" lvl="1" indent="-285750" algn="just">
              <a:buFont typeface="Arial" panose="020B0604020202020204" pitchFamily="34" charset="0"/>
              <a:buChar char="•"/>
            </a:pPr>
            <a:r>
              <a:rPr lang="en-US" dirty="0"/>
              <a:t>A team is a unit that supports many team-configurable tools</a:t>
            </a:r>
          </a:p>
          <a:p>
            <a:pPr marL="742950" lvl="1" indent="-285750" algn="just">
              <a:buFont typeface="Arial" panose="020B0604020202020204" pitchFamily="34" charset="0"/>
              <a:buChar char="•"/>
            </a:pPr>
            <a:r>
              <a:rPr lang="en-US" dirty="0"/>
              <a:t>Contains one or more administrators</a:t>
            </a:r>
          </a:p>
          <a:p>
            <a:pPr marL="742950" lvl="1" indent="-285750" algn="just">
              <a:buFont typeface="Arial" panose="020B0604020202020204" pitchFamily="34" charset="0"/>
              <a:buChar char="•"/>
            </a:pPr>
            <a:r>
              <a:rPr lang="en-US" dirty="0"/>
              <a:t>Team settings are managed by the team administrator role</a:t>
            </a:r>
          </a:p>
          <a:p>
            <a:pPr marL="742950" lvl="1" indent="-285750" algn="just">
              <a:buFont typeface="Arial" panose="020B0604020202020204" pitchFamily="34" charset="0"/>
              <a:buChar char="•"/>
            </a:pPr>
            <a:r>
              <a:rPr lang="en-US" dirty="0"/>
              <a:t>Users assigned as team administrator can configure and manage all team tools</a:t>
            </a:r>
          </a:p>
        </p:txBody>
      </p:sp>
    </p:spTree>
    <p:extLst>
      <p:ext uri="{BB962C8B-B14F-4D97-AF65-F5344CB8AC3E}">
        <p14:creationId xmlns:p14="http://schemas.microsoft.com/office/powerpoint/2010/main" val="30071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DevOps – Setting up the core environment (1)</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720740" cy="1261884"/>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Create an Azure DevOps account</a:t>
            </a:r>
          </a:p>
          <a:p>
            <a:pPr marL="742950" lvl="1" indent="-285750" algn="just">
              <a:buFont typeface="Arial" panose="020B0604020202020204" pitchFamily="34" charset="0"/>
              <a:buChar char="•"/>
            </a:pPr>
            <a:r>
              <a:rPr lang="en-US" dirty="0"/>
              <a:t>Create a new Microsoft Account</a:t>
            </a:r>
          </a:p>
          <a:p>
            <a:pPr marL="742950" lvl="1" indent="-285750" algn="just">
              <a:buFont typeface="Arial" panose="020B0604020202020204" pitchFamily="34" charset="0"/>
              <a:buChar char="•"/>
            </a:pPr>
            <a:r>
              <a:rPr lang="en-US" dirty="0"/>
              <a:t>Navigate to </a:t>
            </a:r>
            <a:r>
              <a:rPr lang="en-US" b="1" dirty="0"/>
              <a:t>dev.azure.com</a:t>
            </a:r>
            <a:endParaRPr lang="en-US" dirty="0"/>
          </a:p>
          <a:p>
            <a:pPr marL="742950" lvl="1" indent="-285750" algn="just">
              <a:buFont typeface="Arial" panose="020B0604020202020204" pitchFamily="34" charset="0"/>
              <a:buChar char="•"/>
            </a:pPr>
            <a:r>
              <a:rPr lang="en-US" dirty="0"/>
              <a:t>Create a free DevOps account</a:t>
            </a:r>
          </a:p>
        </p:txBody>
      </p:sp>
      <p:pic>
        <p:nvPicPr>
          <p:cNvPr id="4" name="Picture 3">
            <a:extLst>
              <a:ext uri="{FF2B5EF4-FFF2-40B4-BE49-F238E27FC236}">
                <a16:creationId xmlns:a16="http://schemas.microsoft.com/office/drawing/2014/main" id="{641FFA44-D487-4EE3-93C0-97B2D61E3E45}"/>
              </a:ext>
            </a:extLst>
          </p:cNvPr>
          <p:cNvPicPr>
            <a:picLocks noChangeAspect="1"/>
          </p:cNvPicPr>
          <p:nvPr/>
        </p:nvPicPr>
        <p:blipFill>
          <a:blip r:embed="rId2"/>
          <a:stretch>
            <a:fillRect/>
          </a:stretch>
        </p:blipFill>
        <p:spPr>
          <a:xfrm>
            <a:off x="413401" y="3068864"/>
            <a:ext cx="2432539" cy="191153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D7B3331-7942-4584-B739-F65EDBEA493C}"/>
              </a:ext>
            </a:extLst>
          </p:cNvPr>
          <p:cNvPicPr>
            <a:picLocks noChangeAspect="1"/>
          </p:cNvPicPr>
          <p:nvPr/>
        </p:nvPicPr>
        <p:blipFill>
          <a:blip r:embed="rId3"/>
          <a:stretch>
            <a:fillRect/>
          </a:stretch>
        </p:blipFill>
        <p:spPr>
          <a:xfrm>
            <a:off x="3078822" y="3068864"/>
            <a:ext cx="2819400" cy="191153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2390909-F342-40EF-AD0E-83D517B8239E}"/>
              </a:ext>
            </a:extLst>
          </p:cNvPr>
          <p:cNvSpPr txBox="1"/>
          <p:nvPr/>
        </p:nvSpPr>
        <p:spPr>
          <a:xfrm>
            <a:off x="712340" y="3913597"/>
            <a:ext cx="381000" cy="553998"/>
          </a:xfrm>
          <a:prstGeom prst="rect">
            <a:avLst/>
          </a:prstGeom>
          <a:noFill/>
        </p:spPr>
        <p:txBody>
          <a:bodyPr wrap="square" rtlCol="0">
            <a:spAutoFit/>
          </a:bodyPr>
          <a:lstStyle/>
          <a:p>
            <a:r>
              <a:rPr lang="en-US" sz="3000" b="1" dirty="0">
                <a:latin typeface="Leelawadee" panose="020B0502040204020203" pitchFamily="34" charset="-34"/>
                <a:cs typeface="Leelawadee" panose="020B0502040204020203" pitchFamily="34" charset="-34"/>
              </a:rPr>
              <a:t>1</a:t>
            </a:r>
          </a:p>
        </p:txBody>
      </p:sp>
      <p:sp>
        <p:nvSpPr>
          <p:cNvPr id="10" name="TextBox 9">
            <a:extLst>
              <a:ext uri="{FF2B5EF4-FFF2-40B4-BE49-F238E27FC236}">
                <a16:creationId xmlns:a16="http://schemas.microsoft.com/office/drawing/2014/main" id="{B2C3199A-FFDD-4E27-B010-8D18CCB7DD77}"/>
              </a:ext>
            </a:extLst>
          </p:cNvPr>
          <p:cNvSpPr txBox="1"/>
          <p:nvPr/>
        </p:nvSpPr>
        <p:spPr>
          <a:xfrm>
            <a:off x="5136222" y="4083977"/>
            <a:ext cx="381000" cy="553998"/>
          </a:xfrm>
          <a:prstGeom prst="rect">
            <a:avLst/>
          </a:prstGeom>
          <a:noFill/>
        </p:spPr>
        <p:txBody>
          <a:bodyPr wrap="square" rtlCol="0">
            <a:spAutoFit/>
          </a:bodyPr>
          <a:lstStyle/>
          <a:p>
            <a:r>
              <a:rPr lang="en-US" sz="3000" b="1" dirty="0">
                <a:latin typeface="Leelawadee" panose="020B0502040204020203" pitchFamily="34" charset="-34"/>
                <a:cs typeface="Leelawadee" panose="020B0502040204020203" pitchFamily="34" charset="-34"/>
              </a:rPr>
              <a:t>2</a:t>
            </a:r>
          </a:p>
        </p:txBody>
      </p:sp>
      <p:pic>
        <p:nvPicPr>
          <p:cNvPr id="12" name="Picture 11">
            <a:extLst>
              <a:ext uri="{FF2B5EF4-FFF2-40B4-BE49-F238E27FC236}">
                <a16:creationId xmlns:a16="http://schemas.microsoft.com/office/drawing/2014/main" id="{EB0E32CA-2A2F-4EC0-9A21-5C59F47F3C03}"/>
              </a:ext>
            </a:extLst>
          </p:cNvPr>
          <p:cNvPicPr>
            <a:picLocks noChangeAspect="1"/>
          </p:cNvPicPr>
          <p:nvPr/>
        </p:nvPicPr>
        <p:blipFill>
          <a:blip r:embed="rId4"/>
          <a:stretch>
            <a:fillRect/>
          </a:stretch>
        </p:blipFill>
        <p:spPr>
          <a:xfrm>
            <a:off x="6122540" y="3068864"/>
            <a:ext cx="2667000" cy="1911533"/>
          </a:xfrm>
          <a:prstGeom prst="rect">
            <a:avLst/>
          </a:prstGeom>
        </p:spPr>
      </p:pic>
      <p:sp>
        <p:nvSpPr>
          <p:cNvPr id="13" name="TextBox 12">
            <a:extLst>
              <a:ext uri="{FF2B5EF4-FFF2-40B4-BE49-F238E27FC236}">
                <a16:creationId xmlns:a16="http://schemas.microsoft.com/office/drawing/2014/main" id="{55FD57C7-0AE2-49B6-9680-08AC2D2E7565}"/>
              </a:ext>
            </a:extLst>
          </p:cNvPr>
          <p:cNvSpPr txBox="1"/>
          <p:nvPr/>
        </p:nvSpPr>
        <p:spPr>
          <a:xfrm>
            <a:off x="7445766" y="4471020"/>
            <a:ext cx="381000" cy="553998"/>
          </a:xfrm>
          <a:prstGeom prst="rect">
            <a:avLst/>
          </a:prstGeom>
          <a:noFill/>
        </p:spPr>
        <p:txBody>
          <a:bodyPr wrap="square" rtlCol="0">
            <a:spAutoFit/>
          </a:bodyPr>
          <a:lstStyle/>
          <a:p>
            <a:r>
              <a:rPr lang="en-US" sz="3000" b="1" dirty="0">
                <a:latin typeface="Leelawadee" panose="020B0502040204020203" pitchFamily="34" charset="-34"/>
                <a:cs typeface="Leelawadee" panose="020B0502040204020203" pitchFamily="34" charset="-34"/>
              </a:rPr>
              <a:t>3</a:t>
            </a:r>
          </a:p>
        </p:txBody>
      </p:sp>
    </p:spTree>
    <p:extLst>
      <p:ext uri="{BB962C8B-B14F-4D97-AF65-F5344CB8AC3E}">
        <p14:creationId xmlns:p14="http://schemas.microsoft.com/office/powerpoint/2010/main" val="207644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DevOps – Setting up the core environment (2)</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720740" cy="1261884"/>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Create an Azure DevOps account</a:t>
            </a:r>
          </a:p>
          <a:p>
            <a:pPr marL="742950" lvl="1" indent="-285750" algn="just">
              <a:buFont typeface="Arial" panose="020B0604020202020204" pitchFamily="34" charset="0"/>
              <a:buChar char="•"/>
            </a:pPr>
            <a:r>
              <a:rPr lang="en-US" sz="1900" dirty="0"/>
              <a:t>Create a new Microsoft Account</a:t>
            </a:r>
          </a:p>
          <a:p>
            <a:pPr marL="742950" lvl="1" indent="-285750" algn="just">
              <a:buFont typeface="Arial" panose="020B0604020202020204" pitchFamily="34" charset="0"/>
              <a:buChar char="•"/>
            </a:pPr>
            <a:r>
              <a:rPr lang="en-US" sz="1900" dirty="0"/>
              <a:t>Navigate to </a:t>
            </a:r>
            <a:r>
              <a:rPr lang="en-US" sz="1900" b="1" dirty="0"/>
              <a:t>dev.azure.com</a:t>
            </a:r>
            <a:endParaRPr lang="en-US" sz="1900" dirty="0"/>
          </a:p>
          <a:p>
            <a:pPr marL="742950" lvl="1" indent="-285750" algn="just">
              <a:buFont typeface="Arial" panose="020B0604020202020204" pitchFamily="34" charset="0"/>
              <a:buChar char="•"/>
            </a:pPr>
            <a:r>
              <a:rPr lang="en-US" sz="1900" dirty="0"/>
              <a:t>Create a free DevOps account</a:t>
            </a:r>
          </a:p>
        </p:txBody>
      </p:sp>
      <p:pic>
        <p:nvPicPr>
          <p:cNvPr id="15" name="Picture 14">
            <a:extLst>
              <a:ext uri="{FF2B5EF4-FFF2-40B4-BE49-F238E27FC236}">
                <a16:creationId xmlns:a16="http://schemas.microsoft.com/office/drawing/2014/main" id="{EB33440D-165F-417E-9F8B-0B2C8B771025}"/>
              </a:ext>
            </a:extLst>
          </p:cNvPr>
          <p:cNvPicPr>
            <a:picLocks noChangeAspect="1"/>
          </p:cNvPicPr>
          <p:nvPr/>
        </p:nvPicPr>
        <p:blipFill>
          <a:blip r:embed="rId2"/>
          <a:stretch>
            <a:fillRect/>
          </a:stretch>
        </p:blipFill>
        <p:spPr>
          <a:xfrm>
            <a:off x="381000" y="2452414"/>
            <a:ext cx="3141457" cy="3708656"/>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C53EDD9E-F185-492C-8F57-7D6351B3D297}"/>
              </a:ext>
            </a:extLst>
          </p:cNvPr>
          <p:cNvSpPr txBox="1"/>
          <p:nvPr/>
        </p:nvSpPr>
        <p:spPr>
          <a:xfrm>
            <a:off x="2870770" y="5306437"/>
            <a:ext cx="381000" cy="553998"/>
          </a:xfrm>
          <a:prstGeom prst="rect">
            <a:avLst/>
          </a:prstGeom>
          <a:noFill/>
        </p:spPr>
        <p:txBody>
          <a:bodyPr wrap="square" rtlCol="0">
            <a:spAutoFit/>
          </a:bodyPr>
          <a:lstStyle/>
          <a:p>
            <a:r>
              <a:rPr lang="en-US" sz="3000" b="1" dirty="0">
                <a:latin typeface="Leelawadee" panose="020B0502040204020203" pitchFamily="34" charset="-34"/>
                <a:cs typeface="Leelawadee" panose="020B0502040204020203" pitchFamily="34" charset="-34"/>
              </a:rPr>
              <a:t>4</a:t>
            </a:r>
          </a:p>
        </p:txBody>
      </p:sp>
      <p:pic>
        <p:nvPicPr>
          <p:cNvPr id="6" name="Picture 5">
            <a:extLst>
              <a:ext uri="{FF2B5EF4-FFF2-40B4-BE49-F238E27FC236}">
                <a16:creationId xmlns:a16="http://schemas.microsoft.com/office/drawing/2014/main" id="{F5A4111C-28BA-450F-A53A-F302313DAED3}"/>
              </a:ext>
            </a:extLst>
          </p:cNvPr>
          <p:cNvPicPr>
            <a:picLocks noChangeAspect="1"/>
          </p:cNvPicPr>
          <p:nvPr/>
        </p:nvPicPr>
        <p:blipFill>
          <a:blip r:embed="rId3"/>
          <a:stretch>
            <a:fillRect/>
          </a:stretch>
        </p:blipFill>
        <p:spPr>
          <a:xfrm>
            <a:off x="3843940" y="3435849"/>
            <a:ext cx="5029200" cy="178406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E0E066AE-CEC3-4842-9507-550A6272F290}"/>
              </a:ext>
            </a:extLst>
          </p:cNvPr>
          <p:cNvSpPr txBox="1"/>
          <p:nvPr/>
        </p:nvSpPr>
        <p:spPr>
          <a:xfrm>
            <a:off x="5410200" y="3066451"/>
            <a:ext cx="2252060" cy="323165"/>
          </a:xfrm>
          <a:prstGeom prst="rect">
            <a:avLst/>
          </a:prstGeom>
          <a:noFill/>
        </p:spPr>
        <p:txBody>
          <a:bodyPr wrap="square" rtlCol="0">
            <a:spAutoFit/>
          </a:bodyPr>
          <a:lstStyle/>
          <a:p>
            <a:r>
              <a:rPr lang="en-US" sz="1500" b="1" dirty="0">
                <a:latin typeface="Leelawadee" panose="020B0502040204020203" pitchFamily="34" charset="-34"/>
                <a:cs typeface="Leelawadee" panose="020B0502040204020203" pitchFamily="34" charset="-34"/>
              </a:rPr>
              <a:t>The landing page</a:t>
            </a:r>
          </a:p>
        </p:txBody>
      </p:sp>
    </p:spTree>
    <p:extLst>
      <p:ext uri="{BB962C8B-B14F-4D97-AF65-F5344CB8AC3E}">
        <p14:creationId xmlns:p14="http://schemas.microsoft.com/office/powerpoint/2010/main" val="21976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DevOps – Adding Users into Organization</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720740" cy="969496"/>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Add users into the organization </a:t>
            </a:r>
            <a:r>
              <a:rPr lang="en-US" sz="1900" i="1" dirty="0"/>
              <a:t>(Organization Settings </a:t>
            </a:r>
            <a:r>
              <a:rPr lang="en-US" sz="1900" i="1" dirty="0">
                <a:sym typeface="Wingdings" panose="05000000000000000000" pitchFamily="2" charset="2"/>
              </a:rPr>
              <a:t> Users)</a:t>
            </a:r>
            <a:endParaRPr lang="en-US" sz="1900" dirty="0"/>
          </a:p>
          <a:p>
            <a:pPr marL="285750"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1900" dirty="0"/>
              <a:t>Users will then receive invites via email</a:t>
            </a:r>
          </a:p>
        </p:txBody>
      </p:sp>
      <p:pic>
        <p:nvPicPr>
          <p:cNvPr id="4" name="Picture 3">
            <a:extLst>
              <a:ext uri="{FF2B5EF4-FFF2-40B4-BE49-F238E27FC236}">
                <a16:creationId xmlns:a16="http://schemas.microsoft.com/office/drawing/2014/main" id="{584B693E-3123-439B-AEB9-6471022818A2}"/>
              </a:ext>
            </a:extLst>
          </p:cNvPr>
          <p:cNvPicPr>
            <a:picLocks noChangeAspect="1"/>
          </p:cNvPicPr>
          <p:nvPr/>
        </p:nvPicPr>
        <p:blipFill>
          <a:blip r:embed="rId2"/>
          <a:stretch>
            <a:fillRect/>
          </a:stretch>
        </p:blipFill>
        <p:spPr>
          <a:xfrm>
            <a:off x="4572000" y="1618444"/>
            <a:ext cx="4301140" cy="4800600"/>
          </a:xfrm>
          <a:prstGeom prst="rect">
            <a:avLst/>
          </a:prstGeom>
          <a:ln>
            <a:noFill/>
          </a:ln>
          <a:effectLst>
            <a:outerShdw blurRad="292100" dist="139700" dir="2700000" algn="tl" rotWithShape="0">
              <a:srgbClr val="333333">
                <a:alpha val="65000"/>
              </a:srgbClr>
            </a:outerShdw>
          </a:effectLst>
        </p:spPr>
      </p:pic>
      <p:grpSp>
        <p:nvGrpSpPr>
          <p:cNvPr id="10" name="Group 9">
            <a:extLst>
              <a:ext uri="{FF2B5EF4-FFF2-40B4-BE49-F238E27FC236}">
                <a16:creationId xmlns:a16="http://schemas.microsoft.com/office/drawing/2014/main" id="{2544DC4E-9DB4-4D57-926E-238B5BF18F68}"/>
              </a:ext>
            </a:extLst>
          </p:cNvPr>
          <p:cNvGrpSpPr/>
          <p:nvPr/>
        </p:nvGrpSpPr>
        <p:grpSpPr>
          <a:xfrm>
            <a:off x="341482" y="2209800"/>
            <a:ext cx="7724280" cy="3738943"/>
            <a:chOff x="341482" y="2209800"/>
            <a:chExt cx="7724280" cy="3738943"/>
          </a:xfrm>
        </p:grpSpPr>
        <p:pic>
          <p:nvPicPr>
            <p:cNvPr id="8" name="Picture 7">
              <a:extLst>
                <a:ext uri="{FF2B5EF4-FFF2-40B4-BE49-F238E27FC236}">
                  <a16:creationId xmlns:a16="http://schemas.microsoft.com/office/drawing/2014/main" id="{E4ED974F-8423-4BBD-AA32-DED1FEE83C31}"/>
                </a:ext>
              </a:extLst>
            </p:cNvPr>
            <p:cNvPicPr>
              <a:picLocks noChangeAspect="1"/>
            </p:cNvPicPr>
            <p:nvPr/>
          </p:nvPicPr>
          <p:blipFill>
            <a:blip r:embed="rId3"/>
            <a:stretch>
              <a:fillRect/>
            </a:stretch>
          </p:blipFill>
          <p:spPr>
            <a:xfrm>
              <a:off x="341482" y="2209800"/>
              <a:ext cx="7724280" cy="3738943"/>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A1AFF4CB-F074-4E7C-A40C-AA904D240A90}"/>
                </a:ext>
              </a:extLst>
            </p:cNvPr>
            <p:cNvSpPr/>
            <p:nvPr/>
          </p:nvSpPr>
          <p:spPr>
            <a:xfrm>
              <a:off x="838200" y="34290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805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Create a new project &amp; add Members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3352800" cy="2431435"/>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Project Visibility -&gt; Private</a:t>
            </a:r>
          </a:p>
          <a:p>
            <a:pPr marL="285750"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1900" dirty="0"/>
              <a:t>Version Control </a:t>
            </a:r>
            <a:r>
              <a:rPr lang="en-US" sz="1900" dirty="0">
                <a:sym typeface="Wingdings" panose="05000000000000000000" pitchFamily="2" charset="2"/>
              </a:rPr>
              <a:t> Git</a:t>
            </a:r>
          </a:p>
          <a:p>
            <a:pPr marL="285750" indent="-285750" algn="just">
              <a:buFont typeface="Arial" panose="020B0604020202020204" pitchFamily="34" charset="0"/>
              <a:buChar char="•"/>
            </a:pPr>
            <a:endParaRPr lang="en-US" sz="1900" dirty="0">
              <a:sym typeface="Wingdings" panose="05000000000000000000" pitchFamily="2" charset="2"/>
            </a:endParaRPr>
          </a:p>
          <a:p>
            <a:pPr marL="285750" indent="-285750" algn="just">
              <a:buFont typeface="Arial" panose="020B0604020202020204" pitchFamily="34" charset="0"/>
              <a:buChar char="•"/>
            </a:pPr>
            <a:r>
              <a:rPr lang="en-US" sz="1900" dirty="0">
                <a:sym typeface="Wingdings" panose="05000000000000000000" pitchFamily="2" charset="2"/>
              </a:rPr>
              <a:t>Work item process  Scrum</a:t>
            </a:r>
          </a:p>
          <a:p>
            <a:pPr marL="285750" indent="-285750" algn="just">
              <a:buFont typeface="Arial" panose="020B0604020202020204" pitchFamily="34" charset="0"/>
              <a:buChar char="•"/>
            </a:pPr>
            <a:endParaRPr lang="en-US" sz="1900" dirty="0">
              <a:sym typeface="Wingdings" panose="05000000000000000000" pitchFamily="2" charset="2"/>
            </a:endParaRPr>
          </a:p>
          <a:p>
            <a:pPr marL="285750" indent="-285750" algn="just">
              <a:buFont typeface="Arial" panose="020B0604020202020204" pitchFamily="34" charset="0"/>
              <a:buChar char="•"/>
            </a:pPr>
            <a:r>
              <a:rPr lang="en-US" sz="1900" dirty="0">
                <a:sym typeface="Wingdings" panose="05000000000000000000" pitchFamily="2" charset="2"/>
              </a:rPr>
              <a:t>Project Settings  Teams  </a:t>
            </a:r>
            <a:r>
              <a:rPr lang="en-US" sz="1900" i="1" dirty="0">
                <a:sym typeface="Wingdings" panose="05000000000000000000" pitchFamily="2" charset="2"/>
              </a:rPr>
              <a:t>Click on default team</a:t>
            </a:r>
            <a:endParaRPr lang="en-US" sz="1900" dirty="0"/>
          </a:p>
        </p:txBody>
      </p:sp>
      <p:pic>
        <p:nvPicPr>
          <p:cNvPr id="4" name="Picture 3">
            <a:extLst>
              <a:ext uri="{FF2B5EF4-FFF2-40B4-BE49-F238E27FC236}">
                <a16:creationId xmlns:a16="http://schemas.microsoft.com/office/drawing/2014/main" id="{D5712A9C-4A8E-45FD-AC13-1D6B0E454ABB}"/>
              </a:ext>
            </a:extLst>
          </p:cNvPr>
          <p:cNvPicPr>
            <a:picLocks noChangeAspect="1"/>
          </p:cNvPicPr>
          <p:nvPr/>
        </p:nvPicPr>
        <p:blipFill>
          <a:blip r:embed="rId2"/>
          <a:stretch>
            <a:fillRect/>
          </a:stretch>
        </p:blipFill>
        <p:spPr>
          <a:xfrm>
            <a:off x="3622496" y="1050647"/>
            <a:ext cx="5181600" cy="5250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932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Configure the team settings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686800" cy="969496"/>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Set the Backlog navigation levels </a:t>
            </a:r>
            <a:r>
              <a:rPr lang="en-US" sz="1900" i="1" dirty="0"/>
              <a:t>(Project Settings </a:t>
            </a:r>
            <a:r>
              <a:rPr lang="en-US" sz="1900" i="1" dirty="0">
                <a:sym typeface="Wingdings" panose="05000000000000000000" pitchFamily="2" charset="2"/>
              </a:rPr>
              <a:t> </a:t>
            </a:r>
            <a:r>
              <a:rPr lang="en-US" sz="1900" i="1" dirty="0"/>
              <a:t>Team Configuration </a:t>
            </a:r>
            <a:r>
              <a:rPr lang="en-US" sz="1900" i="1" dirty="0">
                <a:sym typeface="Wingdings" panose="05000000000000000000" pitchFamily="2" charset="2"/>
              </a:rPr>
              <a:t>)</a:t>
            </a:r>
          </a:p>
          <a:p>
            <a:pPr marL="285750" indent="-285750" algn="just">
              <a:buFont typeface="Arial" panose="020B0604020202020204" pitchFamily="34" charset="0"/>
              <a:buChar char="•"/>
            </a:pPr>
            <a:endParaRPr lang="en-US" sz="1900" i="1" dirty="0">
              <a:sym typeface="Wingdings" panose="05000000000000000000" pitchFamily="2" charset="2"/>
            </a:endParaRPr>
          </a:p>
          <a:p>
            <a:pPr marL="285750" indent="-285750" algn="just">
              <a:buFont typeface="Arial" panose="020B0604020202020204" pitchFamily="34" charset="0"/>
              <a:buChar char="•"/>
            </a:pPr>
            <a:r>
              <a:rPr lang="en-US" sz="1900" dirty="0">
                <a:sym typeface="Wingdings" panose="05000000000000000000" pitchFamily="2" charset="2"/>
              </a:rPr>
              <a:t>Set the team working days </a:t>
            </a:r>
            <a:r>
              <a:rPr lang="en-US" sz="1900" i="1" dirty="0">
                <a:sym typeface="Wingdings" panose="05000000000000000000" pitchFamily="2" charset="2"/>
              </a:rPr>
              <a:t>(</a:t>
            </a:r>
            <a:r>
              <a:rPr lang="en-US" sz="1900" i="1" dirty="0"/>
              <a:t>Project Settings </a:t>
            </a:r>
            <a:r>
              <a:rPr lang="en-US" sz="1900" i="1" dirty="0">
                <a:sym typeface="Wingdings" panose="05000000000000000000" pitchFamily="2" charset="2"/>
              </a:rPr>
              <a:t>  Team Configuration)</a:t>
            </a:r>
            <a:endParaRPr lang="en-US" sz="1900" dirty="0"/>
          </a:p>
        </p:txBody>
      </p:sp>
    </p:spTree>
    <p:extLst>
      <p:ext uri="{BB962C8B-B14F-4D97-AF65-F5344CB8AC3E}">
        <p14:creationId xmlns:p14="http://schemas.microsoft.com/office/powerpoint/2010/main" val="214582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Create Releases &amp; Sprints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686800" cy="1554272"/>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Project Settings </a:t>
            </a:r>
            <a:r>
              <a:rPr lang="en-US" sz="1900" dirty="0">
                <a:sym typeface="Wingdings" panose="05000000000000000000" pitchFamily="2" charset="2"/>
              </a:rPr>
              <a:t> </a:t>
            </a:r>
            <a:r>
              <a:rPr lang="en-US" sz="1900" dirty="0"/>
              <a:t>Project Configuration </a:t>
            </a:r>
            <a:r>
              <a:rPr lang="en-US" sz="1900" dirty="0">
                <a:sym typeface="Wingdings" panose="05000000000000000000" pitchFamily="2" charset="2"/>
              </a:rPr>
              <a:t></a:t>
            </a:r>
          </a:p>
          <a:p>
            <a:pPr marL="285750" indent="-285750" algn="just">
              <a:buFont typeface="Arial" panose="020B0604020202020204" pitchFamily="34" charset="0"/>
              <a:buChar char="•"/>
            </a:pPr>
            <a:endParaRPr lang="en-US" sz="1900" i="1" dirty="0">
              <a:sym typeface="Wingdings" panose="05000000000000000000" pitchFamily="2" charset="2"/>
            </a:endParaRPr>
          </a:p>
          <a:p>
            <a:pPr marL="285750" indent="-285750" algn="just">
              <a:buFont typeface="Arial" panose="020B0604020202020204" pitchFamily="34" charset="0"/>
              <a:buChar char="•"/>
            </a:pPr>
            <a:r>
              <a:rPr lang="en-US" sz="1900" dirty="0">
                <a:sym typeface="Wingdings" panose="05000000000000000000" pitchFamily="2" charset="2"/>
              </a:rPr>
              <a:t>Delete existing Sprints &amp; start adding releases &amp; sprints under each release</a:t>
            </a:r>
          </a:p>
          <a:p>
            <a:pPr marL="285750" indent="-285750" algn="just">
              <a:buFont typeface="Arial" panose="020B0604020202020204" pitchFamily="34" charset="0"/>
              <a:buChar char="•"/>
            </a:pPr>
            <a:endParaRPr lang="en-US" sz="1900" dirty="0">
              <a:sym typeface="Wingdings" panose="05000000000000000000" pitchFamily="2" charset="2"/>
            </a:endParaRPr>
          </a:p>
          <a:p>
            <a:pPr marL="285750" indent="-285750" algn="just">
              <a:buFont typeface="Arial" panose="020B0604020202020204" pitchFamily="34" charset="0"/>
              <a:buChar char="•"/>
            </a:pPr>
            <a:r>
              <a:rPr lang="en-US" sz="1900" dirty="0">
                <a:sym typeface="Wingdings" panose="05000000000000000000" pitchFamily="2" charset="2"/>
              </a:rPr>
              <a:t>Make the releases and sprints available to the team</a:t>
            </a:r>
          </a:p>
        </p:txBody>
      </p:sp>
    </p:spTree>
    <p:extLst>
      <p:ext uri="{BB962C8B-B14F-4D97-AF65-F5344CB8AC3E}">
        <p14:creationId xmlns:p14="http://schemas.microsoft.com/office/powerpoint/2010/main" val="76929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Scrum Lifecycle (1)</a:t>
            </a:r>
          </a:p>
        </p:txBody>
      </p:sp>
      <p:pic>
        <p:nvPicPr>
          <p:cNvPr id="7" name="Picture 6">
            <a:extLst>
              <a:ext uri="{FF2B5EF4-FFF2-40B4-BE49-F238E27FC236}">
                <a16:creationId xmlns:a16="http://schemas.microsoft.com/office/drawing/2014/main" id="{97B5A54D-0493-4426-B8B2-CD8EF930848B}"/>
              </a:ext>
            </a:extLst>
          </p:cNvPr>
          <p:cNvPicPr>
            <a:picLocks noChangeAspect="1"/>
          </p:cNvPicPr>
          <p:nvPr/>
        </p:nvPicPr>
        <p:blipFill>
          <a:blip r:embed="rId2"/>
          <a:stretch>
            <a:fillRect/>
          </a:stretch>
        </p:blipFill>
        <p:spPr>
          <a:xfrm>
            <a:off x="285750" y="1073004"/>
            <a:ext cx="8572500"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459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Scrum Lifecycle (2)</a:t>
            </a:r>
          </a:p>
        </p:txBody>
      </p:sp>
      <p:pic>
        <p:nvPicPr>
          <p:cNvPr id="4" name="Picture 3">
            <a:extLst>
              <a:ext uri="{FF2B5EF4-FFF2-40B4-BE49-F238E27FC236}">
                <a16:creationId xmlns:a16="http://schemas.microsoft.com/office/drawing/2014/main" id="{7FC6A2A8-1813-4596-BCC2-976D52B7C3D3}"/>
              </a:ext>
            </a:extLst>
          </p:cNvPr>
          <p:cNvPicPr>
            <a:picLocks noChangeAspect="1"/>
          </p:cNvPicPr>
          <p:nvPr/>
        </p:nvPicPr>
        <p:blipFill>
          <a:blip r:embed="rId2"/>
          <a:stretch>
            <a:fillRect/>
          </a:stretch>
        </p:blipFill>
        <p:spPr>
          <a:xfrm>
            <a:off x="133350" y="1632732"/>
            <a:ext cx="887730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219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26" y="228600"/>
            <a:ext cx="8849474" cy="576000"/>
          </a:xfrm>
        </p:spPr>
        <p:txBody>
          <a:bodyPr/>
          <a:lstStyle/>
          <a:p>
            <a:r>
              <a:rPr lang="en-US" sz="3000" dirty="0"/>
              <a:t>Azure DevOps – Scrum Lifecycle (3)</a:t>
            </a:r>
          </a:p>
        </p:txBody>
      </p:sp>
      <p:pic>
        <p:nvPicPr>
          <p:cNvPr id="5" name="Picture 4">
            <a:extLst>
              <a:ext uri="{FF2B5EF4-FFF2-40B4-BE49-F238E27FC236}">
                <a16:creationId xmlns:a16="http://schemas.microsoft.com/office/drawing/2014/main" id="{32EDD67C-2F73-4F12-BC81-309C34BC5301}"/>
              </a:ext>
            </a:extLst>
          </p:cNvPr>
          <p:cNvPicPr>
            <a:picLocks noChangeAspect="1"/>
          </p:cNvPicPr>
          <p:nvPr/>
        </p:nvPicPr>
        <p:blipFill>
          <a:blip r:embed="rId2"/>
          <a:stretch>
            <a:fillRect/>
          </a:stretch>
        </p:blipFill>
        <p:spPr>
          <a:xfrm>
            <a:off x="142126" y="1791359"/>
            <a:ext cx="8849474" cy="34535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826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Roles in Software Development </a:t>
            </a:r>
          </a:p>
        </p:txBody>
      </p:sp>
      <p:pic>
        <p:nvPicPr>
          <p:cNvPr id="3" name="Picture 2">
            <a:extLst>
              <a:ext uri="{FF2B5EF4-FFF2-40B4-BE49-F238E27FC236}">
                <a16:creationId xmlns:a16="http://schemas.microsoft.com/office/drawing/2014/main" id="{68FD136E-4969-4B38-B398-50E2E7F5857F}"/>
              </a:ext>
            </a:extLst>
          </p:cNvPr>
          <p:cNvPicPr>
            <a:picLocks noChangeAspect="1"/>
          </p:cNvPicPr>
          <p:nvPr/>
        </p:nvPicPr>
        <p:blipFill>
          <a:blip r:embed="rId2"/>
          <a:stretch>
            <a:fillRect/>
          </a:stretch>
        </p:blipFill>
        <p:spPr>
          <a:xfrm>
            <a:off x="173832" y="900112"/>
            <a:ext cx="8796336" cy="527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472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Basic Terms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4570482"/>
          </a:xfrm>
          <a:prstGeom prst="rect">
            <a:avLst/>
          </a:prstGeom>
          <a:noFill/>
        </p:spPr>
        <p:txBody>
          <a:bodyPr wrap="square" rtlCol="0">
            <a:spAutoFit/>
          </a:bodyPr>
          <a:lstStyle/>
          <a:p>
            <a:pPr marL="285750" indent="-285750" algn="just">
              <a:buFont typeface="Arial" panose="020B0604020202020204" pitchFamily="34" charset="0"/>
              <a:buChar char="•"/>
            </a:pPr>
            <a:r>
              <a:rPr lang="en-US" sz="2100" b="1" dirty="0"/>
              <a:t>Work Item</a:t>
            </a:r>
            <a:endParaRPr lang="en-US" sz="2100" dirty="0"/>
          </a:p>
          <a:p>
            <a:pPr marL="742950" lvl="1" indent="-285750" algn="just">
              <a:buFont typeface="Arial" panose="020B0604020202020204" pitchFamily="34" charset="0"/>
              <a:buChar char="•"/>
            </a:pPr>
            <a:r>
              <a:rPr lang="en-US" sz="1900" dirty="0"/>
              <a:t>Are where you and your team describe the details of what’s needed</a:t>
            </a:r>
          </a:p>
          <a:p>
            <a:pPr marL="742950" lvl="1" indent="-285750" algn="just">
              <a:buFont typeface="Arial" panose="020B0604020202020204" pitchFamily="34" charset="0"/>
              <a:buChar char="•"/>
            </a:pPr>
            <a:r>
              <a:rPr lang="en-US" sz="1900" dirty="0"/>
              <a:t>Each work item uses a state model to track and communicate progress</a:t>
            </a:r>
          </a:p>
          <a:p>
            <a:pPr marL="742950" lvl="1" indent="-285750" algn="just">
              <a:buFont typeface="Arial" panose="020B0604020202020204" pitchFamily="34" charset="0"/>
              <a:buChar char="•"/>
            </a:pPr>
            <a:r>
              <a:rPr lang="en-US" sz="1900" dirty="0"/>
              <a:t>As work progresses, items are updated accordingly, allowing everyone who works on the project to have a complete picture of where things are at</a:t>
            </a:r>
          </a:p>
          <a:p>
            <a:pPr marL="742950" lvl="1" indent="-285750" algn="just">
              <a:buFont typeface="Arial" panose="020B0604020202020204" pitchFamily="34" charset="0"/>
              <a:buChar char="•"/>
            </a:pPr>
            <a:r>
              <a:rPr lang="en-US" sz="1900" dirty="0"/>
              <a:t>Differs based on the work item process selected</a:t>
            </a:r>
          </a:p>
          <a:p>
            <a:pPr marL="742950" lvl="1"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2100" b="1" dirty="0"/>
              <a:t>Work Item Process</a:t>
            </a:r>
          </a:p>
          <a:p>
            <a:pPr marL="742950" lvl="1" indent="-285750" algn="just">
              <a:buFont typeface="Arial" panose="020B0604020202020204" pitchFamily="34" charset="0"/>
              <a:buChar char="•"/>
            </a:pPr>
            <a:r>
              <a:rPr lang="en-US" sz="1900" dirty="0"/>
              <a:t>Defines the building blocks of the work item tracking system</a:t>
            </a:r>
          </a:p>
          <a:p>
            <a:pPr marL="742950" lvl="1" indent="-285750" algn="just">
              <a:buFont typeface="Arial" panose="020B0604020202020204" pitchFamily="34" charset="0"/>
              <a:buChar char="•"/>
            </a:pPr>
            <a:r>
              <a:rPr lang="en-US" sz="1900" dirty="0"/>
              <a:t>Determines the work item type and workflow</a:t>
            </a:r>
          </a:p>
          <a:p>
            <a:pPr marL="742950" lvl="1"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2100" b="1" dirty="0"/>
              <a:t>Workflow</a:t>
            </a:r>
          </a:p>
          <a:p>
            <a:pPr marL="742950" lvl="1" indent="-285750" algn="just">
              <a:buFont typeface="Arial" panose="020B0604020202020204" pitchFamily="34" charset="0"/>
              <a:buChar char="•"/>
            </a:pPr>
            <a:r>
              <a:rPr lang="en-US" sz="1900" dirty="0"/>
              <a:t>Consists of a set of states, the valid transitions between the states, and the reasons for transitioning the work item to the selected state</a:t>
            </a:r>
          </a:p>
          <a:p>
            <a:pPr marL="742950" lvl="1" indent="-285750" algn="just">
              <a:buFont typeface="Arial" panose="020B0604020202020204" pitchFamily="34" charset="0"/>
              <a:buChar char="•"/>
            </a:pPr>
            <a:r>
              <a:rPr lang="en-US" sz="1900" dirty="0"/>
              <a:t>Differs based on the process chosen</a:t>
            </a:r>
          </a:p>
        </p:txBody>
      </p:sp>
    </p:spTree>
    <p:extLst>
      <p:ext uri="{BB962C8B-B14F-4D97-AF65-F5344CB8AC3E}">
        <p14:creationId xmlns:p14="http://schemas.microsoft.com/office/powerpoint/2010/main" val="1922561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Simple Use Case</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415498"/>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t>Creation of an online travel booking system like </a:t>
            </a:r>
            <a:r>
              <a:rPr lang="en-US" sz="2100" i="1" dirty="0"/>
              <a:t>makemytrip.com</a:t>
            </a:r>
            <a:endParaRPr lang="en-US" sz="2100" dirty="0"/>
          </a:p>
        </p:txBody>
      </p:sp>
      <p:pic>
        <p:nvPicPr>
          <p:cNvPr id="3" name="Picture 2">
            <a:extLst>
              <a:ext uri="{FF2B5EF4-FFF2-40B4-BE49-F238E27FC236}">
                <a16:creationId xmlns:a16="http://schemas.microsoft.com/office/drawing/2014/main" id="{8B0CA0CA-E9FD-4447-B564-83D54F8C7221}"/>
              </a:ext>
            </a:extLst>
          </p:cNvPr>
          <p:cNvPicPr>
            <a:picLocks noChangeAspect="1"/>
          </p:cNvPicPr>
          <p:nvPr/>
        </p:nvPicPr>
        <p:blipFill>
          <a:blip r:embed="rId2"/>
          <a:stretch>
            <a:fillRect/>
          </a:stretch>
        </p:blipFill>
        <p:spPr>
          <a:xfrm>
            <a:off x="138112" y="1635184"/>
            <a:ext cx="8839200" cy="3736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200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Use Case Implementation</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Leelawadee" panose="020B0502040204020203" pitchFamily="34" charset="-34"/>
                <a:cs typeface="Leelawadee" panose="020B0502040204020203" pitchFamily="34" charset="-34"/>
              </a:rPr>
              <a:t>Put the requirements at a high level in an excel sheet</a:t>
            </a:r>
          </a:p>
          <a:p>
            <a:pPr marL="285750" indent="-285750" algn="just">
              <a:buFont typeface="Arial" panose="020B0604020202020204" pitchFamily="34" charset="0"/>
              <a:buChar char="•"/>
            </a:pPr>
            <a:endParaRPr lang="en-US" sz="20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2000" dirty="0">
                <a:latin typeface="Leelawadee" panose="020B0502040204020203" pitchFamily="34" charset="-34"/>
                <a:cs typeface="Leelawadee" panose="020B0502040204020203" pitchFamily="34" charset="-34"/>
              </a:rPr>
              <a:t>Map the requirements to Scrum work items in Azure Boards</a:t>
            </a:r>
          </a:p>
        </p:txBody>
      </p:sp>
    </p:spTree>
    <p:extLst>
      <p:ext uri="{BB962C8B-B14F-4D97-AF65-F5344CB8AC3E}">
        <p14:creationId xmlns:p14="http://schemas.microsoft.com/office/powerpoint/2010/main" val="397877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Simple Use Case</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415498"/>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t>Work Item relationship in Scrum methodology</a:t>
            </a:r>
          </a:p>
        </p:txBody>
      </p:sp>
      <p:pic>
        <p:nvPicPr>
          <p:cNvPr id="3" name="Picture 2">
            <a:extLst>
              <a:ext uri="{FF2B5EF4-FFF2-40B4-BE49-F238E27FC236}">
                <a16:creationId xmlns:a16="http://schemas.microsoft.com/office/drawing/2014/main" id="{08E6C537-06F6-4007-8783-1E989E1608F4}"/>
              </a:ext>
            </a:extLst>
          </p:cNvPr>
          <p:cNvPicPr>
            <a:picLocks noChangeAspect="1"/>
          </p:cNvPicPr>
          <p:nvPr/>
        </p:nvPicPr>
        <p:blipFill>
          <a:blip r:embed="rId2"/>
          <a:stretch>
            <a:fillRect/>
          </a:stretch>
        </p:blipFill>
        <p:spPr>
          <a:xfrm>
            <a:off x="1657350" y="1905000"/>
            <a:ext cx="5829300" cy="4031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22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Step 1</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4478149"/>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Create the work items with their relationships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Hide/Show columns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Email work item(s)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Work with Kanban board </a:t>
            </a:r>
            <a:r>
              <a:rPr lang="en-US" sz="1900" i="1" dirty="0">
                <a:latin typeface="Leelawadee" panose="020B0502040204020203" pitchFamily="34" charset="-34"/>
                <a:cs typeface="Leelawadee" panose="020B0502040204020203" pitchFamily="34" charset="-34"/>
              </a:rPr>
              <a:t>(Sprint </a:t>
            </a:r>
            <a:r>
              <a:rPr lang="en-US" sz="1900" i="1" dirty="0" err="1">
                <a:latin typeface="Leelawadee" panose="020B0502040204020203" pitchFamily="34" charset="-34"/>
                <a:cs typeface="Leelawadee" panose="020B0502040204020203" pitchFamily="34" charset="-34"/>
              </a:rPr>
              <a:t>Taskboard</a:t>
            </a:r>
            <a:r>
              <a:rPr lang="en-US" sz="1900" i="1" dirty="0">
                <a:latin typeface="Leelawadee" panose="020B0502040204020203" pitchFamily="34" charset="-34"/>
                <a:cs typeface="Leelawadee" panose="020B0502040204020203" pitchFamily="34" charset="-34"/>
              </a:rPr>
              <a:t>)</a:t>
            </a:r>
            <a:r>
              <a:rPr lang="en-US" sz="1900" dirty="0">
                <a:latin typeface="Leelawadee" panose="020B0502040204020203" pitchFamily="34" charset="-34"/>
                <a:cs typeface="Leelawadee" panose="020B0502040204020203" pitchFamily="34" charset="-34"/>
              </a:rPr>
              <a:t> </a:t>
            </a:r>
            <a:r>
              <a:rPr lang="en-US" sz="1900" dirty="0">
                <a:latin typeface="Leelawadee" panose="020B0502040204020203" pitchFamily="34" charset="-34"/>
                <a:cs typeface="Leelawadee" panose="020B0502040204020203" pitchFamily="34" charset="-34"/>
                <a:sym typeface="Wingdings" panose="05000000000000000000" pitchFamily="2" charset="2"/>
              </a:rPr>
              <a:t> move items between states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sym typeface="Wingdings" panose="05000000000000000000" pitchFamily="2" charset="2"/>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sym typeface="Wingdings" panose="05000000000000000000" pitchFamily="2" charset="2"/>
              </a:rPr>
              <a:t>See the history of a work item</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sym typeface="Wingdings" panose="05000000000000000000" pitchFamily="2" charset="2"/>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sym typeface="Wingdings" panose="05000000000000000000" pitchFamily="2" charset="2"/>
              </a:rPr>
              <a:t>Move work items to a different sprint if required</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sym typeface="Wingdings" panose="05000000000000000000" pitchFamily="2" charset="2"/>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sym typeface="Wingdings" panose="05000000000000000000" pitchFamily="2" charset="2"/>
              </a:rPr>
              <a:t>Use </a:t>
            </a:r>
            <a:r>
              <a:rPr lang="en-US" sz="1900" i="1" dirty="0">
                <a:latin typeface="Leelawadee" panose="020B0502040204020203" pitchFamily="34" charset="-34"/>
                <a:cs typeface="Leelawadee" panose="020B0502040204020203" pitchFamily="34" charset="-34"/>
                <a:sym typeface="Wingdings" panose="05000000000000000000" pitchFamily="2" charset="2"/>
              </a:rPr>
              <a:t>Boards</a:t>
            </a:r>
            <a:r>
              <a:rPr lang="en-US" sz="1900" dirty="0">
                <a:latin typeface="Leelawadee" panose="020B0502040204020203" pitchFamily="34" charset="-34"/>
                <a:cs typeface="Leelawadee" panose="020B0502040204020203" pitchFamily="34" charset="-34"/>
                <a:sym typeface="Wingdings" panose="05000000000000000000" pitchFamily="2" charset="2"/>
              </a:rPr>
              <a:t> to deal with user stories </a:t>
            </a:r>
            <a:r>
              <a:rPr lang="en-US" sz="1900" i="1" dirty="0">
                <a:latin typeface="Leelawadee" panose="020B0502040204020203" pitchFamily="34" charset="-34"/>
                <a:cs typeface="Leelawadee" panose="020B0502040204020203" pitchFamily="34" charset="-34"/>
                <a:sym typeface="Wingdings" panose="05000000000000000000" pitchFamily="2" charset="2"/>
              </a:rPr>
              <a:t>(move from one state to another)</a:t>
            </a:r>
          </a:p>
          <a:p>
            <a:pPr marL="285750" indent="-285750" algn="just">
              <a:buFont typeface="Arial" panose="020B0604020202020204" pitchFamily="34" charset="0"/>
              <a:buChar char="•"/>
            </a:pPr>
            <a:endParaRPr lang="en-US" sz="1900" i="1" dirty="0">
              <a:latin typeface="Leelawadee" panose="020B0502040204020203" pitchFamily="34" charset="-34"/>
              <a:cs typeface="Leelawadee" panose="020B0502040204020203" pitchFamily="34" charset="-34"/>
              <a:sym typeface="Wingdings" panose="05000000000000000000" pitchFamily="2" charset="2"/>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sym typeface="Wingdings" panose="05000000000000000000" pitchFamily="2" charset="2"/>
              </a:rPr>
              <a:t>Perform a search in the Work Items screen using acronyms or tags, etc.</a:t>
            </a:r>
            <a:endParaRPr lang="en-US" sz="1900" dirty="0">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174606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Boards – Queries &amp; Charts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5062924"/>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Generate lists of work items based on the filter criteria provided</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Save and share these managed queries with others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Create shared queries with </a:t>
            </a:r>
            <a:r>
              <a:rPr lang="en-US" sz="1900" b="1" dirty="0">
                <a:latin typeface="Leelawadee" panose="020B0502040204020203" pitchFamily="34" charset="-34"/>
                <a:cs typeface="Leelawadee" panose="020B0502040204020203" pitchFamily="34" charset="-34"/>
              </a:rPr>
              <a:t>@Me</a:t>
            </a:r>
            <a:r>
              <a:rPr lang="en-US" sz="1900" dirty="0">
                <a:latin typeface="Leelawadee" panose="020B0502040204020203" pitchFamily="34" charset="-34"/>
                <a:cs typeface="Leelawadee" panose="020B0502040204020203" pitchFamily="34" charset="-34"/>
              </a:rPr>
              <a:t> or </a:t>
            </a:r>
            <a:r>
              <a:rPr lang="en-US" sz="1900" b="1" dirty="0">
                <a:latin typeface="Leelawadee" panose="020B0502040204020203" pitchFamily="34" charset="-34"/>
                <a:cs typeface="Leelawadee" panose="020B0502040204020203" pitchFamily="34" charset="-34"/>
              </a:rPr>
              <a:t>@CurrentIteration</a:t>
            </a:r>
            <a:r>
              <a:rPr lang="en-US" sz="1900" dirty="0">
                <a:latin typeface="Leelawadee" panose="020B0502040204020203" pitchFamily="34" charset="-34"/>
                <a:cs typeface="Leelawadee" panose="020B0502040204020203" pitchFamily="34" charset="-34"/>
              </a:rPr>
              <a:t> to specify current user or iteration</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Specify </a:t>
            </a:r>
            <a:r>
              <a:rPr lang="en-US" sz="1900" b="1" dirty="0">
                <a:latin typeface="Leelawadee" panose="020B0502040204020203" pitchFamily="34" charset="-34"/>
                <a:cs typeface="Leelawadee" panose="020B0502040204020203" pitchFamily="34" charset="-34"/>
              </a:rPr>
              <a:t>flat list</a:t>
            </a:r>
            <a:r>
              <a:rPr lang="en-US" sz="1900" dirty="0">
                <a:latin typeface="Leelawadee" panose="020B0502040204020203" pitchFamily="34" charset="-34"/>
                <a:cs typeface="Leelawadee" panose="020B0502040204020203" pitchFamily="34" charset="-34"/>
              </a:rPr>
              <a:t> or </a:t>
            </a:r>
            <a:r>
              <a:rPr lang="en-US" sz="1900" b="1" dirty="0">
                <a:latin typeface="Leelawadee" panose="020B0502040204020203" pitchFamily="34" charset="-34"/>
                <a:cs typeface="Leelawadee" panose="020B0502040204020203" pitchFamily="34" charset="-34"/>
              </a:rPr>
              <a:t>tree of work items</a:t>
            </a:r>
            <a:r>
              <a:rPr lang="en-US" sz="1900" dirty="0">
                <a:latin typeface="Leelawadee" panose="020B0502040204020203" pitchFamily="34" charset="-34"/>
                <a:cs typeface="Leelawadee" panose="020B0502040204020203" pitchFamily="34" charset="-34"/>
              </a:rPr>
              <a:t> in the query results</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Create charts based on the query </a:t>
            </a:r>
            <a:r>
              <a:rPr lang="en-US" sz="1900" i="1" dirty="0">
                <a:latin typeface="Leelawadee" panose="020B0502040204020203" pitchFamily="34" charset="-34"/>
                <a:cs typeface="Leelawadee" panose="020B0502040204020203" pitchFamily="34" charset="-34"/>
              </a:rPr>
              <a:t>(group by some criteria)</a:t>
            </a: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Pin the charts to the </a:t>
            </a:r>
            <a:r>
              <a:rPr lang="en-US" sz="1900" b="1" dirty="0">
                <a:latin typeface="Leelawadee" panose="020B0502040204020203" pitchFamily="34" charset="-34"/>
                <a:cs typeface="Leelawadee" panose="020B0502040204020203" pitchFamily="34" charset="-34"/>
              </a:rPr>
              <a:t>dashboard</a:t>
            </a:r>
          </a:p>
          <a:p>
            <a:pPr marL="285750" indent="-285750" algn="just">
              <a:buFont typeface="Arial" panose="020B0604020202020204" pitchFamily="34" charset="0"/>
              <a:buChar char="•"/>
            </a:pPr>
            <a:endParaRPr lang="en-US" sz="1900" b="1"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Email query results if required</a:t>
            </a:r>
          </a:p>
          <a:p>
            <a:pPr marL="285750" indent="-285750" algn="just">
              <a:buFont typeface="Arial" panose="020B0604020202020204" pitchFamily="34" charset="0"/>
              <a:buChar char="•"/>
            </a:pPr>
            <a:endParaRPr lang="en-US" sz="1900" dirty="0">
              <a:latin typeface="Leelawadee" panose="020B0502040204020203" pitchFamily="34" charset="-34"/>
              <a:cs typeface="Leelawadee" panose="020B0502040204020203" pitchFamily="34" charset="-34"/>
            </a:endParaRPr>
          </a:p>
          <a:p>
            <a:pPr marL="285750" indent="-285750" algn="just">
              <a:buFont typeface="Arial" panose="020B0604020202020204" pitchFamily="34" charset="0"/>
              <a:buChar char="•"/>
            </a:pPr>
            <a:r>
              <a:rPr lang="en-US" sz="1900" dirty="0">
                <a:latin typeface="Leelawadee" panose="020B0502040204020203" pitchFamily="34" charset="-34"/>
                <a:cs typeface="Leelawadee" panose="020B0502040204020203" pitchFamily="34" charset="-34"/>
              </a:rPr>
              <a:t>Add widgets to the dashboard </a:t>
            </a:r>
            <a:r>
              <a:rPr lang="en-US" sz="1900" i="1" dirty="0">
                <a:latin typeface="Leelawadee" panose="020B0502040204020203" pitchFamily="34" charset="-34"/>
                <a:cs typeface="Leelawadee" panose="020B0502040204020203" pitchFamily="34" charset="-34"/>
              </a:rPr>
              <a:t>(for example, </a:t>
            </a:r>
            <a:r>
              <a:rPr lang="en-US" sz="1900" b="1" i="1" dirty="0">
                <a:latin typeface="Leelawadee" panose="020B0502040204020203" pitchFamily="34" charset="-34"/>
                <a:cs typeface="Leelawadee" panose="020B0502040204020203" pitchFamily="34" charset="-34"/>
              </a:rPr>
              <a:t>Assigned to me</a:t>
            </a:r>
            <a:r>
              <a:rPr lang="en-US" sz="1900" b="1" dirty="0">
                <a:latin typeface="Leelawadee" panose="020B0502040204020203" pitchFamily="34" charset="-34"/>
                <a:cs typeface="Leelawadee" panose="020B0502040204020203" pitchFamily="34" charset="-34"/>
              </a:rPr>
              <a:t> </a:t>
            </a:r>
            <a:r>
              <a:rPr lang="en-US" sz="1900" i="1" dirty="0">
                <a:latin typeface="Leelawadee" panose="020B0502040204020203" pitchFamily="34" charset="-34"/>
                <a:cs typeface="Leelawadee" panose="020B0502040204020203" pitchFamily="34" charset="-34"/>
              </a:rPr>
              <a:t>or </a:t>
            </a:r>
            <a:r>
              <a:rPr lang="en-US" sz="1900" b="1" i="1">
                <a:latin typeface="Leelawadee" panose="020B0502040204020203" pitchFamily="34" charset="-34"/>
                <a:cs typeface="Leelawadee" panose="020B0502040204020203" pitchFamily="34" charset="-34"/>
              </a:rPr>
              <a:t>query results </a:t>
            </a:r>
            <a:r>
              <a:rPr lang="en-US" sz="1900" i="1">
                <a:latin typeface="Leelawadee" panose="020B0502040204020203" pitchFamily="34" charset="-34"/>
                <a:cs typeface="Leelawadee" panose="020B0502040204020203" pitchFamily="34" charset="-34"/>
              </a:rPr>
              <a:t>widget </a:t>
            </a:r>
            <a:r>
              <a:rPr lang="en-US" sz="1900" i="1" dirty="0">
                <a:latin typeface="Leelawadee" panose="020B0502040204020203" pitchFamily="34" charset="-34"/>
                <a:cs typeface="Leelawadee" panose="020B0502040204020203" pitchFamily="34" charset="-34"/>
              </a:rPr>
              <a:t>to the dashboard)</a:t>
            </a:r>
          </a:p>
        </p:txBody>
      </p:sp>
    </p:spTree>
    <p:extLst>
      <p:ext uri="{BB962C8B-B14F-4D97-AF65-F5344CB8AC3E}">
        <p14:creationId xmlns:p14="http://schemas.microsoft.com/office/powerpoint/2010/main" val="16765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Software Development Models</a:t>
            </a:r>
          </a:p>
        </p:txBody>
      </p:sp>
      <p:sp>
        <p:nvSpPr>
          <p:cNvPr id="4" name="TextBox 3">
            <a:extLst>
              <a:ext uri="{FF2B5EF4-FFF2-40B4-BE49-F238E27FC236}">
                <a16:creationId xmlns:a16="http://schemas.microsoft.com/office/drawing/2014/main" id="{7508DA3B-FC6A-43E4-A1C1-0B09EE625D65}"/>
              </a:ext>
            </a:extLst>
          </p:cNvPr>
          <p:cNvSpPr txBox="1"/>
          <p:nvPr/>
        </p:nvSpPr>
        <p:spPr>
          <a:xfrm>
            <a:off x="138112" y="971541"/>
            <a:ext cx="8824912" cy="4755148"/>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latin typeface="Segoe UI" panose="020B0502040204020203" pitchFamily="34" charset="0"/>
                <a:cs typeface="Segoe UI" panose="020B0502040204020203" pitchFamily="34" charset="0"/>
              </a:rPr>
              <a:t>They show the ways to navigate through the complex and demanding process of software building</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A project’s quality, timeframe, budget, and ability to meet the stakeholders’ expectations largely depend on the chosen model</a:t>
            </a:r>
          </a:p>
          <a:p>
            <a:pPr marL="742950" lvl="1" indent="-285750" algn="just">
              <a:buFont typeface="Arial" panose="020B0604020202020204" pitchFamily="34" charset="0"/>
              <a:buChar char="•"/>
            </a:pPr>
            <a:endParaRPr lang="en-US" sz="17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900" dirty="0">
                <a:latin typeface="Segoe UI" panose="020B0502040204020203" pitchFamily="34" charset="0"/>
                <a:cs typeface="Segoe UI" panose="020B0502040204020203" pitchFamily="34" charset="0"/>
              </a:rPr>
              <a:t>They are a series of phases</a:t>
            </a:r>
          </a:p>
          <a:p>
            <a:pPr marL="285750" indent="-285750" algn="just">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900" dirty="0">
                <a:latin typeface="Segoe UI" panose="020B0502040204020203" pitchFamily="34" charset="0"/>
                <a:cs typeface="Segoe UI" panose="020B0502040204020203" pitchFamily="34" charset="0"/>
              </a:rPr>
              <a:t>They can be thought of as tools which can be used to better deliver a software</a:t>
            </a:r>
          </a:p>
          <a:p>
            <a:pPr marL="285750" indent="-285750" algn="just">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900" dirty="0">
                <a:latin typeface="Segoe UI" panose="020B0502040204020203" pitchFamily="34" charset="0"/>
                <a:cs typeface="Segoe UI" panose="020B0502040204020203" pitchFamily="34" charset="0"/>
              </a:rPr>
              <a:t>Types of Models:</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Waterfall Model</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V-Shaped Model</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Evolutionary Prototyping Model</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Spiral Model</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Rational Unified Process </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Iterative &amp; Incremental Model</a:t>
            </a:r>
          </a:p>
          <a:p>
            <a:pPr marL="742950" lvl="1" indent="-285750" algn="just">
              <a:buFont typeface="Arial" panose="020B0604020202020204" pitchFamily="34" charset="0"/>
              <a:buChar char="•"/>
            </a:pPr>
            <a:r>
              <a:rPr lang="en-US" sz="1700" dirty="0">
                <a:latin typeface="Segoe UI" panose="020B0502040204020203" pitchFamily="34" charset="0"/>
                <a:cs typeface="Segoe UI" panose="020B0502040204020203" pitchFamily="34" charset="0"/>
              </a:rPr>
              <a:t>Agile/Scrum Model</a:t>
            </a:r>
          </a:p>
        </p:txBody>
      </p:sp>
    </p:spTree>
    <p:extLst>
      <p:ext uri="{BB962C8B-B14F-4D97-AF65-F5344CB8AC3E}">
        <p14:creationId xmlns:p14="http://schemas.microsoft.com/office/powerpoint/2010/main" val="266713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The Agile Approach</a:t>
            </a:r>
          </a:p>
        </p:txBody>
      </p:sp>
      <p:sp>
        <p:nvSpPr>
          <p:cNvPr id="4" name="TextBox 3">
            <a:extLst>
              <a:ext uri="{FF2B5EF4-FFF2-40B4-BE49-F238E27FC236}">
                <a16:creationId xmlns:a16="http://schemas.microsoft.com/office/drawing/2014/main" id="{7508DA3B-FC6A-43E4-A1C1-0B09EE625D65}"/>
              </a:ext>
            </a:extLst>
          </p:cNvPr>
          <p:cNvSpPr txBox="1"/>
          <p:nvPr/>
        </p:nvSpPr>
        <p:spPr>
          <a:xfrm>
            <a:off x="138112" y="971541"/>
            <a:ext cx="3519488" cy="541686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Used by most organizations today</a:t>
            </a:r>
          </a:p>
          <a:p>
            <a:pPr marL="285750" indent="-285750" algn="just">
              <a:buFont typeface="Arial" panose="020B0604020202020204" pitchFamily="34" charset="0"/>
              <a:buChar char="•"/>
            </a:pPr>
            <a:endParaRPr lang="en-US" sz="15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The heart of Agile approach is iterative development, intensive communication, and early customer feedback</a:t>
            </a:r>
          </a:p>
          <a:p>
            <a:pPr marL="285750" indent="-285750" algn="just">
              <a:buFont typeface="Arial" panose="020B0604020202020204" pitchFamily="34" charset="0"/>
              <a:buChar char="•"/>
            </a:pPr>
            <a:endParaRPr lang="en-US" sz="15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It’s all about working in close collaboration both across the team and with the customers</a:t>
            </a:r>
          </a:p>
          <a:p>
            <a:pPr marL="742950" lvl="1" indent="-285750" algn="just">
              <a:buFont typeface="Arial" panose="020B0604020202020204" pitchFamily="34" charset="0"/>
              <a:buChar char="•"/>
            </a:pPr>
            <a:r>
              <a:rPr lang="en-US" sz="1400" dirty="0">
                <a:latin typeface="Segoe UI" panose="020B0502040204020203" pitchFamily="34" charset="0"/>
                <a:cs typeface="Segoe UI" panose="020B0502040204020203" pitchFamily="34" charset="0"/>
              </a:rPr>
              <a:t>At the end of each iteration, stakeholders review the development progress and re-evaluate the priority of tasks for the future iteration to increase the return on investment (ROI) and ensure alignment with user needs and business goals</a:t>
            </a:r>
          </a:p>
          <a:p>
            <a:pPr marL="742950" lvl="1" indent="-285750" algn="just">
              <a:buFont typeface="Arial" panose="020B0604020202020204" pitchFamily="34" charset="0"/>
              <a:buChar char="•"/>
            </a:pPr>
            <a:r>
              <a:rPr lang="en-US" sz="1400" dirty="0">
                <a:latin typeface="Segoe UI" panose="020B0502040204020203" pitchFamily="34" charset="0"/>
                <a:cs typeface="Segoe UI" panose="020B0502040204020203" pitchFamily="34" charset="0"/>
              </a:rPr>
              <a:t>Also allows for continuous software improvement with easy fixes and changes, quick updates, and feature addition, and help to deliver applications that satisfy users’ needs better</a:t>
            </a:r>
          </a:p>
        </p:txBody>
      </p:sp>
      <p:pic>
        <p:nvPicPr>
          <p:cNvPr id="1026" name="Picture 2" descr="9 reasons to choose Agile Methodology for Mobile App Development | Packt Hub">
            <a:extLst>
              <a:ext uri="{FF2B5EF4-FFF2-40B4-BE49-F238E27FC236}">
                <a16:creationId xmlns:a16="http://schemas.microsoft.com/office/drawing/2014/main" id="{D9C99B61-CDD7-4C3D-8324-39CBC9A4F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6" y="2247900"/>
            <a:ext cx="5195888" cy="2171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6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Limitation of the Agile Approach</a:t>
            </a:r>
          </a:p>
        </p:txBody>
      </p:sp>
      <p:pic>
        <p:nvPicPr>
          <p:cNvPr id="3" name="Picture 2">
            <a:extLst>
              <a:ext uri="{FF2B5EF4-FFF2-40B4-BE49-F238E27FC236}">
                <a16:creationId xmlns:a16="http://schemas.microsoft.com/office/drawing/2014/main" id="{0FD0B6F1-2A8E-4438-BA36-9A6BC062443D}"/>
              </a:ext>
            </a:extLst>
          </p:cNvPr>
          <p:cNvPicPr>
            <a:picLocks noChangeAspect="1"/>
          </p:cNvPicPr>
          <p:nvPr/>
        </p:nvPicPr>
        <p:blipFill>
          <a:blip r:embed="rId2"/>
          <a:stretch>
            <a:fillRect/>
          </a:stretch>
        </p:blipFill>
        <p:spPr>
          <a:xfrm>
            <a:off x="123824" y="1524870"/>
            <a:ext cx="8896352" cy="4218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727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The DevOps Approach – What &amp; Why?</a:t>
            </a:r>
          </a:p>
        </p:txBody>
      </p:sp>
      <p:pic>
        <p:nvPicPr>
          <p:cNvPr id="4" name="Picture 3">
            <a:extLst>
              <a:ext uri="{FF2B5EF4-FFF2-40B4-BE49-F238E27FC236}">
                <a16:creationId xmlns:a16="http://schemas.microsoft.com/office/drawing/2014/main" id="{35C6EA03-06FF-4945-855F-80272B9CAD87}"/>
              </a:ext>
            </a:extLst>
          </p:cNvPr>
          <p:cNvPicPr>
            <a:picLocks noChangeAspect="1"/>
          </p:cNvPicPr>
          <p:nvPr/>
        </p:nvPicPr>
        <p:blipFill>
          <a:blip r:embed="rId2"/>
          <a:stretch>
            <a:fillRect/>
          </a:stretch>
        </p:blipFill>
        <p:spPr>
          <a:xfrm>
            <a:off x="1376364" y="1223963"/>
            <a:ext cx="6477000" cy="18288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F4A3EFF-9D14-4A36-98F4-3171CC34AEFD}"/>
              </a:ext>
            </a:extLst>
          </p:cNvPr>
          <p:cNvSpPr txBox="1"/>
          <p:nvPr/>
        </p:nvSpPr>
        <p:spPr>
          <a:xfrm>
            <a:off x="152400" y="3328987"/>
            <a:ext cx="8839200" cy="2431435"/>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A compound of development (Dev) and operations (Ops), DevOps is the union of people, process and technology to continually provide value to customers</a:t>
            </a:r>
          </a:p>
          <a:p>
            <a:pPr marL="285750"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1900" dirty="0"/>
              <a:t>Enables formerly isolated roles—development, IT operations, quality engineering and security—to coordinate and collaborate to produce better, more reliable products</a:t>
            </a:r>
          </a:p>
          <a:p>
            <a:pPr marL="742950" lvl="1" indent="-285750" algn="just">
              <a:buFont typeface="Arial" panose="020B0604020202020204" pitchFamily="34" charset="0"/>
              <a:buChar char="•"/>
            </a:pPr>
            <a:r>
              <a:rPr lang="en-US" sz="1700" dirty="0"/>
              <a:t>By adopting a DevOps culture along with DevOps practices and tools, teams gain the ability to better respond to customer needs, increase confidence in the applications they build and achieve business goals faster</a:t>
            </a:r>
          </a:p>
        </p:txBody>
      </p:sp>
    </p:spTree>
    <p:extLst>
      <p:ext uri="{BB962C8B-B14F-4D97-AF65-F5344CB8AC3E}">
        <p14:creationId xmlns:p14="http://schemas.microsoft.com/office/powerpoint/2010/main" val="6361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Azure DevOps – What is it?</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839200" cy="1554272"/>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t>A Software as a service (SaaS) platform from Microsoft that provides an end-to-end DevOps toolchain for developing and deploying software</a:t>
            </a:r>
          </a:p>
          <a:p>
            <a:pPr marL="285750"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1900" dirty="0"/>
              <a:t>Comprises a range of services </a:t>
            </a:r>
            <a:r>
              <a:rPr lang="en-US" sz="1900" i="1" dirty="0"/>
              <a:t>(known as Azure DevOps services)</a:t>
            </a:r>
            <a:r>
              <a:rPr lang="en-US" sz="1900" dirty="0"/>
              <a:t> covering the full development life-cycle</a:t>
            </a:r>
          </a:p>
        </p:txBody>
      </p:sp>
      <p:pic>
        <p:nvPicPr>
          <p:cNvPr id="2050" name="Picture 2" descr="Azure DevOps Tutorial - What is Azure DevOps? - Intellipaat">
            <a:extLst>
              <a:ext uri="{FF2B5EF4-FFF2-40B4-BE49-F238E27FC236}">
                <a16:creationId xmlns:a16="http://schemas.microsoft.com/office/drawing/2014/main" id="{D0C217F4-DE1F-4350-A17B-203AACDC9B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874" b="14912"/>
          <a:stretch/>
        </p:blipFill>
        <p:spPr bwMode="auto">
          <a:xfrm>
            <a:off x="152400" y="3015527"/>
            <a:ext cx="8839200" cy="1554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What is Azure Boards?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33528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 interface that allows tracking of tasks, features, and even bugs that may be associated with a project in its entire development lifecycle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Allows the team to track their tasks, work status, user stories, backlogs, features, and track bugs and defects that are noticed in the project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An Azure DevOps service for managing the work for software projects</a:t>
            </a:r>
          </a:p>
        </p:txBody>
      </p:sp>
      <p:pic>
        <p:nvPicPr>
          <p:cNvPr id="3" name="Picture 2">
            <a:extLst>
              <a:ext uri="{FF2B5EF4-FFF2-40B4-BE49-F238E27FC236}">
                <a16:creationId xmlns:a16="http://schemas.microsoft.com/office/drawing/2014/main" id="{0167ABEF-0888-453D-BBC4-96D14360EBF7}"/>
              </a:ext>
            </a:extLst>
          </p:cNvPr>
          <p:cNvPicPr>
            <a:picLocks noChangeAspect="1"/>
          </p:cNvPicPr>
          <p:nvPr/>
        </p:nvPicPr>
        <p:blipFill>
          <a:blip r:embed="rId2"/>
          <a:stretch>
            <a:fillRect/>
          </a:stretch>
        </p:blipFill>
        <p:spPr>
          <a:xfrm>
            <a:off x="3624868" y="1666160"/>
            <a:ext cx="5334000" cy="26331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5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0" y="228600"/>
            <a:ext cx="8562480" cy="576000"/>
          </a:xfrm>
        </p:spPr>
        <p:txBody>
          <a:bodyPr/>
          <a:lstStyle/>
          <a:p>
            <a:r>
              <a:rPr lang="en-US" sz="3000" dirty="0"/>
              <a:t>Why Azure Boards?</a:t>
            </a:r>
          </a:p>
        </p:txBody>
      </p:sp>
      <p:sp>
        <p:nvSpPr>
          <p:cNvPr id="5" name="TextBox 4">
            <a:extLst>
              <a:ext uri="{FF2B5EF4-FFF2-40B4-BE49-F238E27FC236}">
                <a16:creationId xmlns:a16="http://schemas.microsoft.com/office/drawing/2014/main" id="{8F4A3EFF-9D14-4A36-98F4-3171CC34AEFD}"/>
              </a:ext>
            </a:extLst>
          </p:cNvPr>
          <p:cNvSpPr txBox="1"/>
          <p:nvPr/>
        </p:nvSpPr>
        <p:spPr>
          <a:xfrm>
            <a:off x="152400" y="997565"/>
            <a:ext cx="872074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Highly customizable Kanban Boards which support different work processes</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Manage Backlogs</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Manage Sprints</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Rich canvas for creating Dashboards</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Rich query engine</a:t>
            </a:r>
          </a:p>
        </p:txBody>
      </p:sp>
    </p:spTree>
    <p:extLst>
      <p:ext uri="{BB962C8B-B14F-4D97-AF65-F5344CB8AC3E}">
        <p14:creationId xmlns:p14="http://schemas.microsoft.com/office/powerpoint/2010/main" val="425380957"/>
      </p:ext>
    </p:extLst>
  </p:cSld>
  <p:clrMapOvr>
    <a:masterClrMapping/>
  </p:clrMapOvr>
</p:sld>
</file>

<file path=ppt/theme/theme1.xml><?xml version="1.0" encoding="utf-8"?>
<a:theme xmlns:a="http://schemas.openxmlformats.org/drawingml/2006/main" name="Standard_Molecular_CitiusTech_MLIS Discovery Phase_Proposal Document _New V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Standard_Molecular_CitiusTech_MLIS Discovery Phase_Proposal Document _New V7</Template>
  <TotalTime>15560</TotalTime>
  <Words>1164</Words>
  <Application>Microsoft Office PowerPoint</Application>
  <PresentationFormat>On-screen Show (4:3)</PresentationFormat>
  <Paragraphs>162</Paragraphs>
  <Slides>25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Courier New</vt:lpstr>
      <vt:lpstr>Leelawadee</vt:lpstr>
      <vt:lpstr>Segoe UI</vt:lpstr>
      <vt:lpstr>Tahoma</vt:lpstr>
      <vt:lpstr>Wingdings</vt:lpstr>
      <vt:lpstr>Standard_Molecular_CitiusTech_MLIS Discovery Phase_Proposal Document _New V7</vt:lpstr>
      <vt:lpstr>10_Office Theme</vt:lpstr>
      <vt:lpstr>PowerPoint Presentation</vt:lpstr>
      <vt:lpstr>Roles in Software Development </vt:lpstr>
      <vt:lpstr>Software Development Models</vt:lpstr>
      <vt:lpstr>The Agile Approach</vt:lpstr>
      <vt:lpstr>Limitation of the Agile Approach</vt:lpstr>
      <vt:lpstr>The DevOps Approach – What &amp; Why?</vt:lpstr>
      <vt:lpstr>Azure DevOps – What is it?</vt:lpstr>
      <vt:lpstr>What is Azure Boards?</vt:lpstr>
      <vt:lpstr>Why Azure Boards?</vt:lpstr>
      <vt:lpstr>Azure DevOps – Basic Terms</vt:lpstr>
      <vt:lpstr>Azure DevOps – Setting up the core environment (1)</vt:lpstr>
      <vt:lpstr>Azure DevOps – Setting up the core environment (2)</vt:lpstr>
      <vt:lpstr>Azure DevOps – Adding Users into Organization</vt:lpstr>
      <vt:lpstr>Azure DevOps – Create a new project &amp; add Members</vt:lpstr>
      <vt:lpstr>Azure DevOps – Configure the team settings</vt:lpstr>
      <vt:lpstr>Azure DevOps – Create Releases &amp; Sprints</vt:lpstr>
      <vt:lpstr>Azure DevOps – Scrum Lifecycle (1)</vt:lpstr>
      <vt:lpstr>Azure DevOps – Scrum Lifecycle (2)</vt:lpstr>
      <vt:lpstr>Azure DevOps – Scrum Lifecycle (3)</vt:lpstr>
      <vt:lpstr>Azure Boards – Basic Terms</vt:lpstr>
      <vt:lpstr>Azure Boards – Simple Use Case</vt:lpstr>
      <vt:lpstr>Azure Boards – Use Case Implementation</vt:lpstr>
      <vt:lpstr>Azure Boards – Simple Use Case</vt:lpstr>
      <vt:lpstr>Azure Boards – Step 1</vt:lpstr>
      <vt:lpstr>Azure Boards – Queries &amp;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Tilak Choudhari</dc:creator>
  <cp:lastModifiedBy>Karthikeyan Jayaraman</cp:lastModifiedBy>
  <cp:revision>2878</cp:revision>
  <dcterms:created xsi:type="dcterms:W3CDTF">2015-07-08T09:26:30Z</dcterms:created>
  <dcterms:modified xsi:type="dcterms:W3CDTF">2022-03-20T17:56:33Z</dcterms:modified>
</cp:coreProperties>
</file>