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83" r:id="rId4"/>
    <p:sldId id="284" r:id="rId5"/>
    <p:sldId id="266" r:id="rId6"/>
    <p:sldId id="267" r:id="rId7"/>
    <p:sldId id="268" r:id="rId8"/>
    <p:sldId id="269" r:id="rId9"/>
    <p:sldId id="270" r:id="rId10"/>
    <p:sldId id="271" r:id="rId11"/>
    <p:sldId id="272" r:id="rId12"/>
    <p:sldId id="273" r:id="rId13"/>
    <p:sldId id="276" r:id="rId14"/>
    <p:sldId id="275" r:id="rId15"/>
    <p:sldId id="274" r:id="rId16"/>
    <p:sldId id="277" r:id="rId17"/>
    <p:sldId id="278" r:id="rId18"/>
    <p:sldId id="279" r:id="rId19"/>
    <p:sldId id="280"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966C-6DE2-748E-F084-E43FCE6FB3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F9AF9F-261C-F9CE-E0ED-E3F3445E0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9016B2-E7F6-579C-933A-BCEDC0AA30CA}"/>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5" name="Footer Placeholder 4">
            <a:extLst>
              <a:ext uri="{FF2B5EF4-FFF2-40B4-BE49-F238E27FC236}">
                <a16:creationId xmlns:a16="http://schemas.microsoft.com/office/drawing/2014/main" id="{02CF5FB2-3EAB-71A8-9C19-6F5A766651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B969BD-9A1F-27F3-489C-1113448B3B0B}"/>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184980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3698-2CBF-3A26-FB34-5703985101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1BAE05-8703-2E62-2B56-7AEEA5DBBA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407B4C-DAF7-B5B2-DEDF-2530B09E0DE2}"/>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5" name="Footer Placeholder 4">
            <a:extLst>
              <a:ext uri="{FF2B5EF4-FFF2-40B4-BE49-F238E27FC236}">
                <a16:creationId xmlns:a16="http://schemas.microsoft.com/office/drawing/2014/main" id="{CF174890-F04C-339B-669C-BE2F5D8436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316FA-A113-D598-EE66-4701916932CC}"/>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211265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0608A5-ED91-3F00-1040-BCA85FE1CA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35FD47-A4DA-6D50-EDA3-DAD95E527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FD94F8-E59C-642F-17A7-A35A90EBD81B}"/>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5" name="Footer Placeholder 4">
            <a:extLst>
              <a:ext uri="{FF2B5EF4-FFF2-40B4-BE49-F238E27FC236}">
                <a16:creationId xmlns:a16="http://schemas.microsoft.com/office/drawing/2014/main" id="{796F6015-F683-0DA2-5AF1-606019BF5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388AC0-0D28-2327-3D28-D15D150D85CF}"/>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236529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7B92-110B-8694-A9FE-9AB0A06193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04008E-E169-3B27-39C9-67C984A919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66E78F-1D14-E7D7-67F7-13BFDCFE0827}"/>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5" name="Footer Placeholder 4">
            <a:extLst>
              <a:ext uri="{FF2B5EF4-FFF2-40B4-BE49-F238E27FC236}">
                <a16:creationId xmlns:a16="http://schemas.microsoft.com/office/drawing/2014/main" id="{CD0B3838-47A5-3A1D-1F1B-B003EA070D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5E7D68-24B2-989F-3DB8-DCFBBA30AB58}"/>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252023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9C5F-1098-0513-43D2-AD8A4DEFF1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35F6C0-F2DE-F14F-74F3-AD8927133A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5F1341-D141-F3DB-0FBC-1EB148C6BC4C}"/>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5" name="Footer Placeholder 4">
            <a:extLst>
              <a:ext uri="{FF2B5EF4-FFF2-40B4-BE49-F238E27FC236}">
                <a16:creationId xmlns:a16="http://schemas.microsoft.com/office/drawing/2014/main" id="{06B496E7-5449-B35C-AC7C-B62CFF30FE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EEC04A-7366-C971-7AE3-CAB43934C1BA}"/>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1531376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22D3-D1E7-5170-B362-6377B5F23B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03C945-2411-75FF-EFBE-31161033B9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9904E9-2950-9208-6F91-00571858C0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99FDA6-28EC-AC0C-0831-747B8760C3CA}"/>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6" name="Footer Placeholder 5">
            <a:extLst>
              <a:ext uri="{FF2B5EF4-FFF2-40B4-BE49-F238E27FC236}">
                <a16:creationId xmlns:a16="http://schemas.microsoft.com/office/drawing/2014/main" id="{906EF88A-2FED-5243-B675-28660C190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85FDFA-88FE-F3A0-900C-833907B932DA}"/>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238194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58E1-8C8F-FBBB-48E8-0648359DE5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3B125F-E45D-1826-680C-AEE4E52F6C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5B32A-9457-4664-1E6F-9BBF82DEEE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695A70-52A0-3971-EBE5-D41270B6E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060A5B-48DC-2A9D-64B5-CC541E52F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90CB6B-9EA5-F586-5E12-79E4364E21BF}"/>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8" name="Footer Placeholder 7">
            <a:extLst>
              <a:ext uri="{FF2B5EF4-FFF2-40B4-BE49-F238E27FC236}">
                <a16:creationId xmlns:a16="http://schemas.microsoft.com/office/drawing/2014/main" id="{F063723D-901A-1339-46E4-74E76AC69B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1BF084-44C1-0793-6B5F-2341E40C7F60}"/>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346036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E2F5-19A8-BF1F-94C4-8B3727478E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028FC8-2830-5B29-850B-F893ADABFD84}"/>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4" name="Footer Placeholder 3">
            <a:extLst>
              <a:ext uri="{FF2B5EF4-FFF2-40B4-BE49-F238E27FC236}">
                <a16:creationId xmlns:a16="http://schemas.microsoft.com/office/drawing/2014/main" id="{A50FDBA3-E9E0-583E-DFE0-E5A8C7A9F7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38FCB9-666C-6889-6571-A4D55712A693}"/>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409849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E7A9EB-FBB2-5C5C-D7CB-AAE5A9FE89E1}"/>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3" name="Footer Placeholder 2">
            <a:extLst>
              <a:ext uri="{FF2B5EF4-FFF2-40B4-BE49-F238E27FC236}">
                <a16:creationId xmlns:a16="http://schemas.microsoft.com/office/drawing/2014/main" id="{254C9293-AF87-200C-DF12-6B8FF9028F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74497C-BDC8-092D-952B-97FCA417339A}"/>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301075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7B31-70D5-4EED-884F-2FBCDF9D4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92ABC5-363E-6F0A-E605-A6A097DDA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3D9AA9-950C-4AA0-F5D3-3533D4BD2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5A97E-496F-97D2-DE40-02E5BD7AE9FB}"/>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6" name="Footer Placeholder 5">
            <a:extLst>
              <a:ext uri="{FF2B5EF4-FFF2-40B4-BE49-F238E27FC236}">
                <a16:creationId xmlns:a16="http://schemas.microsoft.com/office/drawing/2014/main" id="{D7B38E31-C122-CABC-230D-E3E90822DB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47F4D0-5EE2-2739-9C42-A188359074C9}"/>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4046929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3BF0-C09E-B9B1-9B4B-8750207BF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B7AB99-B391-8F61-C8A3-49118EE353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90BE74-EE6C-9E90-D8E7-088C7AB50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DE8951-F7AC-223A-4610-A110BBA1310B}"/>
              </a:ext>
            </a:extLst>
          </p:cNvPr>
          <p:cNvSpPr>
            <a:spLocks noGrp="1"/>
          </p:cNvSpPr>
          <p:nvPr>
            <p:ph type="dt" sz="half" idx="10"/>
          </p:nvPr>
        </p:nvSpPr>
        <p:spPr/>
        <p:txBody>
          <a:bodyPr/>
          <a:lstStyle/>
          <a:p>
            <a:fld id="{6D6F3361-A889-4B82-B730-62042167F061}" type="datetimeFigureOut">
              <a:rPr lang="en-IN" smtClean="0"/>
              <a:t>21-08-2023</a:t>
            </a:fld>
            <a:endParaRPr lang="en-IN"/>
          </a:p>
        </p:txBody>
      </p:sp>
      <p:sp>
        <p:nvSpPr>
          <p:cNvPr id="6" name="Footer Placeholder 5">
            <a:extLst>
              <a:ext uri="{FF2B5EF4-FFF2-40B4-BE49-F238E27FC236}">
                <a16:creationId xmlns:a16="http://schemas.microsoft.com/office/drawing/2014/main" id="{53149559-0067-15FD-FBE0-C58B1FBA9B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259DCD-FD44-90E7-755A-B029F16AE549}"/>
              </a:ext>
            </a:extLst>
          </p:cNvPr>
          <p:cNvSpPr>
            <a:spLocks noGrp="1"/>
          </p:cNvSpPr>
          <p:nvPr>
            <p:ph type="sldNum" sz="quarter" idx="12"/>
          </p:nvPr>
        </p:nvSpPr>
        <p:spPr/>
        <p:txBody>
          <a:bodyPr/>
          <a:lstStyle/>
          <a:p>
            <a:fld id="{96366271-5A45-42CB-BE1E-71F32BEA95CB}" type="slidenum">
              <a:rPr lang="en-IN" smtClean="0"/>
              <a:t>‹#›</a:t>
            </a:fld>
            <a:endParaRPr lang="en-IN"/>
          </a:p>
        </p:txBody>
      </p:sp>
    </p:spTree>
    <p:extLst>
      <p:ext uri="{BB962C8B-B14F-4D97-AF65-F5344CB8AC3E}">
        <p14:creationId xmlns:p14="http://schemas.microsoft.com/office/powerpoint/2010/main" val="77872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74B32-FB4B-B67F-5BA7-2E5390F261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99B56-1906-F9EB-C8FB-55666C68A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C1C0E7-5955-49C4-FD12-8FB4F21064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F3361-A889-4B82-B730-62042167F061}" type="datetimeFigureOut">
              <a:rPr lang="en-IN" smtClean="0"/>
              <a:t>21-08-2023</a:t>
            </a:fld>
            <a:endParaRPr lang="en-IN"/>
          </a:p>
        </p:txBody>
      </p:sp>
      <p:sp>
        <p:nvSpPr>
          <p:cNvPr id="5" name="Footer Placeholder 4">
            <a:extLst>
              <a:ext uri="{FF2B5EF4-FFF2-40B4-BE49-F238E27FC236}">
                <a16:creationId xmlns:a16="http://schemas.microsoft.com/office/drawing/2014/main" id="{2273C446-1566-AF99-CE32-139A3E79B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C1E4C7-C13B-87E0-C44C-2FA5A4210D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66271-5A45-42CB-BE1E-71F32BEA95CB}" type="slidenum">
              <a:rPr lang="en-IN" smtClean="0"/>
              <a:t>‹#›</a:t>
            </a:fld>
            <a:endParaRPr lang="en-IN"/>
          </a:p>
        </p:txBody>
      </p:sp>
    </p:spTree>
    <p:extLst>
      <p:ext uri="{BB962C8B-B14F-4D97-AF65-F5344CB8AC3E}">
        <p14:creationId xmlns:p14="http://schemas.microsoft.com/office/powerpoint/2010/main" val="2870955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0C4B12-D4D1-C688-BC41-216D80AAF4D5}"/>
              </a:ext>
            </a:extLst>
          </p:cNvPr>
          <p:cNvSpPr txBox="1"/>
          <p:nvPr/>
        </p:nvSpPr>
        <p:spPr>
          <a:xfrm>
            <a:off x="705852" y="143214"/>
            <a:ext cx="10780295" cy="646331"/>
          </a:xfrm>
          <a:prstGeom prst="rect">
            <a:avLst/>
          </a:prstGeom>
          <a:noFill/>
        </p:spPr>
        <p:txBody>
          <a:bodyPr wrap="square" rtlCol="0">
            <a:spAutoFit/>
          </a:bodyPr>
          <a:lstStyle/>
          <a:p>
            <a:pPr algn="ctr"/>
            <a:r>
              <a:rPr lang="en-US" sz="3600" b="1" u="sng" dirty="0"/>
              <a:t>Project Title :</a:t>
            </a:r>
          </a:p>
        </p:txBody>
      </p:sp>
      <p:sp>
        <p:nvSpPr>
          <p:cNvPr id="5" name="TextBox 4">
            <a:extLst>
              <a:ext uri="{FF2B5EF4-FFF2-40B4-BE49-F238E27FC236}">
                <a16:creationId xmlns:a16="http://schemas.microsoft.com/office/drawing/2014/main" id="{EB9E7AC1-D831-9BC7-2B4A-9C9C7320B617}"/>
              </a:ext>
            </a:extLst>
          </p:cNvPr>
          <p:cNvSpPr txBox="1"/>
          <p:nvPr/>
        </p:nvSpPr>
        <p:spPr>
          <a:xfrm>
            <a:off x="449178" y="789545"/>
            <a:ext cx="11293642" cy="584775"/>
          </a:xfrm>
          <a:prstGeom prst="rect">
            <a:avLst/>
          </a:prstGeom>
          <a:noFill/>
        </p:spPr>
        <p:txBody>
          <a:bodyPr wrap="square" rtlCol="0">
            <a:spAutoFit/>
          </a:bodyPr>
          <a:lstStyle/>
          <a:p>
            <a:pPr algn="ctr"/>
            <a:r>
              <a:rPr lang="en-US" sz="3200" b="1" i="1" dirty="0">
                <a:solidFill>
                  <a:srgbClr val="FF0000"/>
                </a:solidFill>
              </a:rPr>
              <a:t>Oil Price Prediction</a:t>
            </a:r>
            <a:endParaRPr lang="en-IN" sz="3200" b="1" i="1" dirty="0">
              <a:solidFill>
                <a:srgbClr val="FF0000"/>
              </a:solidFill>
            </a:endParaRPr>
          </a:p>
        </p:txBody>
      </p:sp>
      <p:graphicFrame>
        <p:nvGraphicFramePr>
          <p:cNvPr id="7" name="Table 7">
            <a:extLst>
              <a:ext uri="{FF2B5EF4-FFF2-40B4-BE49-F238E27FC236}">
                <a16:creationId xmlns:a16="http://schemas.microsoft.com/office/drawing/2014/main" id="{68C5F4AB-8F21-B262-E76F-4564C670C8C7}"/>
              </a:ext>
            </a:extLst>
          </p:cNvPr>
          <p:cNvGraphicFramePr>
            <a:graphicFrameLocks noGrp="1"/>
          </p:cNvGraphicFramePr>
          <p:nvPr>
            <p:extLst>
              <p:ext uri="{D42A27DB-BD31-4B8C-83A1-F6EECF244321}">
                <p14:modId xmlns:p14="http://schemas.microsoft.com/office/powerpoint/2010/main" val="3587269215"/>
              </p:ext>
            </p:extLst>
          </p:nvPr>
        </p:nvGraphicFramePr>
        <p:xfrm>
          <a:off x="1649128" y="1558987"/>
          <a:ext cx="9230628" cy="5032688"/>
        </p:xfrm>
        <a:graphic>
          <a:graphicData uri="http://schemas.openxmlformats.org/drawingml/2006/table">
            <a:tbl>
              <a:tblPr firstRow="1" bandRow="1">
                <a:tableStyleId>{BDBED569-4797-4DF1-A0F4-6AAB3CD982D8}</a:tableStyleId>
              </a:tblPr>
              <a:tblGrid>
                <a:gridCol w="4615314">
                  <a:extLst>
                    <a:ext uri="{9D8B030D-6E8A-4147-A177-3AD203B41FA5}">
                      <a16:colId xmlns:a16="http://schemas.microsoft.com/office/drawing/2014/main" val="214758820"/>
                    </a:ext>
                  </a:extLst>
                </a:gridCol>
                <a:gridCol w="4615314">
                  <a:extLst>
                    <a:ext uri="{9D8B030D-6E8A-4147-A177-3AD203B41FA5}">
                      <a16:colId xmlns:a16="http://schemas.microsoft.com/office/drawing/2014/main" val="1155263784"/>
                    </a:ext>
                  </a:extLst>
                </a:gridCol>
              </a:tblGrid>
              <a:tr h="1163141">
                <a:tc>
                  <a:txBody>
                    <a:bodyPr/>
                    <a:lstStyle/>
                    <a:p>
                      <a:pPr algn="ctr"/>
                      <a:r>
                        <a:rPr lang="en-US" sz="2800" b="1" dirty="0"/>
                        <a:t>Name of the Team</a:t>
                      </a:r>
                      <a:endParaRPr lang="en-IN" sz="2800" b="1" dirty="0"/>
                    </a:p>
                  </a:txBody>
                  <a:tcPr anchor="ctr"/>
                </a:tc>
                <a:tc>
                  <a:txBody>
                    <a:bodyPr/>
                    <a:lstStyle/>
                    <a:p>
                      <a:pPr algn="ctr"/>
                      <a:r>
                        <a:rPr lang="en-US" sz="2800" b="0" dirty="0"/>
                        <a:t>P_269 -&gt; Group 4</a:t>
                      </a:r>
                      <a:endParaRPr lang="en-IN" sz="2800" b="0" dirty="0"/>
                    </a:p>
                  </a:txBody>
                  <a:tcPr anchor="ctr"/>
                </a:tc>
                <a:extLst>
                  <a:ext uri="{0D108BD9-81ED-4DB2-BD59-A6C34878D82A}">
                    <a16:rowId xmlns:a16="http://schemas.microsoft.com/office/drawing/2014/main" val="375119306"/>
                  </a:ext>
                </a:extLst>
              </a:tr>
              <a:tr h="1031350">
                <a:tc>
                  <a:txBody>
                    <a:bodyPr/>
                    <a:lstStyle/>
                    <a:p>
                      <a:pPr algn="ctr"/>
                      <a:r>
                        <a:rPr lang="en-US" sz="2800" b="1" dirty="0"/>
                        <a:t>Mentor</a:t>
                      </a:r>
                      <a:endParaRPr lang="en-IN" sz="2800" b="1" dirty="0"/>
                    </a:p>
                  </a:txBody>
                  <a:tcPr anchor="ctr"/>
                </a:tc>
                <a:tc>
                  <a:txBody>
                    <a:bodyPr/>
                    <a:lstStyle/>
                    <a:p>
                      <a:pPr algn="ctr"/>
                      <a:r>
                        <a:rPr lang="en-US" sz="2800" dirty="0"/>
                        <a:t>Aishwarya Mate</a:t>
                      </a:r>
                      <a:endParaRPr lang="en-IN" sz="2800" dirty="0"/>
                    </a:p>
                  </a:txBody>
                  <a:tcPr anchor="ctr"/>
                </a:tc>
                <a:extLst>
                  <a:ext uri="{0D108BD9-81ED-4DB2-BD59-A6C34878D82A}">
                    <a16:rowId xmlns:a16="http://schemas.microsoft.com/office/drawing/2014/main" val="2048435144"/>
                  </a:ext>
                </a:extLst>
              </a:tr>
              <a:tr h="2838197">
                <a:tc>
                  <a:txBody>
                    <a:bodyPr/>
                    <a:lstStyle/>
                    <a:p>
                      <a:pPr algn="ctr"/>
                      <a:r>
                        <a:rPr lang="en-US" sz="2800" b="1" dirty="0"/>
                        <a:t>Team Members</a:t>
                      </a:r>
                      <a:endParaRPr lang="en-IN" sz="2800" b="1" dirty="0"/>
                    </a:p>
                  </a:txBody>
                  <a:tcPr anchor="ctr"/>
                </a:tc>
                <a:tc>
                  <a:txBody>
                    <a:bodyPr/>
                    <a:lstStyle/>
                    <a:p>
                      <a:pPr algn="ctr"/>
                      <a:r>
                        <a:rPr lang="en-US" sz="2800" dirty="0"/>
                        <a:t>RUCHI HARDAHA</a:t>
                      </a:r>
                    </a:p>
                    <a:p>
                      <a:pPr algn="ctr"/>
                      <a:r>
                        <a:rPr lang="en-US" sz="2800" dirty="0"/>
                        <a:t>RISHI KANT GUPTA</a:t>
                      </a:r>
                    </a:p>
                    <a:p>
                      <a:pPr algn="ctr"/>
                      <a:r>
                        <a:rPr lang="en-US" sz="2800" dirty="0"/>
                        <a:t>VIDYA S</a:t>
                      </a:r>
                    </a:p>
                    <a:p>
                      <a:pPr algn="ctr"/>
                      <a:r>
                        <a:rPr lang="en-US" sz="2800" dirty="0"/>
                        <a:t>THILAK RAJU S</a:t>
                      </a:r>
                    </a:p>
                    <a:p>
                      <a:pPr algn="ctr"/>
                      <a:r>
                        <a:rPr lang="en-US" sz="2800" dirty="0"/>
                        <a:t>MINAL DHARAMDIP INGLE</a:t>
                      </a:r>
                    </a:p>
                    <a:p>
                      <a:pPr algn="ctr"/>
                      <a:r>
                        <a:rPr lang="en-US" sz="2800" dirty="0"/>
                        <a:t>AKSHAY SASANE</a:t>
                      </a:r>
                    </a:p>
                  </a:txBody>
                  <a:tcPr anchor="ctr"/>
                </a:tc>
                <a:extLst>
                  <a:ext uri="{0D108BD9-81ED-4DB2-BD59-A6C34878D82A}">
                    <a16:rowId xmlns:a16="http://schemas.microsoft.com/office/drawing/2014/main" val="1250028201"/>
                  </a:ext>
                </a:extLst>
              </a:tr>
            </a:tbl>
          </a:graphicData>
        </a:graphic>
      </p:graphicFrame>
    </p:spTree>
    <p:extLst>
      <p:ext uri="{BB962C8B-B14F-4D97-AF65-F5344CB8AC3E}">
        <p14:creationId xmlns:p14="http://schemas.microsoft.com/office/powerpoint/2010/main" val="1121378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C8558B-97D4-A03B-E459-BAC9BF4BA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1885" y="0"/>
            <a:ext cx="5290458" cy="1981200"/>
          </a:xfrm>
          <a:prstGeom prst="rect">
            <a:avLst/>
          </a:prstGeom>
        </p:spPr>
      </p:pic>
      <p:pic>
        <p:nvPicPr>
          <p:cNvPr id="8" name="Picture 7">
            <a:extLst>
              <a:ext uri="{FF2B5EF4-FFF2-40B4-BE49-F238E27FC236}">
                <a16:creationId xmlns:a16="http://schemas.microsoft.com/office/drawing/2014/main" id="{F716A9F5-FF02-03F7-8161-1027A449D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743" y="863560"/>
            <a:ext cx="6655142" cy="1460983"/>
          </a:xfrm>
          <a:prstGeom prst="rect">
            <a:avLst/>
          </a:prstGeom>
        </p:spPr>
      </p:pic>
      <p:pic>
        <p:nvPicPr>
          <p:cNvPr id="10" name="Picture 9">
            <a:extLst>
              <a:ext uri="{FF2B5EF4-FFF2-40B4-BE49-F238E27FC236}">
                <a16:creationId xmlns:a16="http://schemas.microsoft.com/office/drawing/2014/main" id="{0760AFD8-FC75-E461-4761-EB86AB289E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41" y="2622509"/>
            <a:ext cx="6705945" cy="806491"/>
          </a:xfrm>
          <a:prstGeom prst="rect">
            <a:avLst/>
          </a:prstGeom>
        </p:spPr>
      </p:pic>
      <p:pic>
        <p:nvPicPr>
          <p:cNvPr id="12" name="Picture 11">
            <a:extLst>
              <a:ext uri="{FF2B5EF4-FFF2-40B4-BE49-F238E27FC236}">
                <a16:creationId xmlns:a16="http://schemas.microsoft.com/office/drawing/2014/main" id="{6297C30D-A07B-B62C-E6EA-F7835D5B18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9773" y="2106858"/>
            <a:ext cx="5152570" cy="2057401"/>
          </a:xfrm>
          <a:prstGeom prst="rect">
            <a:avLst/>
          </a:prstGeom>
        </p:spPr>
      </p:pic>
      <p:pic>
        <p:nvPicPr>
          <p:cNvPr id="14" name="Picture 13">
            <a:extLst>
              <a:ext uri="{FF2B5EF4-FFF2-40B4-BE49-F238E27FC236}">
                <a16:creationId xmlns:a16="http://schemas.microsoft.com/office/drawing/2014/main" id="{5AD60331-8C05-8E6C-64E9-E3DFFBBF8E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403" y="4793766"/>
            <a:ext cx="6261422" cy="1124008"/>
          </a:xfrm>
          <a:prstGeom prst="rect">
            <a:avLst/>
          </a:prstGeom>
        </p:spPr>
      </p:pic>
      <p:pic>
        <p:nvPicPr>
          <p:cNvPr id="16" name="Picture 15">
            <a:extLst>
              <a:ext uri="{FF2B5EF4-FFF2-40B4-BE49-F238E27FC236}">
                <a16:creationId xmlns:a16="http://schemas.microsoft.com/office/drawing/2014/main" id="{99E1FBA9-B04A-4D45-3F5F-DEAB793FD7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7744" y="4371483"/>
            <a:ext cx="5054599" cy="2181718"/>
          </a:xfrm>
          <a:prstGeom prst="rect">
            <a:avLst/>
          </a:prstGeom>
        </p:spPr>
      </p:pic>
      <p:sp>
        <p:nvSpPr>
          <p:cNvPr id="2" name="Subtitle 2">
            <a:extLst>
              <a:ext uri="{FF2B5EF4-FFF2-40B4-BE49-F238E27FC236}">
                <a16:creationId xmlns:a16="http://schemas.microsoft.com/office/drawing/2014/main" id="{D45E95C7-485D-56A8-006C-775626CF40DB}"/>
              </a:ext>
            </a:extLst>
          </p:cNvPr>
          <p:cNvSpPr>
            <a:spLocks noGrp="1"/>
          </p:cNvSpPr>
          <p:nvPr>
            <p:ph type="subTitle" idx="1"/>
          </p:nvPr>
        </p:nvSpPr>
        <p:spPr>
          <a:xfrm>
            <a:off x="0" y="96838"/>
            <a:ext cx="6821885" cy="766722"/>
          </a:xfrm>
        </p:spPr>
        <p:txBody>
          <a:bodyPr>
            <a:normAutofit/>
          </a:bodyPr>
          <a:lstStyle/>
          <a:p>
            <a:r>
              <a:rPr lang="en-US" sz="3200" b="1" u="sng" dirty="0"/>
              <a:t>MODEL BASED FORECASTING</a:t>
            </a:r>
            <a:endParaRPr lang="en-IN" sz="3200" b="1" u="sng" dirty="0"/>
          </a:p>
        </p:txBody>
      </p:sp>
    </p:spTree>
    <p:extLst>
      <p:ext uri="{BB962C8B-B14F-4D97-AF65-F5344CB8AC3E}">
        <p14:creationId xmlns:p14="http://schemas.microsoft.com/office/powerpoint/2010/main" val="3786205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E3EEB6-6055-9D14-AC21-D3ED7E164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47" y="991114"/>
            <a:ext cx="5886753" cy="654084"/>
          </a:xfrm>
          <a:prstGeom prst="rect">
            <a:avLst/>
          </a:prstGeom>
        </p:spPr>
      </p:pic>
      <p:pic>
        <p:nvPicPr>
          <p:cNvPr id="7" name="Picture 6">
            <a:extLst>
              <a:ext uri="{FF2B5EF4-FFF2-40B4-BE49-F238E27FC236}">
                <a16:creationId xmlns:a16="http://schemas.microsoft.com/office/drawing/2014/main" id="{223D3C18-E542-714F-6B66-D48E02C87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897" y="358314"/>
            <a:ext cx="6096000" cy="1785257"/>
          </a:xfrm>
          <a:prstGeom prst="rect">
            <a:avLst/>
          </a:prstGeom>
        </p:spPr>
      </p:pic>
      <p:pic>
        <p:nvPicPr>
          <p:cNvPr id="9" name="Picture 8">
            <a:extLst>
              <a:ext uri="{FF2B5EF4-FFF2-40B4-BE49-F238E27FC236}">
                <a16:creationId xmlns:a16="http://schemas.microsoft.com/office/drawing/2014/main" id="{6534513C-3347-B759-FB1D-C3F92C2483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918" y="2330221"/>
            <a:ext cx="6007409" cy="762039"/>
          </a:xfrm>
          <a:prstGeom prst="rect">
            <a:avLst/>
          </a:prstGeom>
        </p:spPr>
      </p:pic>
      <p:pic>
        <p:nvPicPr>
          <p:cNvPr id="11" name="Picture 10">
            <a:extLst>
              <a:ext uri="{FF2B5EF4-FFF2-40B4-BE49-F238E27FC236}">
                <a16:creationId xmlns:a16="http://schemas.microsoft.com/office/drawing/2014/main" id="{F5057CDF-4911-E890-065A-239F73FF46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9133" y="2143571"/>
            <a:ext cx="5953752" cy="1170258"/>
          </a:xfrm>
          <a:prstGeom prst="rect">
            <a:avLst/>
          </a:prstGeom>
        </p:spPr>
      </p:pic>
      <p:pic>
        <p:nvPicPr>
          <p:cNvPr id="13" name="Picture 12">
            <a:extLst>
              <a:ext uri="{FF2B5EF4-FFF2-40B4-BE49-F238E27FC236}">
                <a16:creationId xmlns:a16="http://schemas.microsoft.com/office/drawing/2014/main" id="{714D41F4-CD2B-DA89-24D3-2E29740DE0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831326"/>
            <a:ext cx="8360229" cy="647733"/>
          </a:xfrm>
          <a:prstGeom prst="rect">
            <a:avLst/>
          </a:prstGeom>
        </p:spPr>
      </p:pic>
      <p:pic>
        <p:nvPicPr>
          <p:cNvPr id="15" name="Picture 14">
            <a:extLst>
              <a:ext uri="{FF2B5EF4-FFF2-40B4-BE49-F238E27FC236}">
                <a16:creationId xmlns:a16="http://schemas.microsoft.com/office/drawing/2014/main" id="{16DDCE84-DF20-C65E-BDC0-24F48FB4B6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60229" y="3297481"/>
            <a:ext cx="3831771" cy="1923389"/>
          </a:xfrm>
          <a:prstGeom prst="rect">
            <a:avLst/>
          </a:prstGeom>
        </p:spPr>
      </p:pic>
      <p:pic>
        <p:nvPicPr>
          <p:cNvPr id="17" name="Picture 16">
            <a:extLst>
              <a:ext uri="{FF2B5EF4-FFF2-40B4-BE49-F238E27FC236}">
                <a16:creationId xmlns:a16="http://schemas.microsoft.com/office/drawing/2014/main" id="{0CE93A33-A70B-18A7-64CA-AEA950F60F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047" y="5765834"/>
            <a:ext cx="8509437" cy="590580"/>
          </a:xfrm>
          <a:prstGeom prst="rect">
            <a:avLst/>
          </a:prstGeom>
        </p:spPr>
      </p:pic>
      <p:pic>
        <p:nvPicPr>
          <p:cNvPr id="19" name="Picture 18">
            <a:extLst>
              <a:ext uri="{FF2B5EF4-FFF2-40B4-BE49-F238E27FC236}">
                <a16:creationId xmlns:a16="http://schemas.microsoft.com/office/drawing/2014/main" id="{19F41785-FC43-29BB-ACBD-25E9C2B352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18684" y="5328192"/>
            <a:ext cx="3484201" cy="1529808"/>
          </a:xfrm>
          <a:prstGeom prst="rect">
            <a:avLst/>
          </a:prstGeom>
        </p:spPr>
      </p:pic>
      <p:sp>
        <p:nvSpPr>
          <p:cNvPr id="2" name="Subtitle 2">
            <a:extLst>
              <a:ext uri="{FF2B5EF4-FFF2-40B4-BE49-F238E27FC236}">
                <a16:creationId xmlns:a16="http://schemas.microsoft.com/office/drawing/2014/main" id="{790C3FBF-FA3E-5673-1FE8-2BDC4DD5D652}"/>
              </a:ext>
            </a:extLst>
          </p:cNvPr>
          <p:cNvSpPr>
            <a:spLocks noGrp="1"/>
          </p:cNvSpPr>
          <p:nvPr>
            <p:ph type="subTitle" idx="1"/>
          </p:nvPr>
        </p:nvSpPr>
        <p:spPr>
          <a:xfrm>
            <a:off x="0" y="96838"/>
            <a:ext cx="6821885" cy="766722"/>
          </a:xfrm>
        </p:spPr>
        <p:txBody>
          <a:bodyPr>
            <a:normAutofit/>
          </a:bodyPr>
          <a:lstStyle/>
          <a:p>
            <a:r>
              <a:rPr lang="en-US" sz="3200" b="1" u="sng" dirty="0"/>
              <a:t>DATA DRIVEN MODELS</a:t>
            </a:r>
            <a:endParaRPr lang="en-IN" sz="3200" b="1" u="sng" dirty="0"/>
          </a:p>
        </p:txBody>
      </p:sp>
    </p:spTree>
    <p:extLst>
      <p:ext uri="{BB962C8B-B14F-4D97-AF65-F5344CB8AC3E}">
        <p14:creationId xmlns:p14="http://schemas.microsoft.com/office/powerpoint/2010/main" val="348724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9546B1-C316-7DA0-EACF-7314E825A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53" y="1144863"/>
            <a:ext cx="9877554" cy="2665138"/>
          </a:xfrm>
          <a:prstGeom prst="rect">
            <a:avLst/>
          </a:prstGeom>
        </p:spPr>
      </p:pic>
      <p:pic>
        <p:nvPicPr>
          <p:cNvPr id="7" name="Picture 6">
            <a:extLst>
              <a:ext uri="{FF2B5EF4-FFF2-40B4-BE49-F238E27FC236}">
                <a16:creationId xmlns:a16="http://schemas.microsoft.com/office/drawing/2014/main" id="{265E019B-C819-324F-1A3C-98EF4DE46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627" y="3429000"/>
            <a:ext cx="5262620" cy="3316524"/>
          </a:xfrm>
          <a:prstGeom prst="rect">
            <a:avLst/>
          </a:prstGeom>
        </p:spPr>
      </p:pic>
      <p:sp>
        <p:nvSpPr>
          <p:cNvPr id="2" name="Subtitle 2">
            <a:extLst>
              <a:ext uri="{FF2B5EF4-FFF2-40B4-BE49-F238E27FC236}">
                <a16:creationId xmlns:a16="http://schemas.microsoft.com/office/drawing/2014/main" id="{28FBBF1A-0B9A-A87B-42BA-A70B69D67AD5}"/>
              </a:ext>
            </a:extLst>
          </p:cNvPr>
          <p:cNvSpPr>
            <a:spLocks noGrp="1"/>
          </p:cNvSpPr>
          <p:nvPr>
            <p:ph type="subTitle" idx="1"/>
          </p:nvPr>
        </p:nvSpPr>
        <p:spPr>
          <a:xfrm>
            <a:off x="151753" y="205694"/>
            <a:ext cx="11735447" cy="708705"/>
          </a:xfrm>
        </p:spPr>
        <p:txBody>
          <a:bodyPr>
            <a:noAutofit/>
          </a:bodyPr>
          <a:lstStyle/>
          <a:p>
            <a:r>
              <a:rPr lang="en-US" sz="3200" b="1" u="sng" dirty="0">
                <a:solidFill>
                  <a:srgbClr val="040C28"/>
                </a:solidFill>
                <a:latin typeface="Calibri" panose="020F0502020204030204" pitchFamily="34" charset="0"/>
                <a:cs typeface="Calibri" panose="020F0502020204030204" pitchFamily="34" charset="0"/>
              </a:rPr>
              <a:t>AUTOREGRESSIVE I</a:t>
            </a:r>
            <a:r>
              <a:rPr lang="en-US" sz="3200" b="1" i="0" u="sng" dirty="0">
                <a:solidFill>
                  <a:srgbClr val="040C28"/>
                </a:solidFill>
                <a:effectLst/>
                <a:latin typeface="Calibri" panose="020F0502020204030204" pitchFamily="34" charset="0"/>
                <a:cs typeface="Calibri" panose="020F0502020204030204" pitchFamily="34" charset="0"/>
              </a:rPr>
              <a:t>NTEGRATED MOVING AVERAGE (ARIMA) MODEL</a:t>
            </a:r>
            <a:endParaRPr lang="en-IN" sz="3200" b="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576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DE2864B-A7CE-D985-5A64-3B00B124853B}"/>
              </a:ext>
            </a:extLst>
          </p:cNvPr>
          <p:cNvSpPr>
            <a:spLocks noGrp="1"/>
          </p:cNvSpPr>
          <p:nvPr>
            <p:ph type="subTitle" idx="1"/>
          </p:nvPr>
        </p:nvSpPr>
        <p:spPr>
          <a:xfrm>
            <a:off x="0" y="85048"/>
            <a:ext cx="12109142" cy="807581"/>
          </a:xfrm>
        </p:spPr>
        <p:txBody>
          <a:bodyPr vert="horz" lIns="91440" tIns="45720" rIns="91440" bIns="45720" rtlCol="0">
            <a:noAutofit/>
          </a:bodyPr>
          <a:lstStyle/>
          <a:p>
            <a:r>
              <a:rPr lang="en-US" sz="3200" b="1" u="sng" dirty="0">
                <a:solidFill>
                  <a:srgbClr val="040C28"/>
                </a:solidFill>
                <a:latin typeface="Calibri" panose="020F0502020204030204" pitchFamily="34" charset="0"/>
                <a:cs typeface="Calibri" panose="020F0502020204030204" pitchFamily="34" charset="0"/>
              </a:rPr>
              <a:t>SEASONAL AUTOREGRESSIVE INTEGRATED MOVING AVERAGE (SARIMA) MODEL</a:t>
            </a:r>
            <a:endParaRPr lang="en-IN" sz="3200" b="1" u="sng" dirty="0">
              <a:solidFill>
                <a:srgbClr val="040C28"/>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7533597-F7BC-E804-31B7-E4F595471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33" y="1142437"/>
            <a:ext cx="6890059" cy="2765533"/>
          </a:xfrm>
          <a:prstGeom prst="rect">
            <a:avLst/>
          </a:prstGeom>
        </p:spPr>
      </p:pic>
      <p:pic>
        <p:nvPicPr>
          <p:cNvPr id="5" name="Picture 4">
            <a:extLst>
              <a:ext uri="{FF2B5EF4-FFF2-40B4-BE49-F238E27FC236}">
                <a16:creationId xmlns:a16="http://schemas.microsoft.com/office/drawing/2014/main" id="{A1DE4325-E4DA-F277-AB1A-B8BD058DC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3486" y="3907970"/>
            <a:ext cx="6346371" cy="2950029"/>
          </a:xfrm>
          <a:prstGeom prst="rect">
            <a:avLst/>
          </a:prstGeom>
        </p:spPr>
      </p:pic>
    </p:spTree>
    <p:extLst>
      <p:ext uri="{BB962C8B-B14F-4D97-AF65-F5344CB8AC3E}">
        <p14:creationId xmlns:p14="http://schemas.microsoft.com/office/powerpoint/2010/main" val="3402361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FDBCAB1-7DED-13D9-73C3-1897D2EC74A4}"/>
              </a:ext>
            </a:extLst>
          </p:cNvPr>
          <p:cNvSpPr>
            <a:spLocks noGrp="1"/>
          </p:cNvSpPr>
          <p:nvPr>
            <p:ph type="subTitle" idx="1"/>
          </p:nvPr>
        </p:nvSpPr>
        <p:spPr>
          <a:xfrm>
            <a:off x="1404257" y="170448"/>
            <a:ext cx="9144000" cy="870857"/>
          </a:xfrm>
        </p:spPr>
        <p:txBody>
          <a:bodyPr>
            <a:normAutofit/>
          </a:bodyPr>
          <a:lstStyle/>
          <a:p>
            <a:r>
              <a:rPr lang="en-US" sz="3200" b="1" u="sng" dirty="0"/>
              <a:t>FB PROPHET MODEL</a:t>
            </a:r>
            <a:endParaRPr lang="en-IN" sz="3200" b="1" u="sng" dirty="0"/>
          </a:p>
        </p:txBody>
      </p:sp>
      <p:pic>
        <p:nvPicPr>
          <p:cNvPr id="4" name="Picture 3">
            <a:extLst>
              <a:ext uri="{FF2B5EF4-FFF2-40B4-BE49-F238E27FC236}">
                <a16:creationId xmlns:a16="http://schemas.microsoft.com/office/drawing/2014/main" id="{B7464B1D-D07E-BE1D-E076-C2D517005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627" y="1041305"/>
            <a:ext cx="6961266" cy="2561866"/>
          </a:xfrm>
          <a:prstGeom prst="rect">
            <a:avLst/>
          </a:prstGeom>
        </p:spPr>
      </p:pic>
      <p:pic>
        <p:nvPicPr>
          <p:cNvPr id="5" name="Picture 4">
            <a:extLst>
              <a:ext uri="{FF2B5EF4-FFF2-40B4-BE49-F238E27FC236}">
                <a16:creationId xmlns:a16="http://schemas.microsoft.com/office/drawing/2014/main" id="{572AC7F5-2278-EF9D-3AD5-9FD9ACAE7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024" y="3724952"/>
            <a:ext cx="7541394" cy="2962600"/>
          </a:xfrm>
          <a:prstGeom prst="rect">
            <a:avLst/>
          </a:prstGeom>
        </p:spPr>
      </p:pic>
    </p:spTree>
    <p:extLst>
      <p:ext uri="{BB962C8B-B14F-4D97-AF65-F5344CB8AC3E}">
        <p14:creationId xmlns:p14="http://schemas.microsoft.com/office/powerpoint/2010/main" val="3508960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182948-BC7A-FEDC-F4C7-EBBD7918B156}"/>
              </a:ext>
            </a:extLst>
          </p:cNvPr>
          <p:cNvSpPr>
            <a:spLocks noGrp="1"/>
          </p:cNvSpPr>
          <p:nvPr>
            <p:ph type="subTitle" idx="1"/>
          </p:nvPr>
        </p:nvSpPr>
        <p:spPr>
          <a:xfrm>
            <a:off x="1251858" y="227466"/>
            <a:ext cx="9144000" cy="763134"/>
          </a:xfrm>
        </p:spPr>
        <p:txBody>
          <a:bodyPr>
            <a:normAutofit/>
          </a:bodyPr>
          <a:lstStyle/>
          <a:p>
            <a:r>
              <a:rPr lang="en-US" sz="3200" b="1" u="sng" dirty="0"/>
              <a:t>LONG SHORT TERM MEMORY(LSTM) MODEL</a:t>
            </a:r>
            <a:endParaRPr lang="en-IN" sz="3200" b="1" u="sng" dirty="0"/>
          </a:p>
        </p:txBody>
      </p:sp>
      <p:pic>
        <p:nvPicPr>
          <p:cNvPr id="4" name="Picture 3">
            <a:extLst>
              <a:ext uri="{FF2B5EF4-FFF2-40B4-BE49-F238E27FC236}">
                <a16:creationId xmlns:a16="http://schemas.microsoft.com/office/drawing/2014/main" id="{C76DF13B-2BB2-6F3D-2223-FCA6E005F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69" y="740230"/>
            <a:ext cx="10018353" cy="3198448"/>
          </a:xfrm>
          <a:prstGeom prst="rect">
            <a:avLst/>
          </a:prstGeom>
        </p:spPr>
      </p:pic>
      <p:pic>
        <p:nvPicPr>
          <p:cNvPr id="5" name="Picture 4">
            <a:extLst>
              <a:ext uri="{FF2B5EF4-FFF2-40B4-BE49-F238E27FC236}">
                <a16:creationId xmlns:a16="http://schemas.microsoft.com/office/drawing/2014/main" id="{B119835A-977D-96E1-CE47-DB259A30C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025" y="3810000"/>
            <a:ext cx="7252605" cy="2993531"/>
          </a:xfrm>
          <a:prstGeom prst="rect">
            <a:avLst/>
          </a:prstGeom>
        </p:spPr>
      </p:pic>
    </p:spTree>
    <p:extLst>
      <p:ext uri="{BB962C8B-B14F-4D97-AF65-F5344CB8AC3E}">
        <p14:creationId xmlns:p14="http://schemas.microsoft.com/office/powerpoint/2010/main" val="3417645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CA5B43E-3817-6B94-330D-264D0F709829}"/>
              </a:ext>
            </a:extLst>
          </p:cNvPr>
          <p:cNvGraphicFramePr>
            <a:graphicFrameLocks noGrp="1"/>
          </p:cNvGraphicFramePr>
          <p:nvPr/>
        </p:nvGraphicFramePr>
        <p:xfrm>
          <a:off x="195945" y="816429"/>
          <a:ext cx="11887198" cy="5874624"/>
        </p:xfrm>
        <a:graphic>
          <a:graphicData uri="http://schemas.openxmlformats.org/drawingml/2006/table">
            <a:tbl>
              <a:tblPr firstRow="1" bandRow="1">
                <a:tableStyleId>{5C22544A-7EE6-4342-B048-85BDC9FD1C3A}</a:tableStyleId>
              </a:tblPr>
              <a:tblGrid>
                <a:gridCol w="1073006">
                  <a:extLst>
                    <a:ext uri="{9D8B030D-6E8A-4147-A177-3AD203B41FA5}">
                      <a16:colId xmlns:a16="http://schemas.microsoft.com/office/drawing/2014/main" val="3712468001"/>
                    </a:ext>
                  </a:extLst>
                </a:gridCol>
                <a:gridCol w="7707583">
                  <a:extLst>
                    <a:ext uri="{9D8B030D-6E8A-4147-A177-3AD203B41FA5}">
                      <a16:colId xmlns:a16="http://schemas.microsoft.com/office/drawing/2014/main" val="1643726362"/>
                    </a:ext>
                  </a:extLst>
                </a:gridCol>
                <a:gridCol w="1737249">
                  <a:extLst>
                    <a:ext uri="{9D8B030D-6E8A-4147-A177-3AD203B41FA5}">
                      <a16:colId xmlns:a16="http://schemas.microsoft.com/office/drawing/2014/main" val="3499239941"/>
                    </a:ext>
                  </a:extLst>
                </a:gridCol>
                <a:gridCol w="1369360">
                  <a:extLst>
                    <a:ext uri="{9D8B030D-6E8A-4147-A177-3AD203B41FA5}">
                      <a16:colId xmlns:a16="http://schemas.microsoft.com/office/drawing/2014/main" val="3396437977"/>
                    </a:ext>
                  </a:extLst>
                </a:gridCol>
              </a:tblGrid>
              <a:tr h="353014">
                <a:tc>
                  <a:txBody>
                    <a:bodyPr/>
                    <a:lstStyle/>
                    <a:p>
                      <a:pPr algn="ctr"/>
                      <a:r>
                        <a:rPr lang="en-US" dirty="0"/>
                        <a:t>Sr. No. </a:t>
                      </a:r>
                      <a:endParaRPr lang="en-IN" dirty="0"/>
                    </a:p>
                  </a:txBody>
                  <a:tcPr/>
                </a:tc>
                <a:tc>
                  <a:txBody>
                    <a:bodyPr/>
                    <a:lstStyle/>
                    <a:p>
                      <a:pPr algn="ctr"/>
                      <a:r>
                        <a:rPr lang="en-IN" b="1" dirty="0">
                          <a:effectLst/>
                        </a:rPr>
                        <a:t>Method</a:t>
                      </a:r>
                    </a:p>
                  </a:txBody>
                  <a:tcPr anchor="ctr"/>
                </a:tc>
                <a:tc>
                  <a:txBody>
                    <a:bodyPr/>
                    <a:lstStyle/>
                    <a:p>
                      <a:pPr algn="ctr"/>
                      <a:r>
                        <a:rPr lang="en-IN" b="1" dirty="0">
                          <a:effectLst/>
                        </a:rPr>
                        <a:t>MAPE</a:t>
                      </a:r>
                    </a:p>
                  </a:txBody>
                  <a:tcPr anchor="ctr"/>
                </a:tc>
                <a:tc>
                  <a:txBody>
                    <a:bodyPr/>
                    <a:lstStyle/>
                    <a:p>
                      <a:pPr algn="ctr"/>
                      <a:r>
                        <a:rPr lang="en-IN" b="1" dirty="0">
                          <a:effectLst/>
                        </a:rPr>
                        <a:t>RMSE</a:t>
                      </a:r>
                    </a:p>
                  </a:txBody>
                  <a:tcPr anchor="ctr"/>
                </a:tc>
                <a:extLst>
                  <a:ext uri="{0D108BD9-81ED-4DB2-BD59-A6C34878D82A}">
                    <a16:rowId xmlns:a16="http://schemas.microsoft.com/office/drawing/2014/main" val="602983118"/>
                  </a:ext>
                </a:extLst>
              </a:tr>
              <a:tr h="434495">
                <a:tc>
                  <a:txBody>
                    <a:bodyPr/>
                    <a:lstStyle/>
                    <a:p>
                      <a:pPr algn="ctr" fontAlgn="ctr"/>
                      <a:r>
                        <a:rPr lang="en-IN" b="1">
                          <a:effectLst/>
                        </a:rPr>
                        <a:t>0</a:t>
                      </a:r>
                    </a:p>
                  </a:txBody>
                  <a:tcPr anchor="ctr"/>
                </a:tc>
                <a:tc>
                  <a:txBody>
                    <a:bodyPr/>
                    <a:lstStyle/>
                    <a:p>
                      <a:pPr algn="l"/>
                      <a:r>
                        <a:rPr lang="en-IN" dirty="0">
                          <a:effectLst/>
                        </a:rPr>
                        <a:t>LSTM Model</a:t>
                      </a:r>
                    </a:p>
                  </a:txBody>
                  <a:tcPr anchor="ctr"/>
                </a:tc>
                <a:tc>
                  <a:txBody>
                    <a:bodyPr/>
                    <a:lstStyle/>
                    <a:p>
                      <a:pPr algn="ctr"/>
                      <a:r>
                        <a:rPr lang="en-IN">
                          <a:effectLst/>
                        </a:rPr>
                        <a:t>2.036772</a:t>
                      </a:r>
                    </a:p>
                  </a:txBody>
                  <a:tcPr anchor="ctr"/>
                </a:tc>
                <a:tc>
                  <a:txBody>
                    <a:bodyPr/>
                    <a:lstStyle/>
                    <a:p>
                      <a:pPr algn="ctr"/>
                      <a:r>
                        <a:rPr lang="en-IN">
                          <a:effectLst/>
                        </a:rPr>
                        <a:t>1.998515</a:t>
                      </a:r>
                    </a:p>
                  </a:txBody>
                  <a:tcPr anchor="ctr"/>
                </a:tc>
                <a:extLst>
                  <a:ext uri="{0D108BD9-81ED-4DB2-BD59-A6C34878D82A}">
                    <a16:rowId xmlns:a16="http://schemas.microsoft.com/office/drawing/2014/main" val="2386594008"/>
                  </a:ext>
                </a:extLst>
              </a:tr>
              <a:tr h="434495">
                <a:tc>
                  <a:txBody>
                    <a:bodyPr/>
                    <a:lstStyle/>
                    <a:p>
                      <a:pPr algn="ctr" fontAlgn="ctr"/>
                      <a:r>
                        <a:rPr lang="en-IN" b="1">
                          <a:effectLst/>
                        </a:rPr>
                        <a:t>1</a:t>
                      </a:r>
                    </a:p>
                  </a:txBody>
                  <a:tcPr anchor="ctr"/>
                </a:tc>
                <a:tc>
                  <a:txBody>
                    <a:bodyPr/>
                    <a:lstStyle/>
                    <a:p>
                      <a:pPr algn="l"/>
                      <a:r>
                        <a:rPr lang="en-IN" dirty="0">
                          <a:effectLst/>
                        </a:rPr>
                        <a:t>Quadratic Model</a:t>
                      </a:r>
                    </a:p>
                  </a:txBody>
                  <a:tcPr anchor="ctr"/>
                </a:tc>
                <a:tc>
                  <a:txBody>
                    <a:bodyPr/>
                    <a:lstStyle/>
                    <a:p>
                      <a:pPr algn="ctr"/>
                      <a:r>
                        <a:rPr lang="en-IN">
                          <a:effectLst/>
                        </a:rPr>
                        <a:t>17.764719</a:t>
                      </a:r>
                    </a:p>
                  </a:txBody>
                  <a:tcPr anchor="ctr"/>
                </a:tc>
                <a:tc>
                  <a:txBody>
                    <a:bodyPr/>
                    <a:lstStyle/>
                    <a:p>
                      <a:pPr algn="ctr"/>
                      <a:r>
                        <a:rPr lang="en-IN">
                          <a:effectLst/>
                        </a:rPr>
                        <a:t>11.911926</a:t>
                      </a:r>
                    </a:p>
                  </a:txBody>
                  <a:tcPr anchor="ctr"/>
                </a:tc>
                <a:extLst>
                  <a:ext uri="{0D108BD9-81ED-4DB2-BD59-A6C34878D82A}">
                    <a16:rowId xmlns:a16="http://schemas.microsoft.com/office/drawing/2014/main" val="858825202"/>
                  </a:ext>
                </a:extLst>
              </a:tr>
              <a:tr h="434495">
                <a:tc>
                  <a:txBody>
                    <a:bodyPr/>
                    <a:lstStyle/>
                    <a:p>
                      <a:pPr algn="ctr" fontAlgn="ctr"/>
                      <a:r>
                        <a:rPr lang="en-IN" b="1">
                          <a:effectLst/>
                        </a:rPr>
                        <a:t>2</a:t>
                      </a:r>
                    </a:p>
                  </a:txBody>
                  <a:tcPr anchor="ctr"/>
                </a:tc>
                <a:tc>
                  <a:txBody>
                    <a:bodyPr/>
                    <a:lstStyle/>
                    <a:p>
                      <a:pPr algn="l"/>
                      <a:r>
                        <a:rPr lang="en-IN" dirty="0">
                          <a:effectLst/>
                        </a:rPr>
                        <a:t>FB Prophet Model</a:t>
                      </a:r>
                    </a:p>
                  </a:txBody>
                  <a:tcPr anchor="ctr"/>
                </a:tc>
                <a:tc>
                  <a:txBody>
                    <a:bodyPr/>
                    <a:lstStyle/>
                    <a:p>
                      <a:pPr algn="ctr"/>
                      <a:r>
                        <a:rPr lang="en-IN">
                          <a:effectLst/>
                        </a:rPr>
                        <a:t>27.708343</a:t>
                      </a:r>
                    </a:p>
                  </a:txBody>
                  <a:tcPr anchor="ctr"/>
                </a:tc>
                <a:tc>
                  <a:txBody>
                    <a:bodyPr/>
                    <a:lstStyle/>
                    <a:p>
                      <a:pPr algn="ctr"/>
                      <a:r>
                        <a:rPr lang="en-IN">
                          <a:effectLst/>
                        </a:rPr>
                        <a:t>18.084728</a:t>
                      </a:r>
                    </a:p>
                  </a:txBody>
                  <a:tcPr anchor="ctr"/>
                </a:tc>
                <a:extLst>
                  <a:ext uri="{0D108BD9-81ED-4DB2-BD59-A6C34878D82A}">
                    <a16:rowId xmlns:a16="http://schemas.microsoft.com/office/drawing/2014/main" val="3146382931"/>
                  </a:ext>
                </a:extLst>
              </a:tr>
              <a:tr h="434495">
                <a:tc>
                  <a:txBody>
                    <a:bodyPr/>
                    <a:lstStyle/>
                    <a:p>
                      <a:pPr algn="ctr" fontAlgn="ctr"/>
                      <a:r>
                        <a:rPr lang="en-IN" b="1">
                          <a:effectLst/>
                        </a:rPr>
                        <a:t>3</a:t>
                      </a:r>
                    </a:p>
                  </a:txBody>
                  <a:tcPr anchor="ctr"/>
                </a:tc>
                <a:tc>
                  <a:txBody>
                    <a:bodyPr/>
                    <a:lstStyle/>
                    <a:p>
                      <a:pPr algn="l"/>
                      <a:r>
                        <a:rPr lang="en-IN" dirty="0">
                          <a:effectLst/>
                        </a:rPr>
                        <a:t>Seasonal ARIMA Model</a:t>
                      </a:r>
                    </a:p>
                  </a:txBody>
                  <a:tcPr anchor="ctr"/>
                </a:tc>
                <a:tc>
                  <a:txBody>
                    <a:bodyPr/>
                    <a:lstStyle/>
                    <a:p>
                      <a:pPr algn="ctr"/>
                      <a:r>
                        <a:rPr lang="en-IN">
                          <a:effectLst/>
                        </a:rPr>
                        <a:t>26.510467</a:t>
                      </a:r>
                    </a:p>
                  </a:txBody>
                  <a:tcPr anchor="ctr"/>
                </a:tc>
                <a:tc>
                  <a:txBody>
                    <a:bodyPr/>
                    <a:lstStyle/>
                    <a:p>
                      <a:pPr algn="ctr"/>
                      <a:r>
                        <a:rPr lang="en-IN">
                          <a:effectLst/>
                        </a:rPr>
                        <a:t>18.887542</a:t>
                      </a:r>
                    </a:p>
                  </a:txBody>
                  <a:tcPr anchor="ctr"/>
                </a:tc>
                <a:extLst>
                  <a:ext uri="{0D108BD9-81ED-4DB2-BD59-A6C34878D82A}">
                    <a16:rowId xmlns:a16="http://schemas.microsoft.com/office/drawing/2014/main" val="2848086745"/>
                  </a:ext>
                </a:extLst>
              </a:tr>
              <a:tr h="434495">
                <a:tc>
                  <a:txBody>
                    <a:bodyPr/>
                    <a:lstStyle/>
                    <a:p>
                      <a:pPr algn="ctr" fontAlgn="ctr"/>
                      <a:r>
                        <a:rPr lang="en-IN" b="1">
                          <a:effectLst/>
                        </a:rPr>
                        <a:t>4</a:t>
                      </a:r>
                    </a:p>
                  </a:txBody>
                  <a:tcPr anchor="ctr"/>
                </a:tc>
                <a:tc>
                  <a:txBody>
                    <a:bodyPr/>
                    <a:lstStyle/>
                    <a:p>
                      <a:pPr algn="l"/>
                      <a:r>
                        <a:rPr lang="en-IN" dirty="0">
                          <a:effectLst/>
                        </a:rPr>
                        <a:t>ARIMA Model</a:t>
                      </a:r>
                    </a:p>
                  </a:txBody>
                  <a:tcPr anchor="ctr"/>
                </a:tc>
                <a:tc>
                  <a:txBody>
                    <a:bodyPr/>
                    <a:lstStyle/>
                    <a:p>
                      <a:pPr algn="ctr"/>
                      <a:r>
                        <a:rPr lang="en-IN">
                          <a:effectLst/>
                        </a:rPr>
                        <a:t>27.843029</a:t>
                      </a:r>
                    </a:p>
                  </a:txBody>
                  <a:tcPr anchor="ctr"/>
                </a:tc>
                <a:tc>
                  <a:txBody>
                    <a:bodyPr/>
                    <a:lstStyle/>
                    <a:p>
                      <a:pPr algn="ctr"/>
                      <a:r>
                        <a:rPr lang="en-IN" dirty="0">
                          <a:effectLst/>
                        </a:rPr>
                        <a:t>18.961463</a:t>
                      </a:r>
                    </a:p>
                  </a:txBody>
                  <a:tcPr anchor="ctr"/>
                </a:tc>
                <a:extLst>
                  <a:ext uri="{0D108BD9-81ED-4DB2-BD59-A6C34878D82A}">
                    <a16:rowId xmlns:a16="http://schemas.microsoft.com/office/drawing/2014/main" val="2358013783"/>
                  </a:ext>
                </a:extLst>
              </a:tr>
              <a:tr h="811350">
                <a:tc>
                  <a:txBody>
                    <a:bodyPr/>
                    <a:lstStyle/>
                    <a:p>
                      <a:pPr algn="ctr" fontAlgn="ctr"/>
                      <a:r>
                        <a:rPr lang="en-IN" b="1">
                          <a:effectLst/>
                        </a:rPr>
                        <a: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Holt's Winter Exponential Smoothing with Multi</a:t>
                      </a:r>
                      <a:r>
                        <a:rPr lang="en-IN" sz="1800" b="0" kern="1200" dirty="0">
                          <a:solidFill>
                            <a:schemeClr val="dk1"/>
                          </a:solidFill>
                          <a:effectLst/>
                          <a:latin typeface="+mn-lt"/>
                          <a:ea typeface="+mn-ea"/>
                          <a:cs typeface="+mn-cs"/>
                        </a:rPr>
                        <a:t>placative seasonality &amp; Additive Trend</a:t>
                      </a:r>
                    </a:p>
                  </a:txBody>
                  <a:tcPr anchor="ctr"/>
                </a:tc>
                <a:tc>
                  <a:txBody>
                    <a:bodyPr/>
                    <a:lstStyle/>
                    <a:p>
                      <a:pPr algn="ctr"/>
                      <a:r>
                        <a:rPr lang="en-IN">
                          <a:effectLst/>
                        </a:rPr>
                        <a:t>28.234913</a:t>
                      </a:r>
                    </a:p>
                  </a:txBody>
                  <a:tcPr anchor="ctr"/>
                </a:tc>
                <a:tc>
                  <a:txBody>
                    <a:bodyPr/>
                    <a:lstStyle/>
                    <a:p>
                      <a:pPr algn="ctr"/>
                      <a:r>
                        <a:rPr lang="en-IN">
                          <a:effectLst/>
                        </a:rPr>
                        <a:t>19.859294</a:t>
                      </a:r>
                    </a:p>
                  </a:txBody>
                  <a:tcPr anchor="ctr"/>
                </a:tc>
                <a:extLst>
                  <a:ext uri="{0D108BD9-81ED-4DB2-BD59-A6C34878D82A}">
                    <a16:rowId xmlns:a16="http://schemas.microsoft.com/office/drawing/2014/main" val="1136332514"/>
                  </a:ext>
                </a:extLst>
              </a:tr>
              <a:tr h="526359">
                <a:tc>
                  <a:txBody>
                    <a:bodyPr/>
                    <a:lstStyle/>
                    <a:p>
                      <a:pPr algn="ctr" fontAlgn="ctr"/>
                      <a:r>
                        <a:rPr lang="en-IN" b="1">
                          <a:effectLst/>
                        </a:rPr>
                        <a:t>6</a:t>
                      </a:r>
                    </a:p>
                  </a:txBody>
                  <a:tcPr anchor="ctr"/>
                </a:tc>
                <a:tc>
                  <a:txBody>
                    <a:bodyPr/>
                    <a:lstStyle/>
                    <a:p>
                      <a:pPr algn="l"/>
                      <a:r>
                        <a:rPr lang="en-IN" dirty="0">
                          <a:effectLst/>
                        </a:rPr>
                        <a:t>Simple Exponential Smoothing</a:t>
                      </a:r>
                    </a:p>
                  </a:txBody>
                  <a:tcPr anchor="ctr"/>
                </a:tc>
                <a:tc>
                  <a:txBody>
                    <a:bodyPr/>
                    <a:lstStyle/>
                    <a:p>
                      <a:pPr algn="ctr"/>
                      <a:r>
                        <a:rPr lang="en-IN">
                          <a:effectLst/>
                        </a:rPr>
                        <a:t>29.731985</a:t>
                      </a:r>
                    </a:p>
                  </a:txBody>
                  <a:tcPr anchor="ctr"/>
                </a:tc>
                <a:tc>
                  <a:txBody>
                    <a:bodyPr/>
                    <a:lstStyle/>
                    <a:p>
                      <a:pPr algn="ctr"/>
                      <a:r>
                        <a:rPr lang="en-IN">
                          <a:effectLst/>
                        </a:rPr>
                        <a:t>20.491819</a:t>
                      </a:r>
                    </a:p>
                  </a:txBody>
                  <a:tcPr anchor="ctr"/>
                </a:tc>
                <a:extLst>
                  <a:ext uri="{0D108BD9-81ED-4DB2-BD59-A6C34878D82A}">
                    <a16:rowId xmlns:a16="http://schemas.microsoft.com/office/drawing/2014/main" val="1035522043"/>
                  </a:ext>
                </a:extLst>
              </a:tr>
              <a:tr h="695195">
                <a:tc>
                  <a:txBody>
                    <a:bodyPr/>
                    <a:lstStyle/>
                    <a:p>
                      <a:pPr algn="ctr" fontAlgn="ctr"/>
                      <a:r>
                        <a:rPr lang="en-IN" b="1">
                          <a:effectLst/>
                        </a:rPr>
                        <a:t>7</a:t>
                      </a:r>
                    </a:p>
                  </a:txBody>
                  <a:tcPr anchor="ctr"/>
                </a:tc>
                <a:tc>
                  <a:txBody>
                    <a:bodyPr/>
                    <a:lstStyle/>
                    <a:p>
                      <a:r>
                        <a:rPr lang="en-US" sz="1800" b="0" i="0" kern="1200" dirty="0">
                          <a:solidFill>
                            <a:schemeClr val="dk1"/>
                          </a:solidFill>
                          <a:effectLst/>
                          <a:latin typeface="+mn-lt"/>
                          <a:ea typeface="+mn-ea"/>
                          <a:cs typeface="+mn-cs"/>
                        </a:rPr>
                        <a:t>Holt's Winter's Exponential Smoothing with Additive seasonality &amp; Additive Trend</a:t>
                      </a:r>
                    </a:p>
                  </a:txBody>
                  <a:tcPr anchor="ctr"/>
                </a:tc>
                <a:tc>
                  <a:txBody>
                    <a:bodyPr/>
                    <a:lstStyle/>
                    <a:p>
                      <a:pPr algn="ctr"/>
                      <a:r>
                        <a:rPr lang="en-IN">
                          <a:effectLst/>
                        </a:rPr>
                        <a:t>29.014476</a:t>
                      </a:r>
                    </a:p>
                  </a:txBody>
                  <a:tcPr anchor="ctr"/>
                </a:tc>
                <a:tc>
                  <a:txBody>
                    <a:bodyPr/>
                    <a:lstStyle/>
                    <a:p>
                      <a:pPr algn="ctr"/>
                      <a:r>
                        <a:rPr lang="en-IN">
                          <a:effectLst/>
                        </a:rPr>
                        <a:t>20.647820</a:t>
                      </a:r>
                    </a:p>
                  </a:txBody>
                  <a:tcPr anchor="ctr"/>
                </a:tc>
                <a:extLst>
                  <a:ext uri="{0D108BD9-81ED-4DB2-BD59-A6C34878D82A}">
                    <a16:rowId xmlns:a16="http://schemas.microsoft.com/office/drawing/2014/main" val="1494906597"/>
                  </a:ext>
                </a:extLst>
              </a:tr>
              <a:tr h="434495">
                <a:tc>
                  <a:txBody>
                    <a:bodyPr/>
                    <a:lstStyle/>
                    <a:p>
                      <a:pPr algn="ctr" fontAlgn="ctr"/>
                      <a:r>
                        <a:rPr lang="en-IN" b="1">
                          <a:effectLst/>
                        </a:rPr>
                        <a:t>8</a:t>
                      </a:r>
                    </a:p>
                  </a:txBody>
                  <a:tcPr anchor="ctr"/>
                </a:tc>
                <a:tc>
                  <a:txBody>
                    <a:bodyPr/>
                    <a:lstStyle/>
                    <a:p>
                      <a:pPr algn="l"/>
                      <a:r>
                        <a:rPr lang="en-IN" dirty="0">
                          <a:effectLst/>
                        </a:rPr>
                        <a:t>Linear Model</a:t>
                      </a:r>
                    </a:p>
                  </a:txBody>
                  <a:tcPr anchor="ctr"/>
                </a:tc>
                <a:tc>
                  <a:txBody>
                    <a:bodyPr/>
                    <a:lstStyle/>
                    <a:p>
                      <a:pPr algn="ctr"/>
                      <a:r>
                        <a:rPr lang="en-IN">
                          <a:effectLst/>
                        </a:rPr>
                        <a:t>34.228209</a:t>
                      </a:r>
                    </a:p>
                  </a:txBody>
                  <a:tcPr anchor="ctr"/>
                </a:tc>
                <a:tc>
                  <a:txBody>
                    <a:bodyPr/>
                    <a:lstStyle/>
                    <a:p>
                      <a:pPr algn="ctr"/>
                      <a:r>
                        <a:rPr lang="en-IN">
                          <a:effectLst/>
                        </a:rPr>
                        <a:t>28.991709</a:t>
                      </a:r>
                    </a:p>
                  </a:txBody>
                  <a:tcPr anchor="ctr"/>
                </a:tc>
                <a:extLst>
                  <a:ext uri="{0D108BD9-81ED-4DB2-BD59-A6C34878D82A}">
                    <a16:rowId xmlns:a16="http://schemas.microsoft.com/office/drawing/2014/main" val="3343863026"/>
                  </a:ext>
                </a:extLst>
              </a:tr>
              <a:tr h="434495">
                <a:tc>
                  <a:txBody>
                    <a:bodyPr/>
                    <a:lstStyle/>
                    <a:p>
                      <a:pPr algn="ctr" fontAlgn="ctr"/>
                      <a:r>
                        <a:rPr lang="en-IN" b="1">
                          <a:effectLst/>
                        </a:rPr>
                        <a:t>9</a:t>
                      </a:r>
                    </a:p>
                  </a:txBody>
                  <a:tcPr anchor="ctr"/>
                </a:tc>
                <a:tc>
                  <a:txBody>
                    <a:bodyPr/>
                    <a:lstStyle/>
                    <a:p>
                      <a:pPr algn="l"/>
                      <a:r>
                        <a:rPr lang="en-IN" dirty="0">
                          <a:effectLst/>
                        </a:rPr>
                        <a:t>Exponential Model</a:t>
                      </a:r>
                    </a:p>
                  </a:txBody>
                  <a:tcPr anchor="ctr"/>
                </a:tc>
                <a:tc>
                  <a:txBody>
                    <a:bodyPr/>
                    <a:lstStyle/>
                    <a:p>
                      <a:pPr algn="ctr"/>
                      <a:r>
                        <a:rPr lang="en-IN">
                          <a:effectLst/>
                        </a:rPr>
                        <a:t>66.613889</a:t>
                      </a:r>
                    </a:p>
                  </a:txBody>
                  <a:tcPr anchor="ctr"/>
                </a:tc>
                <a:tc>
                  <a:txBody>
                    <a:bodyPr/>
                    <a:lstStyle/>
                    <a:p>
                      <a:pPr algn="ctr"/>
                      <a:r>
                        <a:rPr lang="en-IN">
                          <a:effectLst/>
                        </a:rPr>
                        <a:t>36.879873</a:t>
                      </a:r>
                    </a:p>
                  </a:txBody>
                  <a:tcPr anchor="ctr"/>
                </a:tc>
                <a:extLst>
                  <a:ext uri="{0D108BD9-81ED-4DB2-BD59-A6C34878D82A}">
                    <a16:rowId xmlns:a16="http://schemas.microsoft.com/office/drawing/2014/main" val="1258325673"/>
                  </a:ext>
                </a:extLst>
              </a:tr>
              <a:tr h="434495">
                <a:tc>
                  <a:txBody>
                    <a:bodyPr/>
                    <a:lstStyle/>
                    <a:p>
                      <a:pPr algn="ctr" fontAlgn="ctr"/>
                      <a:r>
                        <a:rPr lang="en-IN" b="1">
                          <a:effectLst/>
                        </a:rPr>
                        <a:t>10</a:t>
                      </a:r>
                    </a:p>
                  </a:txBody>
                  <a:tcPr anchor="ctr"/>
                </a:tc>
                <a:tc>
                  <a:txBody>
                    <a:bodyPr/>
                    <a:lstStyle/>
                    <a:p>
                      <a:pPr algn="l"/>
                      <a:r>
                        <a:rPr lang="en-IN" dirty="0">
                          <a:effectLst/>
                        </a:rPr>
                        <a:t>Holt's Method</a:t>
                      </a:r>
                    </a:p>
                  </a:txBody>
                  <a:tcPr anchor="ctr"/>
                </a:tc>
                <a:tc>
                  <a:txBody>
                    <a:bodyPr/>
                    <a:lstStyle/>
                    <a:p>
                      <a:pPr algn="ctr"/>
                      <a:r>
                        <a:rPr lang="en-IN">
                          <a:effectLst/>
                        </a:rPr>
                        <a:t>721.161062</a:t>
                      </a:r>
                    </a:p>
                  </a:txBody>
                  <a:tcPr anchor="ctr"/>
                </a:tc>
                <a:tc>
                  <a:txBody>
                    <a:bodyPr/>
                    <a:lstStyle/>
                    <a:p>
                      <a:pPr algn="ctr"/>
                      <a:r>
                        <a:rPr lang="en-IN" dirty="0">
                          <a:effectLst/>
                        </a:rPr>
                        <a:t>566.208259</a:t>
                      </a:r>
                    </a:p>
                  </a:txBody>
                  <a:tcPr anchor="ctr"/>
                </a:tc>
                <a:extLst>
                  <a:ext uri="{0D108BD9-81ED-4DB2-BD59-A6C34878D82A}">
                    <a16:rowId xmlns:a16="http://schemas.microsoft.com/office/drawing/2014/main" val="13667046"/>
                  </a:ext>
                </a:extLst>
              </a:tr>
            </a:tbl>
          </a:graphicData>
        </a:graphic>
      </p:graphicFrame>
      <p:sp>
        <p:nvSpPr>
          <p:cNvPr id="2" name="Subtitle 2">
            <a:extLst>
              <a:ext uri="{FF2B5EF4-FFF2-40B4-BE49-F238E27FC236}">
                <a16:creationId xmlns:a16="http://schemas.microsoft.com/office/drawing/2014/main" id="{887045B6-7B8E-CB41-8835-B8A031364749}"/>
              </a:ext>
            </a:extLst>
          </p:cNvPr>
          <p:cNvSpPr>
            <a:spLocks noGrp="1"/>
          </p:cNvSpPr>
          <p:nvPr>
            <p:ph type="subTitle" idx="1"/>
          </p:nvPr>
        </p:nvSpPr>
        <p:spPr>
          <a:xfrm>
            <a:off x="674914" y="168162"/>
            <a:ext cx="10428515" cy="953067"/>
          </a:xfrm>
        </p:spPr>
        <p:txBody>
          <a:bodyPr>
            <a:normAutofit/>
          </a:bodyPr>
          <a:lstStyle/>
          <a:p>
            <a:r>
              <a:rPr lang="en-US" sz="3200" b="1" u="sng" dirty="0"/>
              <a:t>Model Comparison</a:t>
            </a:r>
            <a:endParaRPr lang="en-IN" sz="3200" b="1" u="sng" dirty="0"/>
          </a:p>
        </p:txBody>
      </p:sp>
    </p:spTree>
    <p:extLst>
      <p:ext uri="{BB962C8B-B14F-4D97-AF65-F5344CB8AC3E}">
        <p14:creationId xmlns:p14="http://schemas.microsoft.com/office/powerpoint/2010/main" val="297454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1617" y="168676"/>
            <a:ext cx="3932237" cy="672483"/>
          </a:xfrm>
        </p:spPr>
        <p:txBody>
          <a:bodyPr>
            <a:normAutofit/>
          </a:bodyPr>
          <a:lstStyle/>
          <a:p>
            <a:r>
              <a:rPr lang="en-US" b="1" u="sng" dirty="0">
                <a:latin typeface="+mn-lt"/>
              </a:rPr>
              <a:t>Final Model Building</a:t>
            </a:r>
          </a:p>
        </p:txBody>
      </p:sp>
      <p:sp>
        <p:nvSpPr>
          <p:cNvPr id="6" name="Text Placeholder 5"/>
          <p:cNvSpPr>
            <a:spLocks noGrp="1"/>
          </p:cNvSpPr>
          <p:nvPr>
            <p:ph type="body" sz="half" idx="2"/>
          </p:nvPr>
        </p:nvSpPr>
        <p:spPr>
          <a:xfrm>
            <a:off x="374343" y="1036469"/>
            <a:ext cx="3008313" cy="4068763"/>
          </a:xfrm>
        </p:spPr>
        <p:txBody>
          <a:bodyPr>
            <a:normAutofit/>
          </a:bodyPr>
          <a:lstStyle/>
          <a:p>
            <a:pPr marL="285750" indent="-285750">
              <a:buFont typeface="Arial" pitchFamily="34" charset="0"/>
              <a:buChar char="•"/>
            </a:pPr>
            <a:r>
              <a:rPr lang="en-US" sz="1800" dirty="0"/>
              <a:t>LSTM Model</a:t>
            </a:r>
          </a:p>
          <a:p>
            <a:pPr marL="285750" indent="-285750">
              <a:buFont typeface="Arial" pitchFamily="34" charset="0"/>
              <a:buChar char="•"/>
            </a:pPr>
            <a:r>
              <a:rPr lang="en-US" sz="1800" dirty="0"/>
              <a:t>Trained the model with whole data</a:t>
            </a:r>
          </a:p>
          <a:p>
            <a:pPr marL="285750" indent="-285750">
              <a:buFont typeface="Arial" pitchFamily="34" charset="0"/>
              <a:buChar char="•"/>
            </a:pPr>
            <a:r>
              <a:rPr lang="en-US" sz="1800" dirty="0"/>
              <a:t>Saved the model in </a:t>
            </a:r>
            <a:r>
              <a:rPr lang="en-US" sz="1800" dirty="0" err="1"/>
              <a:t>Json</a:t>
            </a:r>
            <a:r>
              <a:rPr lang="en-US" sz="1800" dirty="0"/>
              <a:t> file</a:t>
            </a:r>
          </a:p>
        </p:txBody>
      </p:sp>
      <p:pic>
        <p:nvPicPr>
          <p:cNvPr id="1027" name="Picture 3" descr="C:\Users\Navya\Pictures\project screenshot\model_sav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368" y="1219200"/>
            <a:ext cx="5429250" cy="4943476"/>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788970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38" y="201396"/>
            <a:ext cx="3932237" cy="530440"/>
          </a:xfrm>
        </p:spPr>
        <p:txBody>
          <a:bodyPr>
            <a:normAutofit/>
          </a:bodyPr>
          <a:lstStyle/>
          <a:p>
            <a:r>
              <a:rPr lang="en-US" b="1" u="sng" dirty="0">
                <a:latin typeface="+mn-lt"/>
              </a:rPr>
              <a:t>Deployment</a:t>
            </a:r>
            <a:endParaRPr lang="en-US" sz="2800" b="1" u="sng" dirty="0">
              <a:latin typeface="+mn-lt"/>
            </a:endParaRPr>
          </a:p>
        </p:txBody>
      </p:sp>
      <p:sp>
        <p:nvSpPr>
          <p:cNvPr id="4" name="Text Placeholder 3"/>
          <p:cNvSpPr>
            <a:spLocks noGrp="1"/>
          </p:cNvSpPr>
          <p:nvPr>
            <p:ph type="body" sz="half" idx="2"/>
          </p:nvPr>
        </p:nvSpPr>
        <p:spPr>
          <a:xfrm>
            <a:off x="338832" y="828584"/>
            <a:ext cx="2590800" cy="3992563"/>
          </a:xfrm>
        </p:spPr>
        <p:txBody>
          <a:bodyPr>
            <a:normAutofit/>
          </a:bodyPr>
          <a:lstStyle/>
          <a:p>
            <a:pPr marL="285750" indent="-285750">
              <a:buFont typeface="Arial" pitchFamily="34" charset="0"/>
              <a:buChar char="•"/>
            </a:pPr>
            <a:r>
              <a:rPr lang="en-US" sz="1800" dirty="0"/>
              <a:t>Created .</a:t>
            </a:r>
            <a:r>
              <a:rPr lang="en-US" sz="1800" dirty="0" err="1"/>
              <a:t>py</a:t>
            </a:r>
            <a:r>
              <a:rPr lang="en-US" sz="1800" dirty="0"/>
              <a:t> file for deployment</a:t>
            </a:r>
          </a:p>
          <a:p>
            <a:pPr marL="285750" indent="-285750">
              <a:buFont typeface="Arial" pitchFamily="34" charset="0"/>
              <a:buChar char="•"/>
            </a:pPr>
            <a:r>
              <a:rPr lang="en-US" sz="1800" dirty="0"/>
              <a:t>Loaded model from Json file</a:t>
            </a:r>
          </a:p>
          <a:p>
            <a:pPr marL="285750" indent="-285750">
              <a:buFont typeface="Arial" pitchFamily="34" charset="0"/>
              <a:buChar char="•"/>
            </a:pPr>
            <a:r>
              <a:rPr lang="en-US" sz="1800" dirty="0"/>
              <a:t>Streamlet Library for UI elements</a:t>
            </a:r>
          </a:p>
          <a:p>
            <a:endParaRPr lang="en-US" sz="1400" dirty="0"/>
          </a:p>
        </p:txBody>
      </p:sp>
      <p:pic>
        <p:nvPicPr>
          <p:cNvPr id="2050" name="Picture 2" descr="C:\Users\Navya\Pictures\project screenshot\model_deploy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632" y="990601"/>
            <a:ext cx="5829300" cy="5769077"/>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769558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688" y="199748"/>
            <a:ext cx="8041581" cy="793750"/>
          </a:xfrm>
        </p:spPr>
        <p:txBody>
          <a:bodyPr>
            <a:normAutofit/>
          </a:bodyPr>
          <a:lstStyle/>
          <a:p>
            <a:pPr algn="ctr"/>
            <a:r>
              <a:rPr lang="en-US" b="1" u="sng" dirty="0">
                <a:latin typeface="+mn-lt"/>
              </a:rPr>
              <a:t>Oil Price Prediction Application</a:t>
            </a:r>
          </a:p>
        </p:txBody>
      </p:sp>
      <p:pic>
        <p:nvPicPr>
          <p:cNvPr id="3075" name="Picture 3" descr="C:\Users\Navya\Pictures\project screenshot\ap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447800"/>
            <a:ext cx="8041581" cy="518160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16047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B7AA0E-EF53-9DA9-664A-AE6B40D20930}"/>
              </a:ext>
            </a:extLst>
          </p:cNvPr>
          <p:cNvSpPr txBox="1"/>
          <p:nvPr/>
        </p:nvSpPr>
        <p:spPr>
          <a:xfrm>
            <a:off x="609600" y="176463"/>
            <a:ext cx="11149263" cy="584775"/>
          </a:xfrm>
          <a:prstGeom prst="rect">
            <a:avLst/>
          </a:prstGeom>
          <a:noFill/>
        </p:spPr>
        <p:txBody>
          <a:bodyPr wrap="square" rtlCol="0">
            <a:spAutoFit/>
          </a:bodyPr>
          <a:lstStyle/>
          <a:p>
            <a:pPr algn="ctr"/>
            <a:r>
              <a:rPr lang="en-IN" sz="3200" b="1" u="sng" dirty="0"/>
              <a:t>Business Objective:</a:t>
            </a:r>
          </a:p>
        </p:txBody>
      </p:sp>
      <p:sp>
        <p:nvSpPr>
          <p:cNvPr id="3" name="TextBox 2">
            <a:extLst>
              <a:ext uri="{FF2B5EF4-FFF2-40B4-BE49-F238E27FC236}">
                <a16:creationId xmlns:a16="http://schemas.microsoft.com/office/drawing/2014/main" id="{2E79AD16-EEC1-5FB7-246F-EA256B1853AA}"/>
              </a:ext>
            </a:extLst>
          </p:cNvPr>
          <p:cNvSpPr txBox="1"/>
          <p:nvPr/>
        </p:nvSpPr>
        <p:spPr>
          <a:xfrm>
            <a:off x="176463" y="876741"/>
            <a:ext cx="11742821" cy="1477328"/>
          </a:xfrm>
          <a:prstGeom prst="rect">
            <a:avLst/>
          </a:prstGeom>
          <a:noFill/>
        </p:spPr>
        <p:txBody>
          <a:bodyPr wrap="square" rtlCol="0">
            <a:spAutoFit/>
          </a:bodyPr>
          <a:lstStyle/>
          <a:p>
            <a:r>
              <a:rPr lang="en-US" b="0" dirty="0">
                <a:solidFill>
                  <a:schemeClr val="tx1">
                    <a:lumMod val="95000"/>
                    <a:lumOff val="5000"/>
                  </a:schemeClr>
                </a:solidFill>
                <a:effectLst/>
                <a:latin typeface="Calibri" panose="020F0502020204030204" pitchFamily="34" charset="0"/>
                <a:ea typeface="Nirmala UI" panose="020B0502040204020203" pitchFamily="34" charset="0"/>
                <a:cs typeface="Calibri" panose="020F0502020204030204" pitchFamily="34" charset="0"/>
              </a:rPr>
              <a:t>Develop a forecasting model to accurately predict the future prices of crude oil based on historical data, market trends, and other relevant variables. The model should consider the impact of various factors such as geopolitical events, economic indicators, supply and demand dynamics, and changes in government policies. The goal of this model is to provide reliable and accurate forecasts of crude oil prices, enabling stakeholders in the energy industry to make informed decisions regarding production, investment, trading, and risk management.</a:t>
            </a:r>
            <a:endParaRPr lang="en-IN" dirty="0">
              <a:solidFill>
                <a:schemeClr val="tx1">
                  <a:lumMod val="95000"/>
                  <a:lumOff val="5000"/>
                </a:schemeClr>
              </a:solidFill>
              <a:latin typeface="Calibri" panose="020F0502020204030204" pitchFamily="34" charset="0"/>
              <a:ea typeface="Nirmala UI" panose="020B0502040204020203" pitchFamily="34" charset="0"/>
              <a:cs typeface="Calibri" panose="020F0502020204030204" pitchFamily="34" charset="0"/>
            </a:endParaRPr>
          </a:p>
        </p:txBody>
      </p:sp>
      <p:pic>
        <p:nvPicPr>
          <p:cNvPr id="5" name="Picture 4">
            <a:extLst>
              <a:ext uri="{FF2B5EF4-FFF2-40B4-BE49-F238E27FC236}">
                <a16:creationId xmlns:a16="http://schemas.microsoft.com/office/drawing/2014/main" id="{FD8CB4DD-1707-AE8D-1812-1865D289B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573" y="2469572"/>
            <a:ext cx="7218947" cy="4287363"/>
          </a:xfrm>
          <a:prstGeom prst="rect">
            <a:avLst/>
          </a:prstGeom>
        </p:spPr>
      </p:pic>
    </p:spTree>
    <p:extLst>
      <p:ext uri="{BB962C8B-B14F-4D97-AF65-F5344CB8AC3E}">
        <p14:creationId xmlns:p14="http://schemas.microsoft.com/office/powerpoint/2010/main" val="1398447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8C47-74A3-219A-ADC8-7C8A2FAB1BB3}"/>
              </a:ext>
            </a:extLst>
          </p:cNvPr>
          <p:cNvSpPr txBox="1">
            <a:spLocks/>
          </p:cNvSpPr>
          <p:nvPr/>
        </p:nvSpPr>
        <p:spPr>
          <a:xfrm>
            <a:off x="2075209" y="3032125"/>
            <a:ext cx="8041581" cy="7937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u="sng" dirty="0">
                <a:latin typeface="+mn-lt"/>
              </a:rPr>
              <a:t>Thank You</a:t>
            </a:r>
          </a:p>
        </p:txBody>
      </p:sp>
    </p:spTree>
    <p:extLst>
      <p:ext uri="{BB962C8B-B14F-4D97-AF65-F5344CB8AC3E}">
        <p14:creationId xmlns:p14="http://schemas.microsoft.com/office/powerpoint/2010/main" val="2591803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B6B5D-A106-FEE2-86A2-F1E7F4078BB4}"/>
              </a:ext>
            </a:extLst>
          </p:cNvPr>
          <p:cNvSpPr txBox="1"/>
          <p:nvPr/>
        </p:nvSpPr>
        <p:spPr>
          <a:xfrm>
            <a:off x="320842" y="176463"/>
            <a:ext cx="11662611" cy="584775"/>
          </a:xfrm>
          <a:prstGeom prst="rect">
            <a:avLst/>
          </a:prstGeom>
          <a:noFill/>
        </p:spPr>
        <p:txBody>
          <a:bodyPr wrap="square" rtlCol="0">
            <a:spAutoFit/>
          </a:bodyPr>
          <a:lstStyle/>
          <a:p>
            <a:pPr algn="ctr"/>
            <a:r>
              <a:rPr lang="en-US" sz="3200" b="1" u="sng" dirty="0"/>
              <a:t>Project Architecture/ Project Flow</a:t>
            </a:r>
            <a:endParaRPr lang="en-IN" sz="3200" b="1" u="sng" dirty="0"/>
          </a:p>
        </p:txBody>
      </p:sp>
      <p:pic>
        <p:nvPicPr>
          <p:cNvPr id="1026" name="Picture 2" descr="D:\Ruchi_DS\Projects\ML Life 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528" y="1057964"/>
            <a:ext cx="6528962" cy="5659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2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9174B5-ABF7-94F1-0171-54D5A6157CE1}"/>
              </a:ext>
            </a:extLst>
          </p:cNvPr>
          <p:cNvSpPr txBox="1"/>
          <p:nvPr/>
        </p:nvSpPr>
        <p:spPr>
          <a:xfrm>
            <a:off x="336884" y="0"/>
            <a:ext cx="11662611" cy="584775"/>
          </a:xfrm>
          <a:prstGeom prst="rect">
            <a:avLst/>
          </a:prstGeom>
          <a:noFill/>
        </p:spPr>
        <p:txBody>
          <a:bodyPr wrap="square" rtlCol="0">
            <a:spAutoFit/>
          </a:bodyPr>
          <a:lstStyle/>
          <a:p>
            <a:pPr algn="ctr"/>
            <a:r>
              <a:rPr lang="en-US" sz="3200" b="1" u="sng" dirty="0"/>
              <a:t>Data Set Details</a:t>
            </a:r>
            <a:endParaRPr lang="en-IN" sz="3200" b="1" u="sng" dirty="0"/>
          </a:p>
        </p:txBody>
      </p:sp>
      <p:sp>
        <p:nvSpPr>
          <p:cNvPr id="3" name="TextBox 2">
            <a:extLst>
              <a:ext uri="{FF2B5EF4-FFF2-40B4-BE49-F238E27FC236}">
                <a16:creationId xmlns:a16="http://schemas.microsoft.com/office/drawing/2014/main" id="{F8CB8F49-066E-2271-8226-444D36E2AA30}"/>
              </a:ext>
            </a:extLst>
          </p:cNvPr>
          <p:cNvSpPr txBox="1"/>
          <p:nvPr/>
        </p:nvSpPr>
        <p:spPr>
          <a:xfrm>
            <a:off x="192505" y="720596"/>
            <a:ext cx="11806990" cy="830997"/>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212121"/>
                </a:solidFill>
                <a:effectLst/>
                <a:latin typeface="Roboto" panose="02000000000000000000" pitchFamily="2" charset="0"/>
              </a:rPr>
              <a:t>Data Set has </a:t>
            </a:r>
            <a:r>
              <a:rPr lang="en-US" sz="2400" b="0" i="0" dirty="0">
                <a:solidFill>
                  <a:srgbClr val="0070C0"/>
                </a:solidFill>
                <a:effectLst/>
                <a:latin typeface="Roboto" panose="02000000000000000000" pitchFamily="2" charset="0"/>
              </a:rPr>
              <a:t>6054</a:t>
            </a:r>
            <a:r>
              <a:rPr lang="en-US" sz="2400" b="0" i="0" dirty="0">
                <a:solidFill>
                  <a:srgbClr val="212121"/>
                </a:solidFill>
                <a:effectLst/>
                <a:latin typeface="Roboto" panose="02000000000000000000" pitchFamily="2" charset="0"/>
              </a:rPr>
              <a:t> rows and </a:t>
            </a:r>
            <a:r>
              <a:rPr lang="en-US" sz="2400" b="0" i="0" dirty="0">
                <a:solidFill>
                  <a:srgbClr val="0070C0"/>
                </a:solidFill>
                <a:effectLst/>
                <a:latin typeface="Roboto" panose="02000000000000000000" pitchFamily="2" charset="0"/>
              </a:rPr>
              <a:t>2</a:t>
            </a:r>
            <a:r>
              <a:rPr lang="en-US" sz="2400" b="0" i="0" dirty="0">
                <a:solidFill>
                  <a:srgbClr val="212121"/>
                </a:solidFill>
                <a:effectLst/>
                <a:latin typeface="Roboto" panose="02000000000000000000" pitchFamily="2" charset="0"/>
              </a:rPr>
              <a:t> columns: </a:t>
            </a:r>
            <a:r>
              <a:rPr lang="en-US" sz="2400" b="0" i="0" dirty="0">
                <a:solidFill>
                  <a:srgbClr val="212121"/>
                </a:solidFill>
                <a:effectLst/>
                <a:highlight>
                  <a:srgbClr val="C0C0C0"/>
                </a:highlight>
                <a:latin typeface="Roboto" panose="02000000000000000000" pitchFamily="2" charset="0"/>
              </a:rPr>
              <a:t>Date &amp; Price</a:t>
            </a:r>
            <a:r>
              <a:rPr lang="en-US" sz="2400" b="0" i="0" dirty="0">
                <a:solidFill>
                  <a:srgbClr val="212121"/>
                </a:solidFill>
                <a:effectLst/>
                <a:latin typeface="Roboto" panose="02000000000000000000" pitchFamily="2" charset="0"/>
              </a:rPr>
              <a:t>.</a:t>
            </a:r>
          </a:p>
          <a:p>
            <a:pPr marL="342900" indent="-342900">
              <a:buFont typeface="Arial" panose="020B0604020202020204" pitchFamily="34" charset="0"/>
              <a:buChar char="•"/>
            </a:pPr>
            <a:r>
              <a:rPr lang="en-US" sz="2400" dirty="0">
                <a:solidFill>
                  <a:srgbClr val="212121"/>
                </a:solidFill>
                <a:latin typeface="Roboto" panose="02000000000000000000" pitchFamily="2" charset="0"/>
              </a:rPr>
              <a:t>Data has daily records except Saturdays and Sundays.</a:t>
            </a:r>
            <a:endParaRPr lang="en-IN" sz="2400" i="1" dirty="0"/>
          </a:p>
        </p:txBody>
      </p:sp>
      <p:pic>
        <p:nvPicPr>
          <p:cNvPr id="2050" name="Picture 2" descr="D:\Ruchi_DS\Projects\row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563" y="2609896"/>
            <a:ext cx="6339634" cy="156046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Ruchi_DS\Projects\OilPrice Prediction\recor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282" y="1748854"/>
            <a:ext cx="2817266" cy="4843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72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65C53D8-AD27-EC48-6EFD-42A6C69FD733}"/>
              </a:ext>
            </a:extLst>
          </p:cNvPr>
          <p:cNvSpPr>
            <a:spLocks noGrp="1"/>
          </p:cNvSpPr>
          <p:nvPr>
            <p:ph type="title"/>
          </p:nvPr>
        </p:nvSpPr>
        <p:spPr>
          <a:xfrm>
            <a:off x="441649" y="365125"/>
            <a:ext cx="10919926" cy="610217"/>
          </a:xfrm>
        </p:spPr>
        <p:txBody>
          <a:bodyPr/>
          <a:lstStyle/>
          <a:p>
            <a:pPr algn="ctr"/>
            <a:r>
              <a:rPr lang="en-GB" sz="3200" b="1" u="sng" dirty="0">
                <a:latin typeface="+mn-lt"/>
                <a:ea typeface="Calibri Light"/>
                <a:cs typeface="Calibri Light"/>
              </a:rPr>
              <a:t>Exploratory Data Analysis</a:t>
            </a:r>
          </a:p>
        </p:txBody>
      </p:sp>
      <p:sp>
        <p:nvSpPr>
          <p:cNvPr id="8" name="Content Placeholder 7">
            <a:extLst>
              <a:ext uri="{FF2B5EF4-FFF2-40B4-BE49-F238E27FC236}">
                <a16:creationId xmlns:a16="http://schemas.microsoft.com/office/drawing/2014/main" id="{7DE5E569-92DC-E303-57B8-9D2634064AC0}"/>
              </a:ext>
            </a:extLst>
          </p:cNvPr>
          <p:cNvSpPr>
            <a:spLocks noGrp="1"/>
          </p:cNvSpPr>
          <p:nvPr>
            <p:ph idx="1"/>
          </p:nvPr>
        </p:nvSpPr>
        <p:spPr>
          <a:xfrm>
            <a:off x="636036" y="1312442"/>
            <a:ext cx="10725539" cy="4864521"/>
          </a:xfrm>
        </p:spPr>
        <p:txBody>
          <a:bodyPr vert="horz" lIns="91440" tIns="45720" rIns="91440" bIns="45720" rtlCol="0" anchor="t">
            <a:normAutofit lnSpcReduction="10000"/>
          </a:bodyPr>
          <a:lstStyle/>
          <a:p>
            <a:pPr>
              <a:spcBef>
                <a:spcPct val="0"/>
              </a:spcBef>
            </a:pPr>
            <a:r>
              <a:rPr lang="en-GB" b="1" u="sng" dirty="0">
                <a:ea typeface="Calibri Light"/>
                <a:cs typeface="Calibri Light"/>
              </a:rPr>
              <a:t>Steps Performed in EDA</a:t>
            </a:r>
            <a:endParaRPr lang="en-US" b="1" u="sng" dirty="0">
              <a:ea typeface="Calibri Light"/>
              <a:cs typeface="Calibri Light"/>
            </a:endParaRPr>
          </a:p>
          <a:p>
            <a:pPr marL="457200" indent="-457200">
              <a:spcBef>
                <a:spcPct val="0"/>
              </a:spcBef>
              <a:buFont typeface="Arial,Sans-Serif" panose="020B0604020202020204" pitchFamily="34" charset="0"/>
            </a:pPr>
            <a:endParaRPr lang="en-GB" dirty="0">
              <a:ea typeface="Calibri Light"/>
              <a:cs typeface="Calibri Light"/>
            </a:endParaRPr>
          </a:p>
          <a:p>
            <a:pPr marL="457200" indent="-457200">
              <a:lnSpc>
                <a:spcPct val="150000"/>
              </a:lnSpc>
              <a:spcBef>
                <a:spcPct val="0"/>
              </a:spcBef>
              <a:buFont typeface="Arial,Sans-Serif" panose="020B0604020202020204" pitchFamily="34" charset="0"/>
            </a:pPr>
            <a:r>
              <a:rPr lang="en-GB" sz="2600" dirty="0">
                <a:ea typeface="Calibri Light"/>
                <a:cs typeface="Calibri Light"/>
              </a:rPr>
              <a:t>Dataset summarization</a:t>
            </a:r>
            <a:endParaRPr lang="en-US" sz="2600" dirty="0">
              <a:ea typeface="Calibri Light"/>
              <a:cs typeface="Calibri Light"/>
            </a:endParaRPr>
          </a:p>
          <a:p>
            <a:pPr marL="457200" indent="-457200">
              <a:lnSpc>
                <a:spcPct val="150000"/>
              </a:lnSpc>
              <a:spcBef>
                <a:spcPct val="0"/>
              </a:spcBef>
              <a:buFont typeface="Arial,Sans-Serif" panose="020B0604020202020204" pitchFamily="34" charset="0"/>
            </a:pPr>
            <a:r>
              <a:rPr lang="en-GB" sz="2600" dirty="0">
                <a:ea typeface="Calibri Light"/>
                <a:cs typeface="Calibri Light"/>
              </a:rPr>
              <a:t>Check for duplicate values</a:t>
            </a:r>
            <a:endParaRPr lang="en-US" sz="2600" dirty="0">
              <a:ea typeface="Calibri Light"/>
              <a:cs typeface="Calibri Light"/>
            </a:endParaRPr>
          </a:p>
          <a:p>
            <a:pPr marL="457200" indent="-457200">
              <a:lnSpc>
                <a:spcPct val="150000"/>
              </a:lnSpc>
              <a:spcBef>
                <a:spcPct val="0"/>
              </a:spcBef>
              <a:buFont typeface="Arial,Sans-Serif" panose="020B0604020202020204" pitchFamily="34" charset="0"/>
            </a:pPr>
            <a:r>
              <a:rPr lang="en-GB" sz="2600" dirty="0">
                <a:ea typeface="Calibri Light"/>
                <a:cs typeface="Calibri Light"/>
              </a:rPr>
              <a:t>Conversion of data types to datetime</a:t>
            </a:r>
          </a:p>
          <a:p>
            <a:pPr marL="457200" indent="-457200">
              <a:lnSpc>
                <a:spcPct val="150000"/>
              </a:lnSpc>
              <a:spcBef>
                <a:spcPct val="0"/>
              </a:spcBef>
              <a:buFont typeface="Arial,Sans-Serif" panose="020B0604020202020204" pitchFamily="34" charset="0"/>
            </a:pPr>
            <a:r>
              <a:rPr lang="en-GB" sz="2600" dirty="0">
                <a:ea typeface="Calibri Light"/>
                <a:cs typeface="Calibri Light"/>
              </a:rPr>
              <a:t>Setting Index</a:t>
            </a:r>
            <a:endParaRPr lang="en-US" sz="2600" dirty="0">
              <a:ea typeface="Calibri Light"/>
              <a:cs typeface="Calibri Light"/>
            </a:endParaRPr>
          </a:p>
          <a:p>
            <a:pPr marL="457200" indent="-457200">
              <a:lnSpc>
                <a:spcPct val="150000"/>
              </a:lnSpc>
              <a:spcBef>
                <a:spcPct val="0"/>
              </a:spcBef>
              <a:buFont typeface="Arial,Sans-Serif" panose="020B0604020202020204" pitchFamily="34" charset="0"/>
            </a:pPr>
            <a:r>
              <a:rPr lang="en-GB" sz="2600" dirty="0">
                <a:ea typeface="Calibri Light"/>
                <a:cs typeface="Calibri Light"/>
              </a:rPr>
              <a:t>Check for missing values and Imputations</a:t>
            </a:r>
            <a:endParaRPr lang="en-US" sz="2600" dirty="0">
              <a:ea typeface="Calibri Light"/>
              <a:cs typeface="Calibri Light"/>
            </a:endParaRPr>
          </a:p>
          <a:p>
            <a:pPr marL="457200" indent="-457200">
              <a:lnSpc>
                <a:spcPct val="150000"/>
              </a:lnSpc>
              <a:spcBef>
                <a:spcPct val="0"/>
              </a:spcBef>
              <a:buFont typeface="Arial,Sans-Serif" panose="020B0604020202020204" pitchFamily="34" charset="0"/>
            </a:pPr>
            <a:r>
              <a:rPr lang="en-GB" sz="2600" dirty="0">
                <a:ea typeface="Calibri Light"/>
                <a:cs typeface="Calibri Light"/>
              </a:rPr>
              <a:t>Outlier detection and removal using capping method</a:t>
            </a:r>
            <a:endParaRPr lang="en-US" sz="2600" dirty="0">
              <a:ea typeface="Calibri Light"/>
              <a:cs typeface="Calibri Light"/>
            </a:endParaRPr>
          </a:p>
          <a:p>
            <a:pPr marL="457200" indent="-457200">
              <a:lnSpc>
                <a:spcPct val="150000"/>
              </a:lnSpc>
              <a:spcBef>
                <a:spcPct val="0"/>
              </a:spcBef>
              <a:buFont typeface="Arial,Sans-Serif" panose="020B0604020202020204" pitchFamily="34" charset="0"/>
            </a:pPr>
            <a:r>
              <a:rPr lang="en-GB" sz="2600" dirty="0">
                <a:ea typeface="Calibri Light"/>
                <a:cs typeface="Calibri Light"/>
              </a:rPr>
              <a:t>Visualization of the data</a:t>
            </a:r>
            <a:endParaRPr lang="en-GB" sz="2600" dirty="0">
              <a:ea typeface="Calibri" panose="020F0502020204030204"/>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C9AEBF-45D9-425C-5C5D-59DB4B8D60E3}"/>
              </a:ext>
            </a:extLst>
          </p:cNvPr>
          <p:cNvSpPr>
            <a:spLocks noGrp="1"/>
          </p:cNvSpPr>
          <p:nvPr>
            <p:ph idx="1"/>
          </p:nvPr>
        </p:nvSpPr>
        <p:spPr>
          <a:xfrm>
            <a:off x="170841" y="254444"/>
            <a:ext cx="5278066" cy="3979585"/>
          </a:xfrm>
        </p:spPr>
        <p:txBody>
          <a:bodyPr vert="horz" lIns="91440" tIns="45720" rIns="91440" bIns="45720" rtlCol="0" anchor="ctr">
            <a:normAutofit/>
          </a:bodyPr>
          <a:lstStyle/>
          <a:p>
            <a:pPr marL="0" indent="0">
              <a:buNone/>
            </a:pPr>
            <a:r>
              <a:rPr lang="en-GB" sz="2000" b="1" u="sng" dirty="0">
                <a:ea typeface="Arial"/>
                <a:cs typeface="Arial"/>
              </a:rPr>
              <a:t>Dataset summarization</a:t>
            </a:r>
            <a:r>
              <a:rPr lang="en-US" sz="2000" b="1" u="sng" dirty="0">
                <a:ea typeface="Arial"/>
                <a:cs typeface="Arial"/>
              </a:rPr>
              <a:t>​</a:t>
            </a:r>
            <a:endParaRPr lang="en-US" sz="2000" b="1" u="sng" dirty="0">
              <a:ea typeface="Calibri" panose="020F0502020204030204"/>
              <a:cs typeface="Calibri" panose="020F0502020204030204"/>
            </a:endParaRPr>
          </a:p>
          <a:p>
            <a:pPr marL="0" indent="0">
              <a:buNone/>
            </a:pPr>
            <a:r>
              <a:rPr lang="en-US" sz="1800" dirty="0">
                <a:latin typeface="Calibri" panose="020F0502020204030204" pitchFamily="34" charset="0"/>
                <a:ea typeface="Calibri Light"/>
                <a:cs typeface="Calibri" panose="020F0502020204030204" pitchFamily="34" charset="0"/>
              </a:rPr>
              <a:t>Basic information of the data is gathered such as no of rows and columns and datatype of the dataset. Mean, minimum and maximum data is observed.</a:t>
            </a:r>
          </a:p>
          <a:p>
            <a:pPr marL="0" indent="0">
              <a:buNone/>
            </a:pPr>
            <a:endParaRPr lang="en-US" sz="2000" dirty="0">
              <a:latin typeface="Calibri Light"/>
              <a:ea typeface="Calibri Light"/>
              <a:cs typeface="Arial"/>
            </a:endParaRPr>
          </a:p>
          <a:p>
            <a:pPr marL="0" indent="0">
              <a:buNone/>
            </a:pPr>
            <a:endParaRPr lang="en-US" sz="2000" dirty="0">
              <a:latin typeface="Calibri Light"/>
              <a:ea typeface="Calibri Light"/>
              <a:cs typeface="Arial"/>
            </a:endParaRPr>
          </a:p>
          <a:p>
            <a:pPr marL="0" indent="0">
              <a:buNone/>
            </a:pPr>
            <a:r>
              <a:rPr lang="en-GB" sz="2000" b="1" u="sng" dirty="0">
                <a:latin typeface="Calibri" panose="020F0502020204030204" pitchFamily="34" charset="0"/>
                <a:ea typeface="Calibri Light"/>
                <a:cs typeface="Calibri" panose="020F0502020204030204" pitchFamily="34" charset="0"/>
              </a:rPr>
              <a:t>Check for duplicate values</a:t>
            </a:r>
          </a:p>
          <a:p>
            <a:pPr marL="0" indent="0">
              <a:buNone/>
            </a:pPr>
            <a:r>
              <a:rPr lang="en-GB" sz="1800" dirty="0">
                <a:latin typeface="Calibri" panose="020F0502020204030204" pitchFamily="34" charset="0"/>
                <a:ea typeface="Calibri Light"/>
                <a:cs typeface="Calibri" panose="020F0502020204030204" pitchFamily="34" charset="0"/>
              </a:rPr>
              <a:t>Duplicated records are checked in the dataset.</a:t>
            </a:r>
          </a:p>
        </p:txBody>
      </p:sp>
      <p:pic>
        <p:nvPicPr>
          <p:cNvPr id="4" name="Picture 3" descr="A screenshot of a computer&#10;&#10;Description automatically generated">
            <a:extLst>
              <a:ext uri="{FF2B5EF4-FFF2-40B4-BE49-F238E27FC236}">
                <a16:creationId xmlns:a16="http://schemas.microsoft.com/office/drawing/2014/main" id="{A227BB97-2E56-9211-55B9-C552FBACBDF3}"/>
              </a:ext>
            </a:extLst>
          </p:cNvPr>
          <p:cNvPicPr>
            <a:picLocks noChangeAspect="1"/>
          </p:cNvPicPr>
          <p:nvPr/>
        </p:nvPicPr>
        <p:blipFill rotWithShape="1">
          <a:blip r:embed="rId2"/>
          <a:srcRect l="20059" r="148" b="-635"/>
          <a:stretch/>
        </p:blipFill>
        <p:spPr>
          <a:xfrm>
            <a:off x="5216923" y="504136"/>
            <a:ext cx="3488454" cy="204445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BAF61E9-F219-E4CA-AB2D-D9D12639A580}"/>
              </a:ext>
            </a:extLst>
          </p:cNvPr>
          <p:cNvPicPr>
            <a:picLocks noChangeAspect="1"/>
          </p:cNvPicPr>
          <p:nvPr/>
        </p:nvPicPr>
        <p:blipFill>
          <a:blip r:embed="rId3"/>
          <a:stretch>
            <a:fillRect/>
          </a:stretch>
        </p:blipFill>
        <p:spPr>
          <a:xfrm>
            <a:off x="8775284" y="504384"/>
            <a:ext cx="3383379" cy="2137756"/>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B06B0B06-E6BB-C6AA-EEA5-772893E8ABDE}"/>
              </a:ext>
            </a:extLst>
          </p:cNvPr>
          <p:cNvPicPr>
            <a:picLocks noChangeAspect="1"/>
          </p:cNvPicPr>
          <p:nvPr/>
        </p:nvPicPr>
        <p:blipFill>
          <a:blip r:embed="rId4"/>
          <a:stretch>
            <a:fillRect/>
          </a:stretch>
        </p:blipFill>
        <p:spPr>
          <a:xfrm>
            <a:off x="5330890" y="2937223"/>
            <a:ext cx="3450771" cy="1504515"/>
          </a:xfrm>
          <a:prstGeom prst="rect">
            <a:avLst/>
          </a:prstGeom>
        </p:spPr>
      </p:pic>
      <p:sp>
        <p:nvSpPr>
          <p:cNvPr id="10" name="Content Placeholder 2">
            <a:extLst>
              <a:ext uri="{FF2B5EF4-FFF2-40B4-BE49-F238E27FC236}">
                <a16:creationId xmlns:a16="http://schemas.microsoft.com/office/drawing/2014/main" id="{17301D03-053A-288B-743B-377D431A651B}"/>
              </a:ext>
            </a:extLst>
          </p:cNvPr>
          <p:cNvSpPr txBox="1">
            <a:spLocks/>
          </p:cNvSpPr>
          <p:nvPr/>
        </p:nvSpPr>
        <p:spPr>
          <a:xfrm>
            <a:off x="74424" y="4403456"/>
            <a:ext cx="5114781" cy="195795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b="1" u="sng" dirty="0">
                <a:latin typeface="Calibri" panose="020F0502020204030204" pitchFamily="34" charset="0"/>
                <a:cs typeface="Calibri" panose="020F0502020204030204" pitchFamily="34" charset="0"/>
              </a:rPr>
              <a:t>Conversion of datatypes to datetime</a:t>
            </a:r>
          </a:p>
          <a:p>
            <a:pPr marL="0" indent="0">
              <a:buNone/>
            </a:pPr>
            <a:r>
              <a:rPr lang="en-GB" sz="1800" dirty="0">
                <a:latin typeface="Calibri" panose="020F0502020204030204" pitchFamily="34" charset="0"/>
                <a:ea typeface="+mn-lt"/>
                <a:cs typeface="Calibri" panose="020F0502020204030204" pitchFamily="34" charset="0"/>
              </a:rPr>
              <a:t>Date Column is having object/string data type. We will convert it to </a:t>
            </a:r>
            <a:r>
              <a:rPr lang="en-GB" sz="1800" dirty="0" err="1">
                <a:latin typeface="Calibri" panose="020F0502020204030204" pitchFamily="34" charset="0"/>
                <a:ea typeface="+mn-lt"/>
                <a:cs typeface="Calibri" panose="020F0502020204030204" pitchFamily="34" charset="0"/>
              </a:rPr>
              <a:t>DateTime</a:t>
            </a:r>
            <a:r>
              <a:rPr lang="en-GB" sz="1800" dirty="0">
                <a:latin typeface="Calibri" panose="020F0502020204030204" pitchFamily="34" charset="0"/>
                <a:ea typeface="+mn-lt"/>
                <a:cs typeface="Calibri" panose="020F0502020204030204" pitchFamily="34" charset="0"/>
              </a:rPr>
              <a:t> type</a:t>
            </a:r>
            <a:endParaRPr lang="en-GB" sz="1800" dirty="0">
              <a:latin typeface="Calibri" panose="020F0502020204030204" pitchFamily="34" charset="0"/>
              <a:cs typeface="Calibri" panose="020F0502020204030204" pitchFamily="34" charset="0"/>
            </a:endParaRPr>
          </a:p>
          <a:p>
            <a:pPr marL="0" indent="0">
              <a:buNone/>
            </a:pPr>
            <a:endParaRPr lang="en-GB" sz="2000" u="sng" dirty="0">
              <a:latin typeface="Calibri Light"/>
              <a:ea typeface="Calibri Light"/>
              <a:cs typeface="Calibri Light"/>
            </a:endParaRPr>
          </a:p>
        </p:txBody>
      </p:sp>
      <p:pic>
        <p:nvPicPr>
          <p:cNvPr id="12" name="Picture 11" descr="A screenshot of a computer&#10;&#10;Description automatically generated">
            <a:extLst>
              <a:ext uri="{FF2B5EF4-FFF2-40B4-BE49-F238E27FC236}">
                <a16:creationId xmlns:a16="http://schemas.microsoft.com/office/drawing/2014/main" id="{B651EFB1-0522-83CE-F85B-19791185CB00}"/>
              </a:ext>
            </a:extLst>
          </p:cNvPr>
          <p:cNvPicPr>
            <a:picLocks noChangeAspect="1"/>
          </p:cNvPicPr>
          <p:nvPr/>
        </p:nvPicPr>
        <p:blipFill>
          <a:blip r:embed="rId5"/>
          <a:stretch>
            <a:fillRect/>
          </a:stretch>
        </p:blipFill>
        <p:spPr>
          <a:xfrm>
            <a:off x="5330890" y="4520366"/>
            <a:ext cx="5052526" cy="2000491"/>
          </a:xfrm>
          <a:prstGeom prst="rect">
            <a:avLst/>
          </a:prstGeom>
        </p:spPr>
      </p:pic>
    </p:spTree>
    <p:extLst>
      <p:ext uri="{BB962C8B-B14F-4D97-AF65-F5344CB8AC3E}">
        <p14:creationId xmlns:p14="http://schemas.microsoft.com/office/powerpoint/2010/main" val="16741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F86EF9B3-063F-88C3-6010-A382425FC23A}"/>
              </a:ext>
            </a:extLst>
          </p:cNvPr>
          <p:cNvSpPr txBox="1">
            <a:spLocks/>
          </p:cNvSpPr>
          <p:nvPr/>
        </p:nvSpPr>
        <p:spPr>
          <a:xfrm>
            <a:off x="226172" y="321732"/>
            <a:ext cx="4221685" cy="1957953"/>
          </a:xfrm>
          <a:prstGeom prst="rect">
            <a:avLst/>
          </a:prstGeom>
        </p:spPr>
        <p:txBody>
          <a:bodyPr vert="horz" lIns="91440" tIns="45720" rIns="91440" bIns="45720" rtlCol="0" anchor="ctr">
            <a:normAutofit/>
          </a:bodyPr>
          <a:lstStyle>
            <a:defPPr>
              <a:defRPr lang="en-US"/>
            </a:defPPr>
            <a:lvl1pPr indent="0">
              <a:lnSpc>
                <a:spcPct val="90000"/>
              </a:lnSpc>
              <a:spcBef>
                <a:spcPts val="1000"/>
              </a:spcBef>
              <a:buFont typeface="Arial" panose="020B0604020202020204" pitchFamily="34" charset="0"/>
              <a:buNone/>
              <a:defRPr sz="2000" b="1" u="sng">
                <a:cs typeface="Aria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Setting Index</a:t>
            </a:r>
          </a:p>
          <a:p>
            <a:r>
              <a:rPr lang="en-GB" sz="1800" b="0" u="none" dirty="0"/>
              <a:t>As this is a Time Series Data set, We will set Date column as index</a:t>
            </a:r>
          </a:p>
        </p:txBody>
      </p:sp>
      <p:pic>
        <p:nvPicPr>
          <p:cNvPr id="8" name="Picture 7" descr="A screenshot of a computer&#10;&#10;Description automatically generated">
            <a:extLst>
              <a:ext uri="{FF2B5EF4-FFF2-40B4-BE49-F238E27FC236}">
                <a16:creationId xmlns:a16="http://schemas.microsoft.com/office/drawing/2014/main" id="{AE43708E-7A3F-AD6B-A46E-B98A5C6DA711}"/>
              </a:ext>
            </a:extLst>
          </p:cNvPr>
          <p:cNvPicPr>
            <a:picLocks noChangeAspect="1"/>
          </p:cNvPicPr>
          <p:nvPr/>
        </p:nvPicPr>
        <p:blipFill>
          <a:blip r:embed="rId2"/>
          <a:stretch>
            <a:fillRect/>
          </a:stretch>
        </p:blipFill>
        <p:spPr>
          <a:xfrm>
            <a:off x="4704000" y="100649"/>
            <a:ext cx="3629608" cy="1815571"/>
          </a:xfrm>
          <a:prstGeom prst="rect">
            <a:avLst/>
          </a:prstGeom>
        </p:spPr>
      </p:pic>
      <p:sp>
        <p:nvSpPr>
          <p:cNvPr id="9" name="Content Placeholder 2">
            <a:extLst>
              <a:ext uri="{FF2B5EF4-FFF2-40B4-BE49-F238E27FC236}">
                <a16:creationId xmlns:a16="http://schemas.microsoft.com/office/drawing/2014/main" id="{415D00BE-8BC7-C65B-6E43-B37C0267C42E}"/>
              </a:ext>
            </a:extLst>
          </p:cNvPr>
          <p:cNvSpPr txBox="1">
            <a:spLocks/>
          </p:cNvSpPr>
          <p:nvPr/>
        </p:nvSpPr>
        <p:spPr>
          <a:xfrm>
            <a:off x="229663" y="2204499"/>
            <a:ext cx="4589045" cy="195795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b="1" u="sng" dirty="0">
                <a:latin typeface="Calibri" panose="020F0502020204030204" pitchFamily="34" charset="0"/>
                <a:cs typeface="Calibri" panose="020F0502020204030204" pitchFamily="34" charset="0"/>
              </a:rPr>
              <a:t>Check for missing values and Imputations</a:t>
            </a:r>
          </a:p>
          <a:p>
            <a:pPr marL="0" indent="0">
              <a:buNone/>
            </a:pPr>
            <a:r>
              <a:rPr lang="en-GB" sz="1800" dirty="0">
                <a:cs typeface="Arial"/>
              </a:rPr>
              <a:t>Missing values and missing dates are checked and corrections is performed using forward fill.</a:t>
            </a:r>
          </a:p>
        </p:txBody>
      </p:sp>
      <p:pic>
        <p:nvPicPr>
          <p:cNvPr id="10" name="Picture 9" descr="A computer code with text&#10;&#10;Description automatically generated">
            <a:extLst>
              <a:ext uri="{FF2B5EF4-FFF2-40B4-BE49-F238E27FC236}">
                <a16:creationId xmlns:a16="http://schemas.microsoft.com/office/drawing/2014/main" id="{EA86058E-93A4-C3A6-52AD-FFE4404B9B1F}"/>
              </a:ext>
            </a:extLst>
          </p:cNvPr>
          <p:cNvPicPr>
            <a:picLocks noChangeAspect="1"/>
          </p:cNvPicPr>
          <p:nvPr/>
        </p:nvPicPr>
        <p:blipFill>
          <a:blip r:embed="rId3"/>
          <a:stretch>
            <a:fillRect/>
          </a:stretch>
        </p:blipFill>
        <p:spPr>
          <a:xfrm>
            <a:off x="4818708" y="2178611"/>
            <a:ext cx="3808444" cy="1075349"/>
          </a:xfrm>
          <a:prstGeom prst="rect">
            <a:avLst/>
          </a:prstGeom>
        </p:spPr>
      </p:pic>
      <p:pic>
        <p:nvPicPr>
          <p:cNvPr id="11" name="Picture 10" descr="A screen shot of a computer&#10;&#10;Description automatically generated">
            <a:extLst>
              <a:ext uri="{FF2B5EF4-FFF2-40B4-BE49-F238E27FC236}">
                <a16:creationId xmlns:a16="http://schemas.microsoft.com/office/drawing/2014/main" id="{3489C8A9-6E11-DB1D-B49B-E802C5477FF5}"/>
              </a:ext>
            </a:extLst>
          </p:cNvPr>
          <p:cNvPicPr>
            <a:picLocks noChangeAspect="1"/>
          </p:cNvPicPr>
          <p:nvPr/>
        </p:nvPicPr>
        <p:blipFill>
          <a:blip r:embed="rId4"/>
          <a:stretch>
            <a:fillRect/>
          </a:stretch>
        </p:blipFill>
        <p:spPr>
          <a:xfrm>
            <a:off x="4818710" y="3447344"/>
            <a:ext cx="3808444" cy="575068"/>
          </a:xfrm>
          <a:prstGeom prst="rect">
            <a:avLst/>
          </a:prstGeom>
        </p:spPr>
      </p:pic>
      <p:sp>
        <p:nvSpPr>
          <p:cNvPr id="12" name="Content Placeholder 2">
            <a:extLst>
              <a:ext uri="{FF2B5EF4-FFF2-40B4-BE49-F238E27FC236}">
                <a16:creationId xmlns:a16="http://schemas.microsoft.com/office/drawing/2014/main" id="{06319FF5-308A-BF4D-891E-0F1A3179424F}"/>
              </a:ext>
            </a:extLst>
          </p:cNvPr>
          <p:cNvSpPr txBox="1">
            <a:spLocks/>
          </p:cNvSpPr>
          <p:nvPr/>
        </p:nvSpPr>
        <p:spPr>
          <a:xfrm>
            <a:off x="226975" y="4255719"/>
            <a:ext cx="4721491" cy="1957953"/>
          </a:xfrm>
          <a:prstGeom prst="rect">
            <a:avLst/>
          </a:prstGeom>
        </p:spPr>
        <p:txBody>
          <a:bodyPr vert="horz" lIns="91440" tIns="45720" rIns="91440" bIns="45720" rtlCol="0" anchor="ctr">
            <a:normAutofit/>
          </a:bodyPr>
          <a:lstStyle>
            <a:defPPr>
              <a:defRPr lang="en-US"/>
            </a:defPPr>
            <a:lvl1pPr indent="0">
              <a:lnSpc>
                <a:spcPct val="90000"/>
              </a:lnSpc>
              <a:spcBef>
                <a:spcPts val="1000"/>
              </a:spcBef>
              <a:buFont typeface="Arial" panose="020B0604020202020204" pitchFamily="34" charset="0"/>
              <a:buNone/>
              <a:defRPr sz="2000" u="sng">
                <a:latin typeface="Calibri Ligh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b="1" dirty="0">
                <a:latin typeface="Calibri" panose="020F0502020204030204" pitchFamily="34" charset="0"/>
                <a:cs typeface="Calibri" panose="020F0502020204030204" pitchFamily="34" charset="0"/>
              </a:rPr>
              <a:t>Outlier detection and removal using capping method</a:t>
            </a:r>
          </a:p>
          <a:p>
            <a:r>
              <a:rPr lang="en-GB" sz="1800" u="none" dirty="0">
                <a:latin typeface="Calibri" panose="020F0502020204030204" pitchFamily="34" charset="0"/>
                <a:cs typeface="Calibri" panose="020F0502020204030204" pitchFamily="34" charset="0"/>
              </a:rPr>
              <a:t>Boxplot is used for outlier detection. Capping method is used to deal with the outliers present in the dataset</a:t>
            </a:r>
          </a:p>
          <a:p>
            <a:endParaRPr lang="en-GB" dirty="0"/>
          </a:p>
        </p:txBody>
      </p:sp>
      <p:pic>
        <p:nvPicPr>
          <p:cNvPr id="14" name="Picture 13" descr="A screenshot of a diagram&#10;&#10;Description automatically generated">
            <a:extLst>
              <a:ext uri="{FF2B5EF4-FFF2-40B4-BE49-F238E27FC236}">
                <a16:creationId xmlns:a16="http://schemas.microsoft.com/office/drawing/2014/main" id="{45473D38-56B5-35FD-2558-107E2FFC4609}"/>
              </a:ext>
            </a:extLst>
          </p:cNvPr>
          <p:cNvPicPr>
            <a:picLocks noChangeAspect="1"/>
          </p:cNvPicPr>
          <p:nvPr/>
        </p:nvPicPr>
        <p:blipFill>
          <a:blip r:embed="rId5"/>
          <a:stretch>
            <a:fillRect/>
          </a:stretch>
        </p:blipFill>
        <p:spPr>
          <a:xfrm>
            <a:off x="4527754" y="4176413"/>
            <a:ext cx="4201649" cy="2339753"/>
          </a:xfrm>
          <a:prstGeom prst="rect">
            <a:avLst/>
          </a:prstGeom>
        </p:spPr>
      </p:pic>
      <p:pic>
        <p:nvPicPr>
          <p:cNvPr id="15" name="Picture 14" descr="A screenshot of a computer code&#10;&#10;Description automatically generated">
            <a:extLst>
              <a:ext uri="{FF2B5EF4-FFF2-40B4-BE49-F238E27FC236}">
                <a16:creationId xmlns:a16="http://schemas.microsoft.com/office/drawing/2014/main" id="{AE087E22-9F09-7DCE-BCE2-C1A9089C6F26}"/>
              </a:ext>
            </a:extLst>
          </p:cNvPr>
          <p:cNvPicPr>
            <a:picLocks noChangeAspect="1"/>
          </p:cNvPicPr>
          <p:nvPr/>
        </p:nvPicPr>
        <p:blipFill>
          <a:blip r:embed="rId6"/>
          <a:stretch>
            <a:fillRect/>
          </a:stretch>
        </p:blipFill>
        <p:spPr>
          <a:xfrm>
            <a:off x="8821174" y="4120879"/>
            <a:ext cx="3193845" cy="2450824"/>
          </a:xfrm>
          <a:prstGeom prst="rect">
            <a:avLst/>
          </a:prstGeom>
        </p:spPr>
      </p:pic>
    </p:spTree>
    <p:extLst>
      <p:ext uri="{BB962C8B-B14F-4D97-AF65-F5344CB8AC3E}">
        <p14:creationId xmlns:p14="http://schemas.microsoft.com/office/powerpoint/2010/main" val="243158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46FD2265-C4B5-C202-3CD1-EADB6DFD438D}"/>
              </a:ext>
            </a:extLst>
          </p:cNvPr>
          <p:cNvSpPr txBox="1">
            <a:spLocks/>
          </p:cNvSpPr>
          <p:nvPr/>
        </p:nvSpPr>
        <p:spPr>
          <a:xfrm>
            <a:off x="226172" y="321732"/>
            <a:ext cx="4221685" cy="54238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u="sng" dirty="0">
                <a:latin typeface="Calibri" panose="020F0502020204030204" pitchFamily="34" charset="0"/>
                <a:ea typeface="Calibri Light"/>
                <a:cs typeface="Calibri" panose="020F0502020204030204" pitchFamily="34" charset="0"/>
              </a:rPr>
              <a:t>Visualizations performed on the dataset</a:t>
            </a:r>
          </a:p>
          <a:p>
            <a:pPr marL="342900" indent="-342900"/>
            <a:r>
              <a:rPr lang="en-GB" sz="1800" dirty="0">
                <a:latin typeface="Calibri" panose="020F0502020204030204" pitchFamily="34" charset="0"/>
                <a:ea typeface="Calibri Light"/>
                <a:cs typeface="Calibri" panose="020F0502020204030204" pitchFamily="34" charset="0"/>
              </a:rPr>
              <a:t>Line Plot</a:t>
            </a:r>
          </a:p>
          <a:p>
            <a:pPr marL="342900" indent="-342900"/>
            <a:r>
              <a:rPr lang="en-GB" sz="1800" dirty="0">
                <a:latin typeface="Calibri" panose="020F0502020204030204" pitchFamily="34" charset="0"/>
                <a:ea typeface="Calibri Light"/>
                <a:cs typeface="Calibri" panose="020F0502020204030204" pitchFamily="34" charset="0"/>
              </a:rPr>
              <a:t>Histogram Plot</a:t>
            </a:r>
          </a:p>
          <a:p>
            <a:pPr marL="342900" indent="-342900"/>
            <a:r>
              <a:rPr lang="en-GB" sz="1800" dirty="0">
                <a:latin typeface="Calibri" panose="020F0502020204030204" pitchFamily="34" charset="0"/>
                <a:ea typeface="Calibri Light"/>
                <a:cs typeface="Calibri" panose="020F0502020204030204" pitchFamily="34" charset="0"/>
              </a:rPr>
              <a:t>Density Plot</a:t>
            </a:r>
          </a:p>
          <a:p>
            <a:pPr marL="342900" indent="-342900"/>
            <a:r>
              <a:rPr lang="en-GB" sz="1800" dirty="0">
                <a:latin typeface="Calibri" panose="020F0502020204030204" pitchFamily="34" charset="0"/>
                <a:ea typeface="Calibri Light"/>
                <a:cs typeface="Calibri" panose="020F0502020204030204" pitchFamily="34" charset="0"/>
              </a:rPr>
              <a:t>Box Plot</a:t>
            </a:r>
          </a:p>
          <a:p>
            <a:pPr marL="342900" indent="-342900"/>
            <a:r>
              <a:rPr lang="en-GB" sz="1800" dirty="0">
                <a:latin typeface="Calibri" panose="020F0502020204030204" pitchFamily="34" charset="0"/>
                <a:ea typeface="Calibri Light"/>
                <a:cs typeface="Calibri" panose="020F0502020204030204" pitchFamily="34" charset="0"/>
              </a:rPr>
              <a:t>Lag Plot </a:t>
            </a:r>
          </a:p>
          <a:p>
            <a:pPr marL="342900" indent="-342900"/>
            <a:r>
              <a:rPr lang="en-GB" sz="1800" dirty="0">
                <a:latin typeface="Calibri" panose="020F0502020204030204" pitchFamily="34" charset="0"/>
                <a:ea typeface="Calibri Light"/>
                <a:cs typeface="Calibri" panose="020F0502020204030204" pitchFamily="34" charset="0"/>
              </a:rPr>
              <a:t>Moving Averages Plot</a:t>
            </a:r>
          </a:p>
          <a:p>
            <a:pPr marL="342900" indent="-342900"/>
            <a:r>
              <a:rPr lang="en-GB" sz="1800" dirty="0">
                <a:latin typeface="Calibri" panose="020F0502020204030204" pitchFamily="34" charset="0"/>
                <a:ea typeface="Calibri Light"/>
                <a:cs typeface="Calibri" panose="020F0502020204030204" pitchFamily="34" charset="0"/>
              </a:rPr>
              <a:t>Time Series Decomposition Plot</a:t>
            </a:r>
          </a:p>
          <a:p>
            <a:pPr marL="342900" indent="-342900"/>
            <a:r>
              <a:rPr lang="en-GB" sz="1800" dirty="0">
                <a:latin typeface="Calibri" panose="020F0502020204030204" pitchFamily="34" charset="0"/>
                <a:ea typeface="Calibri Light"/>
                <a:cs typeface="Calibri" panose="020F0502020204030204" pitchFamily="34" charset="0"/>
              </a:rPr>
              <a:t>Auto correlation Plot</a:t>
            </a:r>
          </a:p>
          <a:p>
            <a:pPr marL="342900" indent="-342900"/>
            <a:endParaRPr lang="en-GB" sz="2000" dirty="0">
              <a:latin typeface="Calibri Light"/>
              <a:ea typeface="Calibri Light"/>
              <a:cs typeface="Calibri Light"/>
            </a:endParaRPr>
          </a:p>
        </p:txBody>
      </p:sp>
      <p:pic>
        <p:nvPicPr>
          <p:cNvPr id="7" name="Picture 6" descr="A graph showing the growth of the stock market&#10;&#10;Description automatically generated">
            <a:extLst>
              <a:ext uri="{FF2B5EF4-FFF2-40B4-BE49-F238E27FC236}">
                <a16:creationId xmlns:a16="http://schemas.microsoft.com/office/drawing/2014/main" id="{F60E0B93-75A6-5439-B86B-0F47373141EA}"/>
              </a:ext>
            </a:extLst>
          </p:cNvPr>
          <p:cNvPicPr>
            <a:picLocks noChangeAspect="1"/>
          </p:cNvPicPr>
          <p:nvPr/>
        </p:nvPicPr>
        <p:blipFill>
          <a:blip r:embed="rId2"/>
          <a:stretch>
            <a:fillRect/>
          </a:stretch>
        </p:blipFill>
        <p:spPr>
          <a:xfrm>
            <a:off x="3782142" y="-3233"/>
            <a:ext cx="7454490" cy="2169563"/>
          </a:xfrm>
          <a:prstGeom prst="rect">
            <a:avLst/>
          </a:prstGeom>
        </p:spPr>
      </p:pic>
      <p:pic>
        <p:nvPicPr>
          <p:cNvPr id="8" name="Picture 7">
            <a:extLst>
              <a:ext uri="{FF2B5EF4-FFF2-40B4-BE49-F238E27FC236}">
                <a16:creationId xmlns:a16="http://schemas.microsoft.com/office/drawing/2014/main" id="{1B5D79C1-5192-6AE7-A877-B2BA9D3F4201}"/>
              </a:ext>
            </a:extLst>
          </p:cNvPr>
          <p:cNvPicPr>
            <a:picLocks noChangeAspect="1"/>
          </p:cNvPicPr>
          <p:nvPr/>
        </p:nvPicPr>
        <p:blipFill>
          <a:blip r:embed="rId3"/>
          <a:stretch>
            <a:fillRect/>
          </a:stretch>
        </p:blipFill>
        <p:spPr>
          <a:xfrm>
            <a:off x="9099754" y="2455150"/>
            <a:ext cx="2743200" cy="1931311"/>
          </a:xfrm>
          <a:prstGeom prst="rect">
            <a:avLst/>
          </a:prstGeom>
        </p:spPr>
      </p:pic>
      <p:pic>
        <p:nvPicPr>
          <p:cNvPr id="9" name="Picture 8" descr="A blue line graph with numbers&#10;&#10;Description automatically generated">
            <a:extLst>
              <a:ext uri="{FF2B5EF4-FFF2-40B4-BE49-F238E27FC236}">
                <a16:creationId xmlns:a16="http://schemas.microsoft.com/office/drawing/2014/main" id="{8F096823-C43E-46FC-4F1D-9D3E281FA51F}"/>
              </a:ext>
            </a:extLst>
          </p:cNvPr>
          <p:cNvPicPr>
            <a:picLocks noChangeAspect="1"/>
          </p:cNvPicPr>
          <p:nvPr/>
        </p:nvPicPr>
        <p:blipFill>
          <a:blip r:embed="rId4"/>
          <a:stretch>
            <a:fillRect/>
          </a:stretch>
        </p:blipFill>
        <p:spPr>
          <a:xfrm>
            <a:off x="9099755" y="4386760"/>
            <a:ext cx="2743200" cy="1853514"/>
          </a:xfrm>
          <a:prstGeom prst="rect">
            <a:avLst/>
          </a:prstGeom>
        </p:spPr>
      </p:pic>
      <p:pic>
        <p:nvPicPr>
          <p:cNvPr id="10" name="Picture 9">
            <a:extLst>
              <a:ext uri="{FF2B5EF4-FFF2-40B4-BE49-F238E27FC236}">
                <a16:creationId xmlns:a16="http://schemas.microsoft.com/office/drawing/2014/main" id="{9BE1ABBA-BA24-1544-EDAE-C0D9A3556FBB}"/>
              </a:ext>
            </a:extLst>
          </p:cNvPr>
          <p:cNvPicPr>
            <a:picLocks noChangeAspect="1"/>
          </p:cNvPicPr>
          <p:nvPr/>
        </p:nvPicPr>
        <p:blipFill>
          <a:blip r:embed="rId5"/>
          <a:stretch>
            <a:fillRect/>
          </a:stretch>
        </p:blipFill>
        <p:spPr>
          <a:xfrm>
            <a:off x="3929626" y="2457216"/>
            <a:ext cx="5111134" cy="3787113"/>
          </a:xfrm>
          <a:prstGeom prst="rect">
            <a:avLst/>
          </a:prstGeom>
        </p:spPr>
      </p:pic>
    </p:spTree>
    <p:extLst>
      <p:ext uri="{BB962C8B-B14F-4D97-AF65-F5344CB8AC3E}">
        <p14:creationId xmlns:p14="http://schemas.microsoft.com/office/powerpoint/2010/main" val="362772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70EABF21-4FB4-0855-6737-6D71FD7E8D97}"/>
              </a:ext>
            </a:extLst>
          </p:cNvPr>
          <p:cNvSpPr>
            <a:spLocks noGrp="1"/>
          </p:cNvSpPr>
          <p:nvPr>
            <p:ph type="subTitle" idx="1"/>
          </p:nvPr>
        </p:nvSpPr>
        <p:spPr>
          <a:xfrm>
            <a:off x="729343" y="4937253"/>
            <a:ext cx="5649686" cy="707571"/>
          </a:xfrm>
        </p:spPr>
        <p:txBody>
          <a:bodyPr>
            <a:normAutofit/>
          </a:bodyPr>
          <a:lstStyle/>
          <a:p>
            <a:pPr algn="l"/>
            <a:r>
              <a:rPr lang="en-IN" sz="2000" dirty="0"/>
              <a:t>Where we will get the minimum RMSE value we will build the final model on the same</a:t>
            </a:r>
          </a:p>
        </p:txBody>
      </p:sp>
      <p:pic>
        <p:nvPicPr>
          <p:cNvPr id="4" name="Picture 3">
            <a:extLst>
              <a:ext uri="{FF2B5EF4-FFF2-40B4-BE49-F238E27FC236}">
                <a16:creationId xmlns:a16="http://schemas.microsoft.com/office/drawing/2014/main" id="{9B5203E7-A927-8209-74A0-E5E068370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77334"/>
            <a:ext cx="5914871" cy="3593599"/>
          </a:xfrm>
          <a:prstGeom prst="rect">
            <a:avLst/>
          </a:prstGeom>
        </p:spPr>
      </p:pic>
      <p:sp>
        <p:nvSpPr>
          <p:cNvPr id="6" name="Subtitle 2">
            <a:extLst>
              <a:ext uri="{FF2B5EF4-FFF2-40B4-BE49-F238E27FC236}">
                <a16:creationId xmlns:a16="http://schemas.microsoft.com/office/drawing/2014/main" id="{6CEC2980-4C91-C1C2-4F18-1D6916607CF8}"/>
              </a:ext>
            </a:extLst>
          </p:cNvPr>
          <p:cNvSpPr txBox="1">
            <a:spLocks/>
          </p:cNvSpPr>
          <p:nvPr/>
        </p:nvSpPr>
        <p:spPr>
          <a:xfrm>
            <a:off x="6379029" y="4167659"/>
            <a:ext cx="5649685" cy="2090057"/>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b="1" dirty="0">
                <a:solidFill>
                  <a:srgbClr val="008000"/>
                </a:solidFill>
                <a:latin typeface="Calibri" panose="020F0502020204030204" pitchFamily="34" charset="0"/>
                <a:cs typeface="Calibri" panose="020F0502020204030204" pitchFamily="34" charset="0"/>
              </a:rPr>
              <a:t>RMSE - Root Mean Squared Error</a:t>
            </a:r>
            <a:endParaRPr lang="en-IN" sz="1800" b="1" dirty="0">
              <a:solidFill>
                <a:srgbClr val="000000"/>
              </a:solidFill>
              <a:latin typeface="Calibri" panose="020F0502020204030204" pitchFamily="34" charset="0"/>
              <a:cs typeface="Calibri" panose="020F0502020204030204" pitchFamily="34" charset="0"/>
            </a:endParaRPr>
          </a:p>
          <a:p>
            <a:pPr algn="l"/>
            <a:r>
              <a:rPr lang="en-IN" sz="1800" dirty="0">
                <a:solidFill>
                  <a:srgbClr val="0000FF"/>
                </a:solidFill>
                <a:latin typeface="Calibri" panose="020F0502020204030204" pitchFamily="34" charset="0"/>
                <a:cs typeface="Calibri" panose="020F0502020204030204" pitchFamily="34" charset="0"/>
              </a:rPr>
              <a:t>def</a:t>
            </a:r>
            <a:r>
              <a:rPr lang="en-IN" sz="1800" dirty="0">
                <a:solidFill>
                  <a:srgbClr val="000000"/>
                </a:solidFill>
                <a:latin typeface="Calibri" panose="020F0502020204030204" pitchFamily="34" charset="0"/>
                <a:cs typeface="Calibri" panose="020F0502020204030204" pitchFamily="34" charset="0"/>
              </a:rPr>
              <a:t> </a:t>
            </a:r>
            <a:r>
              <a:rPr lang="en-IN" sz="1800" dirty="0">
                <a:solidFill>
                  <a:srgbClr val="795E26"/>
                </a:solidFill>
                <a:latin typeface="Calibri" panose="020F0502020204030204" pitchFamily="34" charset="0"/>
                <a:cs typeface="Calibri" panose="020F0502020204030204" pitchFamily="34" charset="0"/>
              </a:rPr>
              <a:t>RMSE</a:t>
            </a:r>
            <a:r>
              <a:rPr lang="en-IN" sz="1800" dirty="0">
                <a:solidFill>
                  <a:srgbClr val="000000"/>
                </a:solidFill>
                <a:latin typeface="Calibri" panose="020F0502020204030204" pitchFamily="34" charset="0"/>
                <a:cs typeface="Calibri" panose="020F0502020204030204" pitchFamily="34" charset="0"/>
              </a:rPr>
              <a:t>(</a:t>
            </a:r>
            <a:r>
              <a:rPr lang="en-IN" sz="1800" dirty="0">
                <a:solidFill>
                  <a:srgbClr val="001080"/>
                </a:solidFill>
                <a:latin typeface="Calibri" panose="020F0502020204030204" pitchFamily="34" charset="0"/>
                <a:cs typeface="Calibri" panose="020F0502020204030204" pitchFamily="34" charset="0"/>
              </a:rPr>
              <a:t>pred</a:t>
            </a:r>
            <a:r>
              <a:rPr lang="en-IN" sz="1800" dirty="0">
                <a:solidFill>
                  <a:srgbClr val="000000"/>
                </a:solidFill>
                <a:latin typeface="Calibri" panose="020F0502020204030204" pitchFamily="34" charset="0"/>
                <a:cs typeface="Calibri" panose="020F0502020204030204" pitchFamily="34" charset="0"/>
              </a:rPr>
              <a:t>, </a:t>
            </a:r>
            <a:r>
              <a:rPr lang="en-IN" sz="1800" dirty="0">
                <a:solidFill>
                  <a:srgbClr val="001080"/>
                </a:solidFill>
                <a:latin typeface="Calibri" panose="020F0502020204030204" pitchFamily="34" charset="0"/>
                <a:cs typeface="Calibri" panose="020F0502020204030204" pitchFamily="34" charset="0"/>
              </a:rPr>
              <a:t>org</a:t>
            </a:r>
            <a:r>
              <a:rPr lang="en-IN" sz="1800" dirty="0">
                <a:solidFill>
                  <a:srgbClr val="000000"/>
                </a:solidFill>
                <a:latin typeface="Calibri" panose="020F0502020204030204" pitchFamily="34" charset="0"/>
                <a:cs typeface="Calibri" panose="020F0502020204030204" pitchFamily="34" charset="0"/>
              </a:rPr>
              <a:t>):</a:t>
            </a:r>
          </a:p>
          <a:p>
            <a:pPr algn="l"/>
            <a:r>
              <a:rPr lang="en-IN" sz="1800" dirty="0">
                <a:solidFill>
                  <a:srgbClr val="000000"/>
                </a:solidFill>
                <a:latin typeface="Calibri" panose="020F0502020204030204" pitchFamily="34" charset="0"/>
                <a:cs typeface="Calibri" panose="020F0502020204030204" pitchFamily="34" charset="0"/>
              </a:rPr>
              <a:t>MSE = </a:t>
            </a:r>
            <a:r>
              <a:rPr lang="en-IN" sz="1800" dirty="0" err="1">
                <a:solidFill>
                  <a:srgbClr val="000000"/>
                </a:solidFill>
                <a:latin typeface="Calibri" panose="020F0502020204030204" pitchFamily="34" charset="0"/>
                <a:cs typeface="Calibri" panose="020F0502020204030204" pitchFamily="34" charset="0"/>
              </a:rPr>
              <a:t>np.square</a:t>
            </a:r>
            <a:r>
              <a:rPr lang="en-IN" sz="1800" dirty="0">
                <a:solidFill>
                  <a:srgbClr val="000000"/>
                </a:solidFill>
                <a:latin typeface="Calibri" panose="020F0502020204030204" pitchFamily="34" charset="0"/>
                <a:cs typeface="Calibri" panose="020F0502020204030204" pitchFamily="34" charset="0"/>
              </a:rPr>
              <a:t>(</a:t>
            </a:r>
            <a:r>
              <a:rPr lang="en-IN" sz="1800" dirty="0" err="1">
                <a:solidFill>
                  <a:srgbClr val="000000"/>
                </a:solidFill>
                <a:latin typeface="Calibri" panose="020F0502020204030204" pitchFamily="34" charset="0"/>
                <a:cs typeface="Calibri" panose="020F0502020204030204" pitchFamily="34" charset="0"/>
              </a:rPr>
              <a:t>np.subtract</a:t>
            </a:r>
            <a:r>
              <a:rPr lang="en-IN" sz="1800" dirty="0">
                <a:solidFill>
                  <a:srgbClr val="000000"/>
                </a:solidFill>
                <a:latin typeface="Calibri" panose="020F0502020204030204" pitchFamily="34" charset="0"/>
                <a:cs typeface="Calibri" panose="020F0502020204030204" pitchFamily="34" charset="0"/>
              </a:rPr>
              <a:t>(org, pred)).mean()</a:t>
            </a:r>
          </a:p>
          <a:p>
            <a:pPr algn="l"/>
            <a:r>
              <a:rPr lang="en-IN" sz="1800" dirty="0">
                <a:solidFill>
                  <a:srgbClr val="000000"/>
                </a:solidFill>
                <a:latin typeface="Calibri" panose="020F0502020204030204" pitchFamily="34" charset="0"/>
                <a:cs typeface="Calibri" panose="020F0502020204030204" pitchFamily="34" charset="0"/>
              </a:rPr>
              <a:t>RMSE = </a:t>
            </a:r>
            <a:r>
              <a:rPr lang="en-IN" sz="1800" dirty="0" err="1">
                <a:solidFill>
                  <a:srgbClr val="000000"/>
                </a:solidFill>
                <a:latin typeface="Calibri" panose="020F0502020204030204" pitchFamily="34" charset="0"/>
                <a:cs typeface="Calibri" panose="020F0502020204030204" pitchFamily="34" charset="0"/>
              </a:rPr>
              <a:t>np.sqrt</a:t>
            </a:r>
            <a:r>
              <a:rPr lang="en-IN" sz="1800" dirty="0">
                <a:solidFill>
                  <a:srgbClr val="000000"/>
                </a:solidFill>
                <a:latin typeface="Calibri" panose="020F0502020204030204" pitchFamily="34" charset="0"/>
                <a:cs typeface="Calibri" panose="020F0502020204030204" pitchFamily="34" charset="0"/>
              </a:rPr>
              <a:t>(MSE)</a:t>
            </a:r>
          </a:p>
          <a:p>
            <a:pPr algn="l"/>
            <a:r>
              <a:rPr lang="en-IN" sz="1800" dirty="0">
                <a:latin typeface="Calibri" panose="020F0502020204030204" pitchFamily="34" charset="0"/>
                <a:cs typeface="Calibri" panose="020F0502020204030204" pitchFamily="34" charset="0"/>
              </a:rPr>
              <a:t>return </a:t>
            </a:r>
            <a:r>
              <a:rPr lang="en-IN" sz="1800" dirty="0" err="1">
                <a:latin typeface="Calibri" panose="020F0502020204030204" pitchFamily="34" charset="0"/>
                <a:cs typeface="Calibri" panose="020F0502020204030204" pitchFamily="34" charset="0"/>
              </a:rPr>
              <a:t>rmse</a:t>
            </a:r>
            <a:endParaRPr lang="en-IN" sz="1800" dirty="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p:txBody>
      </p:sp>
      <p:sp>
        <p:nvSpPr>
          <p:cNvPr id="7" name="Subtitle 4">
            <a:extLst>
              <a:ext uri="{FF2B5EF4-FFF2-40B4-BE49-F238E27FC236}">
                <a16:creationId xmlns:a16="http://schemas.microsoft.com/office/drawing/2014/main" id="{A411B05F-7C1F-315D-EE67-D7F38D319624}"/>
              </a:ext>
            </a:extLst>
          </p:cNvPr>
          <p:cNvSpPr txBox="1">
            <a:spLocks/>
          </p:cNvSpPr>
          <p:nvPr/>
        </p:nvSpPr>
        <p:spPr>
          <a:xfrm>
            <a:off x="370114" y="457200"/>
            <a:ext cx="5649686" cy="293914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u="sng" dirty="0"/>
              <a:t>MODEL BUILDING</a:t>
            </a:r>
          </a:p>
          <a:p>
            <a:endParaRPr lang="en-US" sz="1050" b="1" dirty="0"/>
          </a:p>
          <a:p>
            <a:pPr marL="633222" indent="-285750" algn="l" rtl="0" latinLnBrk="0">
              <a:spcBef>
                <a:spcPts val="0"/>
              </a:spcBef>
              <a:spcAft>
                <a:spcPts val="0"/>
              </a:spcAft>
              <a:buFont typeface="Arial" panose="020B0604020202020204" pitchFamily="34" charset="0"/>
              <a:buChar char="•"/>
            </a:pPr>
            <a:r>
              <a:rPr lang="en-US" sz="1800" dirty="0">
                <a:solidFill>
                  <a:srgbClr val="000000"/>
                </a:solidFill>
                <a:effectLst/>
              </a:rPr>
              <a:t>By Differencing Method, the p-value of data becomes less than 0.05 and when it gets less than the same, our data becomes stationary and we checked the same by </a:t>
            </a:r>
            <a:r>
              <a:rPr lang="en-US" sz="1800" dirty="0" err="1">
                <a:solidFill>
                  <a:srgbClr val="000000"/>
                </a:solidFill>
                <a:effectLst/>
              </a:rPr>
              <a:t>Adfuller</a:t>
            </a:r>
            <a:r>
              <a:rPr lang="en-US" sz="1800" dirty="0">
                <a:solidFill>
                  <a:srgbClr val="000000"/>
                </a:solidFill>
                <a:effectLst/>
              </a:rPr>
              <a:t> Test. </a:t>
            </a:r>
          </a:p>
          <a:p>
            <a:pPr marL="633222" indent="-285750" algn="l" rtl="0" latinLnBrk="0">
              <a:spcBef>
                <a:spcPts val="0"/>
              </a:spcBef>
              <a:spcAft>
                <a:spcPts val="0"/>
              </a:spcAft>
              <a:buFont typeface="Arial" panose="020B0604020202020204" pitchFamily="34" charset="0"/>
              <a:buChar char="•"/>
            </a:pPr>
            <a:endParaRPr lang="en-US" sz="1800" dirty="0">
              <a:effectLst/>
            </a:endParaRPr>
          </a:p>
          <a:p>
            <a:pPr marL="633222" indent="-285750" algn="l" rtl="0" latinLnBrk="0">
              <a:spcBef>
                <a:spcPts val="0"/>
              </a:spcBef>
              <a:spcAft>
                <a:spcPts val="0"/>
              </a:spcAft>
              <a:buFont typeface="Arial" panose="020B0604020202020204" pitchFamily="34" charset="0"/>
              <a:buChar char="•"/>
            </a:pPr>
            <a:r>
              <a:rPr lang="en-US" sz="1800" dirty="0">
                <a:solidFill>
                  <a:srgbClr val="000000"/>
                </a:solidFill>
                <a:effectLst/>
              </a:rPr>
              <a:t>Then by sequential method, data is split into train &amp; test. </a:t>
            </a:r>
            <a:endParaRPr lang="en-US" sz="1800" dirty="0">
              <a:effectLst/>
            </a:endParaRPr>
          </a:p>
          <a:p>
            <a:pPr marL="342900" indent="-342900" algn="l">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1552693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TotalTime>
  <Words>619</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Arial,Sans-Serif</vt:lpstr>
      <vt:lpstr>Calibri</vt:lpstr>
      <vt:lpstr>Calibri Light</vt:lpstr>
      <vt:lpstr>Roboto</vt:lpstr>
      <vt:lpstr>Office Theme</vt:lpstr>
      <vt:lpstr>PowerPoint Presentation</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Model Building</vt:lpstr>
      <vt:lpstr>Deployment</vt:lpstr>
      <vt:lpstr>Oil Price Prediction Application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MINAL INGLE</dc:creator>
  <cp:lastModifiedBy>AKSHAY SASANE</cp:lastModifiedBy>
  <cp:revision>4</cp:revision>
  <dcterms:created xsi:type="dcterms:W3CDTF">2023-08-19T20:09:33Z</dcterms:created>
  <dcterms:modified xsi:type="dcterms:W3CDTF">2023-08-21T05:45:12Z</dcterms:modified>
</cp:coreProperties>
</file>