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EE6"/>
    <a:srgbClr val="132BDC"/>
    <a:srgbClr val="DCE0FC"/>
    <a:srgbClr val="FDF200"/>
    <a:srgbClr val="80FBE5"/>
    <a:srgbClr val="3CF3D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0"/>
    <p:restoredTop sz="94626"/>
  </p:normalViewPr>
  <p:slideViewPr>
    <p:cSldViewPr snapToGrid="0">
      <p:cViewPr varScale="1">
        <p:scale>
          <a:sx n="85" d="100"/>
          <a:sy n="85" d="100"/>
        </p:scale>
        <p:origin x="8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7" d="100"/>
          <a:sy n="137" d="100"/>
        </p:scale>
        <p:origin x="6744" y="208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8/10/relationships/authors" Target="author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14A1CB-5452-AC70-7D60-1A44C62C56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6B759-0F79-F999-E975-D9DBEDB8A5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9E520-E069-0742-BD97-ED28BB08EC53}" type="datetimeFigureOut">
              <a:rPr lang="en-US" smtClean="0"/>
              <a:t>12/31/2024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A7C7E-774B-6207-364F-BAC51DF08F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ACE22-8537-7305-26E3-E0E0AF83D5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B964BE-1CD1-1943-8CAA-B6D417321F1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00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85F30-A497-F84E-BC49-B57AB2B760AA}" type="datetimeFigureOut">
              <a:rPr lang="en-US" smtClean="0"/>
              <a:t>12/31/2024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D3E5B-4BED-B24C-9674-6B6454D045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33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hdphoto1.wdp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2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5">
            <a:extLst>
              <a:ext uri="{FF2B5EF4-FFF2-40B4-BE49-F238E27FC236}">
                <a16:creationId xmlns:a16="http://schemas.microsoft.com/office/drawing/2014/main" id="{1EBC0340-3AAE-A39F-0BAF-0E7430611152}"/>
              </a:ext>
            </a:extLst>
          </p:cNvPr>
          <p:cNvSpPr/>
          <p:nvPr userDrawn="1"/>
        </p:nvSpPr>
        <p:spPr>
          <a:xfrm>
            <a:off x="3127386" y="1976768"/>
            <a:ext cx="6929120" cy="4877511"/>
          </a:xfrm>
          <a:custGeom>
            <a:avLst/>
            <a:gdLst>
              <a:gd name="connsiteX0" fmla="*/ 3464560 w 6929120"/>
              <a:gd name="connsiteY0" fmla="*/ 0 h 4877511"/>
              <a:gd name="connsiteX1" fmla="*/ 6929120 w 6929120"/>
              <a:gd name="connsiteY1" fmla="*/ 3464560 h 4877511"/>
              <a:gd name="connsiteX2" fmla="*/ 6656858 w 6929120"/>
              <a:gd name="connsiteY2" fmla="*/ 4813124 h 4877511"/>
              <a:gd name="connsiteX3" fmla="*/ 6625841 w 6929120"/>
              <a:gd name="connsiteY3" fmla="*/ 4877511 h 4877511"/>
              <a:gd name="connsiteX4" fmla="*/ 303280 w 6929120"/>
              <a:gd name="connsiteY4" fmla="*/ 4877511 h 4877511"/>
              <a:gd name="connsiteX5" fmla="*/ 272263 w 6929120"/>
              <a:gd name="connsiteY5" fmla="*/ 4813124 h 4877511"/>
              <a:gd name="connsiteX6" fmla="*/ 0 w 6929120"/>
              <a:gd name="connsiteY6" fmla="*/ 3464560 h 4877511"/>
              <a:gd name="connsiteX7" fmla="*/ 3464560 w 6929120"/>
              <a:gd name="connsiteY7" fmla="*/ 0 h 487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29120" h="4877511">
                <a:moveTo>
                  <a:pt x="3464560" y="0"/>
                </a:moveTo>
                <a:cubicBezTo>
                  <a:pt x="5377984" y="0"/>
                  <a:pt x="6929120" y="1551136"/>
                  <a:pt x="6929120" y="3464560"/>
                </a:cubicBezTo>
                <a:cubicBezTo>
                  <a:pt x="6929120" y="3942916"/>
                  <a:pt x="6832174" y="4398629"/>
                  <a:pt x="6656858" y="4813124"/>
                </a:cubicBezTo>
                <a:lnTo>
                  <a:pt x="6625841" y="4877511"/>
                </a:lnTo>
                <a:lnTo>
                  <a:pt x="303280" y="4877511"/>
                </a:lnTo>
                <a:lnTo>
                  <a:pt x="272263" y="4813124"/>
                </a:lnTo>
                <a:cubicBezTo>
                  <a:pt x="96946" y="4398629"/>
                  <a:pt x="0" y="3942916"/>
                  <a:pt x="0" y="3464560"/>
                </a:cubicBezTo>
                <a:cubicBezTo>
                  <a:pt x="0" y="1551136"/>
                  <a:pt x="1551136" y="0"/>
                  <a:pt x="34645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0" name="Picture 9" descr="Gap between two buildings against the blue sky">
            <a:extLst>
              <a:ext uri="{FF2B5EF4-FFF2-40B4-BE49-F238E27FC236}">
                <a16:creationId xmlns:a16="http://schemas.microsoft.com/office/drawing/2014/main" id="{C40F96A3-9DAF-4D22-64AD-CEC023D28D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0546"/>
                    </a14:imgEffect>
                    <a14:imgEffect>
                      <a14:saturation sat="0"/>
                    </a14:imgEffect>
                    <a14:imgEffect>
                      <a14:brightnessContrast bright="-34000" contras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550" b="8386"/>
          <a:stretch/>
        </p:blipFill>
        <p:spPr>
          <a:xfrm>
            <a:off x="760411" y="0"/>
            <a:ext cx="1143158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0411" y="506460"/>
            <a:ext cx="6226593" cy="3427502"/>
          </a:xfrm>
        </p:spPr>
        <p:txBody>
          <a:bodyPr lIns="0" tIns="0" rIns="0" bIns="0" anchor="t">
            <a:noAutofit/>
          </a:bodyPr>
          <a:lstStyle>
            <a:lvl1pPr algn="l">
              <a:defRPr sz="45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250F21D-F2DD-7321-0EAB-DA9F671A2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988" y="340659"/>
            <a:ext cx="10461812" cy="842682"/>
          </a:xfrm>
        </p:spPr>
        <p:txBody>
          <a:bodyPr anchor="ctr">
            <a:noAutofit/>
          </a:bodyPr>
          <a:lstStyle>
            <a:lvl1pPr algn="ctr">
              <a:defRPr sz="3600" baseline="0"/>
            </a:lvl1pPr>
          </a:lstStyle>
          <a:p>
            <a:r>
              <a:rPr lang="en-US" dirty="0"/>
              <a:t>Contents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EECBEC-47C0-1CBF-96E7-318D538984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6200000">
            <a:off x="8854442" y="2935581"/>
            <a:ext cx="6291068" cy="384048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D78F7-5CBD-4D51-970A-4C050848D6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A01C0A-2BB6-49E7-91A3-DCB9F9F595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83E9D8-DC92-4847-BAB7-5A2F0A1C7C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6587" y="1852246"/>
            <a:ext cx="10461811" cy="4539588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100"/>
            </a:lvl1pPr>
            <a:lvl2pPr marL="914400" indent="-457200">
              <a:buFont typeface="+mj-lt"/>
              <a:buAutoNum type="arabicPeriod"/>
              <a:defRPr sz="20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9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250F21D-F2DD-7321-0EAB-DA9F671A2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988" y="340659"/>
            <a:ext cx="10461812" cy="842682"/>
          </a:xfrm>
        </p:spPr>
        <p:txBody>
          <a:bodyPr anchor="ctr">
            <a:noAutofit/>
          </a:bodyPr>
          <a:lstStyle>
            <a:lvl1pPr algn="ctr">
              <a:defRPr sz="3600" baseline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EECBEC-47C0-1CBF-96E7-318D538984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16200000">
            <a:off x="8854442" y="2935581"/>
            <a:ext cx="6291068" cy="384048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D78F7-5CBD-4D51-970A-4C050848D6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A01C0A-2BB6-49E7-91A3-DCB9F9F595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83E9D8-DC92-4847-BAB7-5A2F0A1C7C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6587" y="1852246"/>
            <a:ext cx="10461811" cy="453958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 sz="2100"/>
            </a:lvl1pPr>
            <a:lvl2pPr marL="800100" indent="-342900">
              <a:buFont typeface="Wingdings" panose="05000000000000000000" pitchFamily="2" charset="2"/>
              <a:buChar char="q"/>
              <a:defRPr sz="20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arge walking intersection with one lone person">
            <a:extLst>
              <a:ext uri="{FF2B5EF4-FFF2-40B4-BE49-F238E27FC236}">
                <a16:creationId xmlns:a16="http://schemas.microsoft.com/office/drawing/2014/main" id="{09010683-ED2B-BF6C-90F9-AF09D38DB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7000" contrast="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1811000" cy="6858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C7A66511-B85E-197E-52D6-398E0BABD4A3}"/>
              </a:ext>
            </a:extLst>
          </p:cNvPr>
          <p:cNvSpPr/>
          <p:nvPr userDrawn="1"/>
        </p:nvSpPr>
        <p:spPr>
          <a:xfrm>
            <a:off x="804713" y="0"/>
            <a:ext cx="8272488" cy="6858000"/>
          </a:xfrm>
          <a:custGeom>
            <a:avLst/>
            <a:gdLst>
              <a:gd name="connsiteX0" fmla="*/ 2449074 w 8272488"/>
              <a:gd name="connsiteY0" fmla="*/ 0 h 6858000"/>
              <a:gd name="connsiteX1" fmla="*/ 5823415 w 8272488"/>
              <a:gd name="connsiteY1" fmla="*/ 0 h 6858000"/>
              <a:gd name="connsiteX2" fmla="*/ 5929477 w 8272488"/>
              <a:gd name="connsiteY2" fmla="*/ 47950 h 6858000"/>
              <a:gd name="connsiteX3" fmla="*/ 8272488 w 8272488"/>
              <a:gd name="connsiteY3" fmla="*/ 3776315 h 6858000"/>
              <a:gd name="connsiteX4" fmla="*/ 7025715 w 8272488"/>
              <a:gd name="connsiteY4" fmla="*/ 6735959 h 6858000"/>
              <a:gd name="connsiteX5" fmla="*/ 6893036 w 8272488"/>
              <a:gd name="connsiteY5" fmla="*/ 6858000 h 6858000"/>
              <a:gd name="connsiteX6" fmla="*/ 1379452 w 8272488"/>
              <a:gd name="connsiteY6" fmla="*/ 6858000 h 6858000"/>
              <a:gd name="connsiteX7" fmla="*/ 1246773 w 8272488"/>
              <a:gd name="connsiteY7" fmla="*/ 6735959 h 6858000"/>
              <a:gd name="connsiteX8" fmla="*/ 0 w 8272488"/>
              <a:gd name="connsiteY8" fmla="*/ 3776315 h 6858000"/>
              <a:gd name="connsiteX9" fmla="*/ 2343012 w 8272488"/>
              <a:gd name="connsiteY9" fmla="*/ 479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72488" h="6858000">
                <a:moveTo>
                  <a:pt x="2449074" y="0"/>
                </a:moveTo>
                <a:lnTo>
                  <a:pt x="5823415" y="0"/>
                </a:lnTo>
                <a:lnTo>
                  <a:pt x="5929477" y="47950"/>
                </a:lnTo>
                <a:cubicBezTo>
                  <a:pt x="7315814" y="715956"/>
                  <a:pt x="8272488" y="2134414"/>
                  <a:pt x="8272488" y="3776315"/>
                </a:cubicBezTo>
                <a:cubicBezTo>
                  <a:pt x="8272488" y="4936354"/>
                  <a:pt x="7794942" y="5984857"/>
                  <a:pt x="7025715" y="6735959"/>
                </a:cubicBezTo>
                <a:lnTo>
                  <a:pt x="6893036" y="6858000"/>
                </a:lnTo>
                <a:lnTo>
                  <a:pt x="1379452" y="6858000"/>
                </a:lnTo>
                <a:lnTo>
                  <a:pt x="1246773" y="6735959"/>
                </a:lnTo>
                <a:cubicBezTo>
                  <a:pt x="477546" y="5984857"/>
                  <a:pt x="0" y="4936354"/>
                  <a:pt x="0" y="3776315"/>
                </a:cubicBezTo>
                <a:cubicBezTo>
                  <a:pt x="0" y="2134414"/>
                  <a:pt x="956674" y="715956"/>
                  <a:pt x="2343012" y="47950"/>
                </a:cubicBezTo>
                <a:close/>
              </a:path>
            </a:pathLst>
          </a:custGeom>
          <a:solidFill>
            <a:schemeClr val="accent1">
              <a:alpha val="673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36714-0A6D-7D0D-3336-B8081C409B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7196" y="2188196"/>
            <a:ext cx="5985159" cy="1594507"/>
          </a:xfrm>
        </p:spPr>
        <p:txBody>
          <a:bodyPr lIns="0" tIns="0" rIns="0" bIns="0" anchor="b">
            <a:noAutofit/>
          </a:bodyPr>
          <a:lstStyle>
            <a:lvl1pPr>
              <a:defRPr sz="3600" b="1" i="0" baseline="0">
                <a:solidFill>
                  <a:schemeClr val="bg1"/>
                </a:solidFill>
                <a:latin typeface="+mj-lt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9F29DD-6F0C-B005-FD16-89C061AE31C9}"/>
              </a:ext>
            </a:extLst>
          </p:cNvPr>
          <p:cNvSpPr/>
          <p:nvPr userDrawn="1"/>
        </p:nvSpPr>
        <p:spPr>
          <a:xfrm>
            <a:off x="10408059" y="1151133"/>
            <a:ext cx="190346" cy="1037063"/>
          </a:xfrm>
          <a:prstGeom prst="rect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980795-C54D-B27A-60D2-8758CAF840E2}"/>
              </a:ext>
            </a:extLst>
          </p:cNvPr>
          <p:cNvSpPr/>
          <p:nvPr userDrawn="1"/>
        </p:nvSpPr>
        <p:spPr>
          <a:xfrm>
            <a:off x="10987993" y="114070"/>
            <a:ext cx="190346" cy="1037063"/>
          </a:xfrm>
          <a:prstGeom prst="rect">
            <a:avLst/>
          </a:prstGeom>
          <a:solidFill>
            <a:schemeClr val="accent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5DD54-AC6C-8FD6-3ABF-282F1F124B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BBA03-8EAF-9651-6DC8-7316BA1FE5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A01C0A-2BB6-49E7-91A3-DCB9F9F595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2034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688C66-2A77-64CD-38B5-90492185CACE}"/>
              </a:ext>
            </a:extLst>
          </p:cNvPr>
          <p:cNvSpPr/>
          <p:nvPr userDrawn="1"/>
        </p:nvSpPr>
        <p:spPr>
          <a:xfrm rot="5400000" flipH="1" flipV="1">
            <a:off x="8570975" y="3236976"/>
            <a:ext cx="6858000" cy="384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9035839-CD36-5568-9808-CCDD9953C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8854442" y="2953511"/>
            <a:ext cx="6291068" cy="384048"/>
          </a:xfrm>
          <a:prstGeom prst="rect">
            <a:avLst/>
          </a:prstGeom>
          <a:noFill/>
        </p:spPr>
        <p:txBody>
          <a:bodyPr vert="horz" lIns="210312" tIns="45720" rIns="91440" bIns="45720" rtlCol="0" anchor="ctr"/>
          <a:lstStyle>
            <a:lvl1pPr algn="l">
              <a:defRPr sz="12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438" y="409576"/>
            <a:ext cx="10972800" cy="132556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644" y="1825625"/>
            <a:ext cx="11098307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3E5E79-C396-3919-759D-5AD893CE4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rot="16200000">
            <a:off x="11716512" y="6382510"/>
            <a:ext cx="566928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09A01C0A-2BB6-49E7-91A3-DCB9F9F595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2" r:id="rId3"/>
    <p:sldLayoutId id="2147483663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cap="all" spc="600" baseline="0">
          <a:solidFill>
            <a:schemeClr val="tx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buFontTx/>
        <a:buNone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200" b="0" i="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1800" b="0" i="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1800" b="0" i="0" kern="1200">
          <a:solidFill>
            <a:schemeClr val="tx1"/>
          </a:solidFill>
          <a:latin typeface="Avenir Next LT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4" orient="horz" pos="1152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19" userDrawn="1">
          <p15:clr>
            <a:srgbClr val="547EBF"/>
          </p15:clr>
        </p15:guide>
        <p15:guide id="20" pos="7680" userDrawn="1">
          <p15:clr>
            <a:srgbClr val="547EBF"/>
          </p15:clr>
        </p15:guide>
        <p15:guide id="21" pos="528" userDrawn="1">
          <p15:clr>
            <a:srgbClr val="547EBF"/>
          </p15:clr>
        </p15:guide>
        <p15:guide id="22" pos="6912" userDrawn="1">
          <p15:clr>
            <a:srgbClr val="547EBF"/>
          </p15:clr>
        </p15:guide>
        <p15:guide id="23" orient="horz" pos="240" userDrawn="1">
          <p15:clr>
            <a:srgbClr val="547EBF"/>
          </p15:clr>
        </p15:guide>
        <p15:guide id="25" orient="horz" pos="552" userDrawn="1">
          <p15:clr>
            <a:srgbClr val="547EBF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Unity Game Development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Getting Started with Unity Game Development</a:t>
            </a:r>
          </a:p>
          <a:p>
            <a:r>
              <a:t>Building 3D Environments and Assets</a:t>
            </a:r>
          </a:p>
          <a:p>
            <a:r>
              <a:t>Scripting and Programming in Unity</a:t>
            </a:r>
          </a:p>
          <a:p>
            <a:r>
              <a:t>Optimizing Performance and Deployment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Getting Started with Unity Game Development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Choose a project template or start from scratch.</a:t>
            </a:r>
          </a:p>
          <a:p>
            <a:r>
              <a:t>Set up your development environment with Visual Studio or preferred IDE.</a:t>
            </a:r>
          </a:p>
          <a:p>
            <a:r>
              <a:t>Create a new scene or open an existing one.</a:t>
            </a:r>
          </a:p>
          <a:p>
            <a:r>
              <a:t>Get familiar with Unity's interface and navigation.</a:t>
            </a:r>
          </a:p>
          <a:p>
            <a:r>
              <a:t>Explore Unity's official tutorials and documentation.</a:t>
            </a:r>
          </a:p>
          <a:p>
            <a:r>
              <a:t>Join online communities and forums for support and resources.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3D Environments and Assets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Create immersive 3D environments for engaging user experiences</a:t>
            </a:r>
          </a:p>
          <a:p>
            <a:r>
              <a:t>Design and model 3D assets from concept to reality</a:t>
            </a:r>
          </a:p>
          <a:p>
            <a:r>
              <a:t>Use texture mapping and lighting to enhance visual realism</a:t>
            </a:r>
          </a:p>
          <a:p>
            <a:r>
              <a:t>Optimize 3D models for performance and efficiency</a:t>
            </a:r>
          </a:p>
          <a:p>
            <a:r>
              <a:t>Develop interactive 3D elements for user interaction</a:t>
            </a:r>
          </a:p>
          <a:p>
            <a:r>
              <a:t>Integrate 3D assets with other multimedia elements seamlessly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Scripting and Programming in Unity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UnityScript is also supported for legacy projects only.</a:t>
            </a:r>
          </a:p>
          <a:p>
            <a:r>
              <a:t>Visual Studio is the recommended IDE for Unity development.</a:t>
            </a:r>
          </a:p>
          <a:p>
            <a:r>
              <a:t>MonoDevelop is an alternative IDE for Unity development.</a:t>
            </a:r>
          </a:p>
          <a:p>
            <a:r>
              <a:t>Unity API provides a vast range of pre-built functionalities.</a:t>
            </a:r>
          </a:p>
          <a:p>
            <a:r>
              <a:t>Custom scripts can be written to create unique behaviors.</a:t>
            </a:r>
          </a:p>
          <a:p>
            <a:r>
              <a:t>Debugging tools are available for error detection and resolution.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Optimizing Performance and Deployment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Leverage caching to reduce latency and improve responsiveness</a:t>
            </a:r>
          </a:p>
          <a:p>
            <a:r>
              <a:t>Optimize database queries for faster data retrieval</a:t>
            </a:r>
          </a:p>
          <a:p>
            <a:r>
              <a:t>Use lazy loading to prioritize critical resources</a:t>
            </a:r>
          </a:p>
          <a:p>
            <a:r>
              <a:t>Streamline code with minification and compression</a:t>
            </a:r>
          </a:p>
          <a:p>
            <a:r>
              <a:t>Implement efficient logging and monitoring tools</a:t>
            </a:r>
          </a:p>
          <a:p>
            <a:r>
              <a:t>Select optimal cloud providers for scalability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36393B"/>
      </a:dk1>
      <a:lt1>
        <a:srgbClr val="FFFFFF"/>
      </a:lt1>
      <a:dk2>
        <a:srgbClr val="3AEFCC"/>
      </a:dk2>
      <a:lt2>
        <a:srgbClr val="E7E4E6"/>
      </a:lt2>
      <a:accent1>
        <a:srgbClr val="4A5EE6"/>
      </a:accent1>
      <a:accent2>
        <a:srgbClr val="62D382"/>
      </a:accent2>
      <a:accent3>
        <a:srgbClr val="FDED60"/>
      </a:accent3>
      <a:accent4>
        <a:srgbClr val="FD4C00"/>
      </a:accent4>
      <a:accent5>
        <a:srgbClr val="FE2701"/>
      </a:accent5>
      <a:accent6>
        <a:srgbClr val="CA54FB"/>
      </a:accent6>
      <a:hlink>
        <a:srgbClr val="4E62F0"/>
      </a:hlink>
      <a:folHlink>
        <a:srgbClr val="FC4C00"/>
      </a:folHlink>
    </a:clrScheme>
    <a:fontScheme name="Custom 9">
      <a:majorFont>
        <a:latin typeface="Arial Black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TM34357351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Arial Black</vt:lpstr>
      <vt:lpstr>Avenir Next LT Pro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2022-06-22T01:10:31Z</dcterms:created>
  <dcterms:modified xsi:type="dcterms:W3CDTF">2024-12-31T06:28:54Z</dcterms:modified>
</cp:coreProperties>
</file>