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2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3144" userDrawn="1">
          <p15:clr>
            <a:srgbClr val="A4A3A4"/>
          </p15:clr>
        </p15:guide>
        <p15:guide id="3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204" autoAdjust="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>
        <p:guide orient="horz" pos="792"/>
        <p:guide pos="3144"/>
        <p:guide orient="horz" pos="960"/>
      </p:guideLst>
    </p:cSldViewPr>
  </p:slideViewPr>
  <p:outlineViewPr>
    <p:cViewPr>
      <p:scale>
        <a:sx n="33" d="100"/>
        <a:sy n="33" d="100"/>
      </p:scale>
      <p:origin x="0" y="-1194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58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commentAuthors" Target="commentAuthors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microsoft.com/office/2018/10/relationships/authors" Target="authors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E72A9-67A2-4FB1-BBF6-740F2C2EAA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B748C-466C-45D8-970C-D4FB4FE80C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ABBF3-49A8-4B3F-9773-22E67695BB12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8C23F-271A-4B7C-87EC-108046165C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7ABF6-4152-4126-AC20-23B44A3111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B6193-5AA7-489B-8575-00593FC261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405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AAC2B-A50D-4386-849A-6B59FB991B4C}" type="datetimeFigureOut">
              <a:rPr lang="en-US" smtClean="0"/>
              <a:t>1/1/2025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895658-EA1F-4910-80AB-4DA76E1674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77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svg"/><Relationship Id="rId5" Type="http://schemas.openxmlformats.org/officeDocument/2006/relationships/image" Target="../media/image8.png"/><Relationship Id="rId6" Type="http://schemas.openxmlformats.org/officeDocument/2006/relationships/image" Target="../media/image9.sv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png"/><Relationship Id="rId5" Type="http://schemas.openxmlformats.org/officeDocument/2006/relationships/image" Target="../media/image4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9AF4D7D-42EC-4F30-296A-81B05C4E7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67642" y="677918"/>
            <a:ext cx="8503422" cy="3590596"/>
          </a:xfrm>
        </p:spPr>
        <p:txBody>
          <a:bodyPr anchor="ctr"/>
          <a:lstStyle>
            <a:lvl1pPr algn="l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039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4540" y="103131"/>
            <a:ext cx="8113059" cy="1107105"/>
          </a:xfrm>
        </p:spPr>
        <p:txBody>
          <a:bodyPr anchor="b" anchorCtr="0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CONTENTS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19142"/>
            <a:ext cx="4187536" cy="6865753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77669" y="2168639"/>
            <a:ext cx="7770070" cy="4025972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rabicPeriod"/>
              <a:defRPr sz="18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023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6830" y="225853"/>
            <a:ext cx="10760909" cy="1176909"/>
          </a:xfrm>
        </p:spPr>
        <p:txBody>
          <a:bodyPr anchor="b" anchorCtr="0"/>
          <a:lstStyle>
            <a:lvl1pPr algn="ctr"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4914EB-20DD-97B4-8FF9-94D739D21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9867" y="0"/>
            <a:ext cx="2762032" cy="6858000"/>
            <a:chOff x="-9867" y="-7753"/>
            <a:chExt cx="4187536" cy="6865753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407AED1-9974-465A-BC9C-530E270105DE}"/>
                </a:ext>
              </a:extLst>
            </p:cNvPr>
            <p:cNvSpPr/>
            <p:nvPr userDrawn="1"/>
          </p:nvSpPr>
          <p:spPr>
            <a:xfrm flipH="1">
              <a:off x="0" y="2021358"/>
              <a:ext cx="2032942" cy="202996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08ADBC6-C9BE-4302-A86A-4AC842874C24}"/>
                </a:ext>
              </a:extLst>
            </p:cNvPr>
            <p:cNvSpPr/>
            <p:nvPr userDrawn="1"/>
          </p:nvSpPr>
          <p:spPr>
            <a:xfrm>
              <a:off x="2029604" y="2031653"/>
              <a:ext cx="2029968" cy="2029968"/>
            </a:xfrm>
            <a:custGeom>
              <a:avLst/>
              <a:gdLst>
                <a:gd name="connsiteX0" fmla="*/ 0 w 2029968"/>
                <a:gd name="connsiteY0" fmla="*/ 0 h 2029968"/>
                <a:gd name="connsiteX1" fmla="*/ 2029968 w 2029968"/>
                <a:gd name="connsiteY1" fmla="*/ 0 h 2029968"/>
                <a:gd name="connsiteX2" fmla="*/ 2029968 w 2029968"/>
                <a:gd name="connsiteY2" fmla="*/ 2029968 h 2029968"/>
                <a:gd name="connsiteX3" fmla="*/ 0 w 2029968"/>
                <a:gd name="connsiteY3" fmla="*/ 2029968 h 2029968"/>
                <a:gd name="connsiteX4" fmla="*/ 0 w 2029968"/>
                <a:gd name="connsiteY4" fmla="*/ 0 h 2029968"/>
                <a:gd name="connsiteX0" fmla="*/ 0 w 2029968"/>
                <a:gd name="connsiteY0" fmla="*/ 0 h 2029968"/>
                <a:gd name="connsiteX1" fmla="*/ 2029968 w 2029968"/>
                <a:gd name="connsiteY1" fmla="*/ 2029968 h 2029968"/>
                <a:gd name="connsiteX2" fmla="*/ 0 w 2029968"/>
                <a:gd name="connsiteY2" fmla="*/ 2029968 h 2029968"/>
                <a:gd name="connsiteX3" fmla="*/ 0 w 2029968"/>
                <a:gd name="connsiteY3" fmla="*/ 0 h 2029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9968" h="2029968">
                  <a:moveTo>
                    <a:pt x="0" y="0"/>
                  </a:moveTo>
                  <a:lnTo>
                    <a:pt x="2029968" y="2029968"/>
                  </a:lnTo>
                  <a:lnTo>
                    <a:pt x="0" y="20299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B04AFC-F339-4DFB-AA44-D68317065E02}"/>
                </a:ext>
              </a:extLst>
            </p:cNvPr>
            <p:cNvSpPr/>
            <p:nvPr userDrawn="1"/>
          </p:nvSpPr>
          <p:spPr>
            <a:xfrm>
              <a:off x="2028253" y="4052815"/>
              <a:ext cx="2029968" cy="202996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9" descr="A black and white striped pattern&#10;&#10;Description automatically generated with low confidence">
              <a:extLst>
                <a:ext uri="{FF2B5EF4-FFF2-40B4-BE49-F238E27FC236}">
                  <a16:creationId xmlns:a16="http://schemas.microsoft.com/office/drawing/2014/main" id="{E88B2398-8473-499F-836C-F3AF518F5B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015" y="5086646"/>
              <a:ext cx="2019299" cy="999451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E1BC9BFE-80C0-4DA9-92DB-070C41E412B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-9867" y="-1076"/>
              <a:ext cx="2029968" cy="2029968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22571C-09D3-4F39-B963-76F80D9973F1}"/>
                </a:ext>
              </a:extLst>
            </p:cNvPr>
            <p:cNvSpPr/>
            <p:nvPr userDrawn="1"/>
          </p:nvSpPr>
          <p:spPr>
            <a:xfrm>
              <a:off x="2029968" y="6045049"/>
              <a:ext cx="2029968" cy="8129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268D7D-D5FB-492C-8D00-3E866534BD42}"/>
                </a:ext>
              </a:extLst>
            </p:cNvPr>
            <p:cNvSpPr/>
            <p:nvPr userDrawn="1"/>
          </p:nvSpPr>
          <p:spPr>
            <a:xfrm flipH="1">
              <a:off x="0" y="4828032"/>
              <a:ext cx="2032942" cy="2029968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54BCEF24-C76B-44E5-A457-E55658E8EB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-2860" y="4828032"/>
              <a:ext cx="2029968" cy="2029968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8216784-417D-44A8-8CF1-C0CAF410EB9B}"/>
                </a:ext>
              </a:extLst>
            </p:cNvPr>
            <p:cNvGrpSpPr/>
            <p:nvPr userDrawn="1"/>
          </p:nvGrpSpPr>
          <p:grpSpPr>
            <a:xfrm>
              <a:off x="100242" y="2099803"/>
              <a:ext cx="1920240" cy="1920240"/>
              <a:chOff x="5361924" y="7472790"/>
              <a:chExt cx="1828800" cy="1828800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FFF90BA2-E949-4FDF-A88E-B68F607E3205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41F18930-2C24-4BA6-A1EB-BF1644EE8558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D5953E65-C24C-4C83-86BB-E4A6D2532FD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51" name="Group 50">
                      <a:extLst>
                        <a:ext uri="{FF2B5EF4-FFF2-40B4-BE49-F238E27FC236}">
                          <a16:creationId xmlns:a16="http://schemas.microsoft.com/office/drawing/2014/main" id="{0B9DA7A8-A66E-4E0E-92DF-B3FF112EBB70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94E74739-1964-4A3C-B2E5-28FEF5EF8E49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55" name="Group 54">
                          <a:extLst>
                            <a:ext uri="{FF2B5EF4-FFF2-40B4-BE49-F238E27FC236}">
                              <a16:creationId xmlns:a16="http://schemas.microsoft.com/office/drawing/2014/main" id="{E31C22DC-76BD-4E83-8A1A-B7AE70B2E8FE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57" name="Group 56">
                            <a:extLst>
                              <a:ext uri="{FF2B5EF4-FFF2-40B4-BE49-F238E27FC236}">
                                <a16:creationId xmlns:a16="http://schemas.microsoft.com/office/drawing/2014/main" id="{F63C700C-5749-4BA1-8128-78559312E825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59" name="Oval 58">
                              <a:extLst>
                                <a:ext uri="{FF2B5EF4-FFF2-40B4-BE49-F238E27FC236}">
                                  <a16:creationId xmlns:a16="http://schemas.microsoft.com/office/drawing/2014/main" id="{EC81C305-3A69-4634-8A07-56F8272122AF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60" name="Oval 59">
                              <a:extLst>
                                <a:ext uri="{FF2B5EF4-FFF2-40B4-BE49-F238E27FC236}">
                                  <a16:creationId xmlns:a16="http://schemas.microsoft.com/office/drawing/2014/main" id="{A14AAEDA-8F87-420D-A6BD-FF115C08EB7A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58" name="Oval 57">
                            <a:extLst>
                              <a:ext uri="{FF2B5EF4-FFF2-40B4-BE49-F238E27FC236}">
                                <a16:creationId xmlns:a16="http://schemas.microsoft.com/office/drawing/2014/main" id="{A1FA4EA0-701D-49A3-8962-1BD0CE6E9C0E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56" name="Oval 55">
                          <a:extLst>
                            <a:ext uri="{FF2B5EF4-FFF2-40B4-BE49-F238E27FC236}">
                              <a16:creationId xmlns:a16="http://schemas.microsoft.com/office/drawing/2014/main" id="{E362A8AA-1110-4C1C-9922-60F7D43E82B0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54" name="Oval 53">
                        <a:extLst>
                          <a:ext uri="{FF2B5EF4-FFF2-40B4-BE49-F238E27FC236}">
                            <a16:creationId xmlns:a16="http://schemas.microsoft.com/office/drawing/2014/main" id="{BC8B72EE-335A-4030-B500-7E6FB4D24F18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52" name="Oval 51">
                      <a:extLst>
                        <a:ext uri="{FF2B5EF4-FFF2-40B4-BE49-F238E27FC236}">
                          <a16:creationId xmlns:a16="http://schemas.microsoft.com/office/drawing/2014/main" id="{10167348-D9AA-4440-8569-849A6B0F2C2D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5616AB2-7A83-42C0-883C-FFA27D5468C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A9CA073-4F0B-4787-B46D-7886261E945E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9AF901A3-1EC5-458F-A653-74CCEAE9A13D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4D5E35A9-4BB5-48F3-AE34-E1BDD3343EB1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9A549D5-A823-49C4-8C36-D074E6E039B9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6A767C47-7246-4B50-8E78-82766365754A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AEE1DDC-07C3-4204-A3B1-BB7C77C0622B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5DA288D-BE35-46E8-AA86-9F28D8504DAB}"/>
                </a:ext>
              </a:extLst>
            </p:cNvPr>
            <p:cNvSpPr/>
            <p:nvPr userDrawn="1"/>
          </p:nvSpPr>
          <p:spPr>
            <a:xfrm>
              <a:off x="0" y="4043197"/>
              <a:ext cx="2029968" cy="7845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557B54-30A3-4192-9D51-EE28AF522DE9}"/>
                </a:ext>
              </a:extLst>
            </p:cNvPr>
            <p:cNvSpPr/>
            <p:nvPr userDrawn="1"/>
          </p:nvSpPr>
          <p:spPr>
            <a:xfrm>
              <a:off x="0" y="2021358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208FD0E-034D-4DF3-85D7-F0EBE2775B5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632" y="-7753"/>
              <a:ext cx="4052352" cy="4040860"/>
            </a:xfrm>
            <a:prstGeom prst="line">
              <a:avLst/>
            </a:prstGeom>
            <a:ln w="508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20239FE-47D0-4B4F-8440-F859F368C141}"/>
                </a:ext>
              </a:extLst>
            </p:cNvPr>
            <p:cNvSpPr/>
            <p:nvPr userDrawn="1"/>
          </p:nvSpPr>
          <p:spPr>
            <a:xfrm>
              <a:off x="3903349" y="3869829"/>
              <a:ext cx="274320" cy="27432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8925BB7-B630-981C-964B-37A5DCBE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06165" y="6355080"/>
            <a:ext cx="228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B4D24B0-E841-7B76-D133-06ABBAB6B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7357" y="6356350"/>
            <a:ext cx="457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BD4D9-DDAC-4C01-9800-70FBC5D08B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59742" y="1927412"/>
            <a:ext cx="9087998" cy="429409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3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52" userDrawn="1">
          <p15:clr>
            <a:srgbClr val="FBAE40"/>
          </p15:clr>
        </p15:guide>
        <p15:guide id="2" pos="7104" userDrawn="1">
          <p15:clr>
            <a:srgbClr val="FBAE40"/>
          </p15:clr>
        </p15:guide>
        <p15:guide id="3" pos="73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C2927-0A13-DC57-A83B-B8DB787A4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843092" cy="6858000"/>
            <a:chOff x="0" y="0"/>
            <a:chExt cx="6843092" cy="6858000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0685D98A-CA5A-4C48-9AEB-4C1A201237A1}"/>
                </a:ext>
              </a:extLst>
            </p:cNvPr>
            <p:cNvSpPr/>
            <p:nvPr userDrawn="1"/>
          </p:nvSpPr>
          <p:spPr>
            <a:xfrm>
              <a:off x="2021206" y="4828032"/>
              <a:ext cx="2029968" cy="202996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F97041-3EE3-4F17-990B-3AC264934EF0}"/>
                </a:ext>
              </a:extLst>
            </p:cNvPr>
            <p:cNvSpPr/>
            <p:nvPr userDrawn="1"/>
          </p:nvSpPr>
          <p:spPr>
            <a:xfrm>
              <a:off x="0" y="0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1DA30E2-82DB-4AA1-B134-9482F5CD7689}"/>
                </a:ext>
              </a:extLst>
            </p:cNvPr>
            <p:cNvSpPr/>
            <p:nvPr userDrawn="1"/>
          </p:nvSpPr>
          <p:spPr>
            <a:xfrm>
              <a:off x="2457970" y="1686431"/>
              <a:ext cx="1828800" cy="1828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502070B-3F7D-436A-849C-FB64175E8B45}"/>
                </a:ext>
              </a:extLst>
            </p:cNvPr>
            <p:cNvSpPr/>
            <p:nvPr userDrawn="1"/>
          </p:nvSpPr>
          <p:spPr>
            <a:xfrm>
              <a:off x="0" y="6108192"/>
              <a:ext cx="2029968" cy="74980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9">
              <a:extLst>
                <a:ext uri="{FF2B5EF4-FFF2-40B4-BE49-F238E27FC236}">
                  <a16:creationId xmlns:a16="http://schemas.microsoft.com/office/drawing/2014/main" id="{675AAC8A-F8AB-44A3-9748-96464E9E0B6B}"/>
                </a:ext>
              </a:extLst>
            </p:cNvPr>
            <p:cNvSpPr/>
            <p:nvPr userDrawn="1"/>
          </p:nvSpPr>
          <p:spPr>
            <a:xfrm>
              <a:off x="4054172" y="4069080"/>
              <a:ext cx="2788920" cy="2788920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AC3F6810-4D95-4C6E-A30A-459BAD7510FE}"/>
                </a:ext>
              </a:extLst>
            </p:cNvPr>
            <p:cNvGrpSpPr/>
            <p:nvPr userDrawn="1"/>
          </p:nvGrpSpPr>
          <p:grpSpPr>
            <a:xfrm>
              <a:off x="23853" y="2101527"/>
              <a:ext cx="1920240" cy="1920240"/>
              <a:chOff x="5361924" y="7472790"/>
              <a:chExt cx="1828800" cy="1828800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81973B3A-7185-45FB-A2E6-A7BDE6414DF3}"/>
                  </a:ext>
                </a:extLst>
              </p:cNvPr>
              <p:cNvGrpSpPr/>
              <p:nvPr userDrawn="1"/>
            </p:nvGrpSpPr>
            <p:grpSpPr>
              <a:xfrm>
                <a:off x="5361924" y="7472790"/>
                <a:ext cx="1828800" cy="1828800"/>
                <a:chOff x="5361924" y="7472790"/>
                <a:chExt cx="1828800" cy="1828800"/>
              </a:xfrm>
            </p:grpSpPr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DACFFF66-0600-406E-AF42-9FD8E8EDB397}"/>
                    </a:ext>
                  </a:extLst>
                </p:cNvPr>
                <p:cNvGrpSpPr/>
                <p:nvPr userDrawn="1"/>
              </p:nvGrpSpPr>
              <p:grpSpPr>
                <a:xfrm>
                  <a:off x="5361924" y="7472790"/>
                  <a:ext cx="1828800" cy="1828800"/>
                  <a:chOff x="5388428" y="7173291"/>
                  <a:chExt cx="1828800" cy="1828800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9411687D-2631-487B-AEAB-39750C9E52B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388428" y="7173291"/>
                    <a:ext cx="1828800" cy="1828800"/>
                    <a:chOff x="5388428" y="7173291"/>
                    <a:chExt cx="1828800" cy="1828800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4BDDEAF6-0726-4BF4-96D7-EBA489ABF3E5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5388428" y="7173291"/>
                      <a:ext cx="1828800" cy="1828800"/>
                      <a:chOff x="5579044" y="7049770"/>
                      <a:chExt cx="1828800" cy="1828800"/>
                    </a:xfrm>
                  </p:grpSpPr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F80BBFBA-D0FB-4E20-8981-F569A2A0B678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5579044" y="7049770"/>
                        <a:ext cx="1828800" cy="1828800"/>
                        <a:chOff x="5579044" y="7049770"/>
                        <a:chExt cx="1828800" cy="1828800"/>
                      </a:xfrm>
                    </p:grpSpPr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6B3BCF7C-4204-4B1A-8371-96E859FC8425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5579044" y="7049770"/>
                          <a:ext cx="1828800" cy="1828800"/>
                          <a:chOff x="5579044" y="7049770"/>
                          <a:chExt cx="1828800" cy="1828800"/>
                        </a:xfrm>
                      </p:grpSpPr>
                      <p:grpSp>
                        <p:nvGrpSpPr>
                          <p:cNvPr id="83" name="Group 82">
                            <a:extLst>
                              <a:ext uri="{FF2B5EF4-FFF2-40B4-BE49-F238E27FC236}">
                                <a16:creationId xmlns:a16="http://schemas.microsoft.com/office/drawing/2014/main" id="{31CF95CD-48BB-4659-870A-21584266D83F}"/>
                              </a:ext>
                            </a:extLst>
                          </p:cNvPr>
                          <p:cNvGrpSpPr/>
                          <p:nvPr userDrawn="1"/>
                        </p:nvGrpSpPr>
                        <p:grpSpPr>
                          <a:xfrm>
                            <a:off x="5579044" y="7049770"/>
                            <a:ext cx="1828800" cy="1828800"/>
                            <a:chOff x="5579044" y="7049770"/>
                            <a:chExt cx="1828800" cy="1828800"/>
                          </a:xfrm>
                        </p:grpSpPr>
                        <p:sp>
                          <p:nvSpPr>
                            <p:cNvPr id="78" name="Oval 77">
                              <a:extLst>
                                <a:ext uri="{FF2B5EF4-FFF2-40B4-BE49-F238E27FC236}">
                                  <a16:creationId xmlns:a16="http://schemas.microsoft.com/office/drawing/2014/main" id="{871E1954-F3FD-427D-8FFA-F28839673545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579044" y="7049770"/>
                              <a:ext cx="1828800" cy="182880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  <p:sp>
                          <p:nvSpPr>
                            <p:cNvPr id="80" name="Oval 79">
                              <a:extLst>
                                <a:ext uri="{FF2B5EF4-FFF2-40B4-BE49-F238E27FC236}">
                                  <a16:creationId xmlns:a16="http://schemas.microsoft.com/office/drawing/2014/main" id="{B655BD1D-8AE2-43E7-B1D4-17923D0E0171}"/>
                                </a:ext>
                              </a:extLst>
                            </p:cNvPr>
                            <p:cNvSpPr/>
                            <p:nvPr userDrawn="1"/>
                          </p:nvSpPr>
                          <p:spPr>
                            <a:xfrm>
                              <a:off x="5647624" y="7118350"/>
                              <a:ext cx="1691640" cy="1691640"/>
                            </a:xfrm>
                            <a:prstGeom prst="ellipse">
                              <a:avLst/>
                            </a:prstGeom>
                            <a:noFill/>
                            <a:ln w="25400">
                              <a:solidFill>
                                <a:schemeClr val="accent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50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r>
                                <a:rPr lang="en-US" dirty="0"/>
                                <a:t> 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2" name="Oval 81">
                            <a:extLst>
                              <a:ext uri="{FF2B5EF4-FFF2-40B4-BE49-F238E27FC236}">
                                <a16:creationId xmlns:a16="http://schemas.microsoft.com/office/drawing/2014/main" id="{9F92C461-5E10-49F3-B4F0-F320512C0756}"/>
                              </a:ext>
                            </a:extLst>
                          </p:cNvPr>
                          <p:cNvSpPr/>
                          <p:nvPr userDrawn="1"/>
                        </p:nvSpPr>
                        <p:spPr>
                          <a:xfrm>
                            <a:off x="5716204" y="7186930"/>
                            <a:ext cx="1554480" cy="1554480"/>
                          </a:xfrm>
                          <a:prstGeom prst="ellipse">
                            <a:avLst/>
                          </a:prstGeom>
                          <a:noFill/>
                          <a:ln w="25400">
                            <a:solidFill>
                              <a:schemeClr val="accent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 </a:t>
                            </a:r>
                          </a:p>
                        </p:txBody>
                      </p:sp>
                    </p:grpSp>
                    <p:sp>
                      <p:nvSpPr>
                        <p:cNvPr id="85" name="Oval 84">
                          <a:extLst>
                            <a:ext uri="{FF2B5EF4-FFF2-40B4-BE49-F238E27FC236}">
                              <a16:creationId xmlns:a16="http://schemas.microsoft.com/office/drawing/2014/main" id="{A6D57951-375C-41E9-BF45-DFC40F8E0A1A}"/>
                            </a:ext>
                          </a:extLst>
                        </p:cNvPr>
                        <p:cNvSpPr/>
                        <p:nvPr userDrawn="1"/>
                      </p:nvSpPr>
                      <p:spPr>
                        <a:xfrm>
                          <a:off x="5784784" y="7255510"/>
                          <a:ext cx="1417320" cy="1417320"/>
                        </a:xfrm>
                        <a:prstGeom prst="ellipse">
                          <a:avLst/>
                        </a:prstGeom>
                        <a:noFill/>
                        <a:ln w="25400">
                          <a:solidFill>
                            <a:schemeClr val="accent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dirty="0"/>
                            <a:t> </a:t>
                          </a:r>
                        </a:p>
                      </p:txBody>
                    </p:sp>
                  </p:grpSp>
                  <p:sp>
                    <p:nvSpPr>
                      <p:cNvPr id="88" name="Oval 87">
                        <a:extLst>
                          <a:ext uri="{FF2B5EF4-FFF2-40B4-BE49-F238E27FC236}">
                            <a16:creationId xmlns:a16="http://schemas.microsoft.com/office/drawing/2014/main" id="{E4A4216D-DF9B-4DD9-989C-1F4040F3F4F7}"/>
                          </a:ext>
                        </a:extLst>
                      </p:cNvPr>
                      <p:cNvSpPr/>
                      <p:nvPr userDrawn="1"/>
                    </p:nvSpPr>
                    <p:spPr>
                      <a:xfrm>
                        <a:off x="5853364" y="7324090"/>
                        <a:ext cx="1280160" cy="1280160"/>
                      </a:xfrm>
                      <a:prstGeom prst="ellipse">
                        <a:avLst/>
                      </a:prstGeom>
                      <a:noFill/>
                      <a:ln w="25400">
                        <a:solidFill>
                          <a:schemeClr val="accent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 </a:t>
                        </a:r>
                      </a:p>
                    </p:txBody>
                  </p:sp>
                </p:grpSp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3DCCC81D-9EE7-47A8-8A4C-74B5E047A336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5731328" y="7516191"/>
                      <a:ext cx="1143000" cy="1143000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 </a:t>
                      </a:r>
                    </a:p>
                  </p:txBody>
                </p:sp>
              </p:grp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985F9FD-CFFB-417E-A560-28BD7BC7EE8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5799908" y="7584771"/>
                    <a:ext cx="1005840" cy="1005840"/>
                  </a:xfrm>
                  <a:prstGeom prst="ellipse">
                    <a:avLst/>
                  </a:prstGeom>
                  <a:noFill/>
                  <a:ln w="2540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</a:t>
                    </a:r>
                  </a:p>
                </p:txBody>
              </p:sp>
            </p:grp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9A923F7B-7D75-4E04-AE62-D5B99F645756}"/>
                    </a:ext>
                  </a:extLst>
                </p:cNvPr>
                <p:cNvSpPr/>
                <p:nvPr userDrawn="1"/>
              </p:nvSpPr>
              <p:spPr>
                <a:xfrm>
                  <a:off x="5841984" y="7952850"/>
                  <a:ext cx="868680" cy="86868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2" name="Oval 101">
                  <a:extLst>
                    <a:ext uri="{FF2B5EF4-FFF2-40B4-BE49-F238E27FC236}">
                      <a16:creationId xmlns:a16="http://schemas.microsoft.com/office/drawing/2014/main" id="{F0239D2C-73EF-42E3-B73F-E69B7C27F65B}"/>
                    </a:ext>
                  </a:extLst>
                </p:cNvPr>
                <p:cNvSpPr/>
                <p:nvPr userDrawn="1"/>
              </p:nvSpPr>
              <p:spPr>
                <a:xfrm>
                  <a:off x="5910564" y="8021430"/>
                  <a:ext cx="731520" cy="73152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9BA1C3D-ADED-4596-8A9D-3DEC7E848945}"/>
                    </a:ext>
                  </a:extLst>
                </p:cNvPr>
                <p:cNvSpPr/>
                <p:nvPr userDrawn="1"/>
              </p:nvSpPr>
              <p:spPr>
                <a:xfrm>
                  <a:off x="5979144" y="8090010"/>
                  <a:ext cx="594360" cy="59436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08" name="Oval 107">
                  <a:extLst>
                    <a:ext uri="{FF2B5EF4-FFF2-40B4-BE49-F238E27FC236}">
                      <a16:creationId xmlns:a16="http://schemas.microsoft.com/office/drawing/2014/main" id="{015F2BFA-6803-42A0-A870-794B120EF574}"/>
                    </a:ext>
                  </a:extLst>
                </p:cNvPr>
                <p:cNvSpPr/>
                <p:nvPr userDrawn="1"/>
              </p:nvSpPr>
              <p:spPr>
                <a:xfrm>
                  <a:off x="6047724" y="8158590"/>
                  <a:ext cx="457200" cy="45720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  <p:sp>
              <p:nvSpPr>
                <p:cNvPr id="110" name="Oval 109">
                  <a:extLst>
                    <a:ext uri="{FF2B5EF4-FFF2-40B4-BE49-F238E27FC236}">
                      <a16:creationId xmlns:a16="http://schemas.microsoft.com/office/drawing/2014/main" id="{E09A173D-9FE5-446C-B59E-5D7C0A00BF6C}"/>
                    </a:ext>
                  </a:extLst>
                </p:cNvPr>
                <p:cNvSpPr/>
                <p:nvPr userDrawn="1"/>
              </p:nvSpPr>
              <p:spPr>
                <a:xfrm>
                  <a:off x="6116304" y="8227170"/>
                  <a:ext cx="320040" cy="320040"/>
                </a:xfrm>
                <a:prstGeom prst="ellipse">
                  <a:avLst/>
                </a:prstGeom>
                <a:noFill/>
                <a:ln w="254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</a:t>
                  </a:r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974C3792-995F-4717-8C8B-089BBA7DE9C7}"/>
                  </a:ext>
                </a:extLst>
              </p:cNvPr>
              <p:cNvSpPr/>
              <p:nvPr userDrawn="1"/>
            </p:nvSpPr>
            <p:spPr>
              <a:xfrm>
                <a:off x="6184884" y="8295750"/>
                <a:ext cx="182880" cy="182880"/>
              </a:xfrm>
              <a:prstGeom prst="ellipse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8FD950B-0E2B-4905-8DE9-195E24B2ABE7}"/>
                </a:ext>
              </a:extLst>
            </p:cNvPr>
            <p:cNvSpPr/>
            <p:nvPr userDrawn="1"/>
          </p:nvSpPr>
          <p:spPr>
            <a:xfrm rot="10800000">
              <a:off x="1013527" y="2043171"/>
              <a:ext cx="1014984" cy="2029968"/>
            </a:xfrm>
            <a:custGeom>
              <a:avLst/>
              <a:gdLst>
                <a:gd name="connsiteX0" fmla="*/ 1248 w 915648"/>
                <a:gd name="connsiteY0" fmla="*/ 0 h 1828800"/>
                <a:gd name="connsiteX1" fmla="*/ 915648 w 915648"/>
                <a:gd name="connsiteY1" fmla="*/ 914400 h 1828800"/>
                <a:gd name="connsiteX2" fmla="*/ 1248 w 915648"/>
                <a:gd name="connsiteY2" fmla="*/ 1828800 h 1828800"/>
                <a:gd name="connsiteX3" fmla="*/ 0 w 915648"/>
                <a:gd name="connsiteY3" fmla="*/ 1828737 h 1828800"/>
                <a:gd name="connsiteX4" fmla="*/ 0 w 915648"/>
                <a:gd name="connsiteY4" fmla="*/ 63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648" h="1828800">
                  <a:moveTo>
                    <a:pt x="1248" y="0"/>
                  </a:moveTo>
                  <a:cubicBezTo>
                    <a:pt x="506257" y="0"/>
                    <a:pt x="915648" y="409391"/>
                    <a:pt x="915648" y="914400"/>
                  </a:cubicBezTo>
                  <a:cubicBezTo>
                    <a:pt x="915648" y="1419409"/>
                    <a:pt x="506257" y="1828800"/>
                    <a:pt x="1248" y="1828800"/>
                  </a:cubicBezTo>
                  <a:lnTo>
                    <a:pt x="0" y="182873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8" name="Rectangle 9">
              <a:extLst>
                <a:ext uri="{FF2B5EF4-FFF2-40B4-BE49-F238E27FC236}">
                  <a16:creationId xmlns:a16="http://schemas.microsoft.com/office/drawing/2014/main" id="{D0B57759-E007-4FD0-9C6B-356DC53050C4}"/>
                </a:ext>
              </a:extLst>
            </p:cNvPr>
            <p:cNvSpPr/>
            <p:nvPr userDrawn="1"/>
          </p:nvSpPr>
          <p:spPr>
            <a:xfrm rot="5400000">
              <a:off x="2028432" y="4821048"/>
              <a:ext cx="2029968" cy="2029968"/>
            </a:xfrm>
            <a:custGeom>
              <a:avLst/>
              <a:gdLst>
                <a:gd name="connsiteX0" fmla="*/ 0 w 1828800"/>
                <a:gd name="connsiteY0" fmla="*/ 0 h 1828800"/>
                <a:gd name="connsiteX1" fmla="*/ 1828800 w 1828800"/>
                <a:gd name="connsiteY1" fmla="*/ 0 h 1828800"/>
                <a:gd name="connsiteX2" fmla="*/ 1828800 w 1828800"/>
                <a:gd name="connsiteY2" fmla="*/ 1828800 h 1828800"/>
                <a:gd name="connsiteX3" fmla="*/ 0 w 1828800"/>
                <a:gd name="connsiteY3" fmla="*/ 1828800 h 1828800"/>
                <a:gd name="connsiteX4" fmla="*/ 0 w 1828800"/>
                <a:gd name="connsiteY4" fmla="*/ 0 h 1828800"/>
                <a:gd name="connsiteX0" fmla="*/ 0 w 1828800"/>
                <a:gd name="connsiteY0" fmla="*/ 0 h 1828800"/>
                <a:gd name="connsiteX1" fmla="*/ 1828800 w 1828800"/>
                <a:gd name="connsiteY1" fmla="*/ 1828800 h 1828800"/>
                <a:gd name="connsiteX2" fmla="*/ 0 w 1828800"/>
                <a:gd name="connsiteY2" fmla="*/ 1828800 h 1828800"/>
                <a:gd name="connsiteX3" fmla="*/ 0 w 1828800"/>
                <a:gd name="connsiteY3" fmla="*/ 0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0" h="1828800">
                  <a:moveTo>
                    <a:pt x="0" y="0"/>
                  </a:moveTo>
                  <a:lnTo>
                    <a:pt x="1828800" y="1828800"/>
                  </a:lnTo>
                  <a:lnTo>
                    <a:pt x="0" y="1828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73C520A-0126-47DA-A75B-1A38883907A2}"/>
                </a:ext>
              </a:extLst>
            </p:cNvPr>
            <p:cNvSpPr/>
            <p:nvPr userDrawn="1"/>
          </p:nvSpPr>
          <p:spPr>
            <a:xfrm>
              <a:off x="861942" y="888111"/>
              <a:ext cx="274320" cy="2743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1" name="Rectangle 290">
              <a:extLst>
                <a:ext uri="{FF2B5EF4-FFF2-40B4-BE49-F238E27FC236}">
                  <a16:creationId xmlns:a16="http://schemas.microsoft.com/office/drawing/2014/main" id="{AB12487D-8BC9-4BEB-B6A7-B9DD702B2BD3}"/>
                </a:ext>
              </a:extLst>
            </p:cNvPr>
            <p:cNvSpPr/>
            <p:nvPr userDrawn="1"/>
          </p:nvSpPr>
          <p:spPr>
            <a:xfrm>
              <a:off x="0" y="4082178"/>
              <a:ext cx="2029968" cy="202996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7" name="Graphic 296">
              <a:extLst>
                <a:ext uri="{FF2B5EF4-FFF2-40B4-BE49-F238E27FC236}">
                  <a16:creationId xmlns:a16="http://schemas.microsoft.com/office/drawing/2014/main" id="{AEE6DE36-A3C9-4D40-B471-F49B6A875D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2029016" y="2051944"/>
              <a:ext cx="2029968" cy="2029968"/>
            </a:xfrm>
            <a:prstGeom prst="rect">
              <a:avLst/>
            </a:prstGeom>
          </p:spPr>
        </p:pic>
        <p:pic>
          <p:nvPicPr>
            <p:cNvPr id="299" name="Graphic 298">
              <a:extLst>
                <a:ext uri="{FF2B5EF4-FFF2-40B4-BE49-F238E27FC236}">
                  <a16:creationId xmlns:a16="http://schemas.microsoft.com/office/drawing/2014/main" id="{99FF86FA-8891-4235-B88B-CFCA3B57E53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0" y="4078224"/>
              <a:ext cx="2029968" cy="2029968"/>
            </a:xfrm>
            <a:prstGeom prst="rect">
              <a:avLst/>
            </a:prstGeom>
          </p:spPr>
        </p:pic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7ADD6DC9-9036-47C7-AAE5-8AF23CE0C81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74376" y="989441"/>
              <a:ext cx="5867327" cy="586720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44433" y="1909482"/>
            <a:ext cx="4725708" cy="1687513"/>
          </a:xfrm>
        </p:spPr>
        <p:txBody>
          <a:bodyPr anchor="b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3240" userDrawn="1">
          <p15:clr>
            <a:srgbClr val="FBAE40"/>
          </p15:clr>
        </p15:guide>
        <p15:guide id="4" orient="horz" pos="2260" userDrawn="1">
          <p15:clr>
            <a:srgbClr val="FBAE40"/>
          </p15:clr>
        </p15:guide>
        <p15:guide id="5" pos="7296" userDrawn="1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65125"/>
            <a:ext cx="10668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825625"/>
            <a:ext cx="10668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12/11/2023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819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66" r:id="rId3"/>
    <p:sldLayoutId id="2147483649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 userDrawn="1">
          <p15:clr>
            <a:srgbClr val="5ACBF0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  <p15:guide id="5" pos="1272" userDrawn="1">
          <p15:clr>
            <a:srgbClr val="9FCC3B"/>
          </p15:clr>
        </p15:guide>
        <p15:guide id="6" pos="2544" userDrawn="1">
          <p15:clr>
            <a:srgbClr val="9FCC3B"/>
          </p15:clr>
        </p15:guide>
        <p15:guide id="7" pos="5112" userDrawn="1">
          <p15:clr>
            <a:srgbClr val="9FCC3B"/>
          </p15:clr>
        </p15:guide>
        <p15:guide id="8" pos="6408" userDrawn="1">
          <p15:clr>
            <a:srgbClr val="9FCC3B"/>
          </p15:clr>
        </p15:guide>
        <p15:guide id="9" pos="3940" userDrawn="1">
          <p15:clr>
            <a:srgbClr val="F26B43"/>
          </p15:clr>
        </p15:guide>
        <p15:guide id="10" pos="7104" userDrawn="1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IEDC BOOTCAMP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1: Icebreaker and Team Formation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Form teams of 3-4 members based on common interests.</a:t>
            </a:r>
          </a:p>
          <a:p>
            <a:r>
              <a:t>Discuss and decide team names and logos.</a:t>
            </a:r>
          </a:p>
          <a:p>
            <a:r>
              <a:t>Establish team norms and expectations.</a:t>
            </a:r>
          </a:p>
          <a:p>
            <a:r>
              <a:t>Share contact information and create a group chat.</a:t>
            </a:r>
          </a:p>
          <a:p>
            <a:r>
              <a:t>Plan team-building activities for the next few days.</a:t>
            </a:r>
          </a:p>
          <a:p>
            <a:r>
              <a:t>Set goals and objectives for the project.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Thinking: The Problem-Solving Approach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Define problems to identify opportunities for innovation.</a:t>
            </a:r>
          </a:p>
          <a:p>
            <a:r>
              <a:t>Ideate solutions through brainstorming and collaboration.</a:t>
            </a:r>
          </a:p>
          <a:p>
            <a:r>
              <a:t>Prototype solutions to visualize and test ideas.</a:t>
            </a:r>
          </a:p>
          <a:p>
            <a:r>
              <a:t>Test and refine solutions through user feedback.</a:t>
            </a:r>
          </a:p>
          <a:p>
            <a:r>
              <a:t>Iterate and refine solutions based on user insights.</a:t>
            </a:r>
          </a:p>
          <a:p>
            <a:r>
              <a:t>Implement solutions that meet user needs and expectations.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Prototyping and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Create a tangible representation of the design concept</a:t>
            </a:r>
          </a:p>
          <a:p>
            <a:r>
              <a:t>Test the prototype with real users to gather feedback</a:t>
            </a:r>
          </a:p>
          <a:p>
            <a:r>
              <a:t>Identify and prioritize usability issues to fix</a:t>
            </a:r>
          </a:p>
          <a:p>
            <a:r>
              <a:t>Refine the design based on user feedback and testing results</a:t>
            </a:r>
          </a:p>
          <a:p>
            <a:r>
              <a:t>Conduct A/B testing to validate design decisions</a:t>
            </a:r>
          </a:p>
          <a:p>
            <a:r>
              <a:t>Iterate on the design until it meets user needs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Mentorship: Guiding You to Success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Explores your strengths and weaknesses to create a personalized growth plan.</a:t>
            </a:r>
          </a:p>
          <a:p>
            <a:r>
              <a:t>Provides guidance on setting and achieving realistic goals and objectives.</a:t>
            </a:r>
          </a:p>
          <a:p>
            <a:r>
              <a:t>Offers valuable industry insights and expertise to inform your decisions.</a:t>
            </a:r>
          </a:p>
          <a:p>
            <a:r>
              <a:t>Fosters a safe and supportive environment for open discussion and feedback.</a:t>
            </a:r>
          </a:p>
          <a:p>
            <a:r>
              <a:t>Helps you develop essential skills and competencies for career advancement.</a:t>
            </a:r>
          </a:p>
          <a:p>
            <a:r>
              <a:t>Encourages self-reflection and self-awareness to accelerate personal growth.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Pitching and Presentation Skills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Craft a compelling story to engage your audience.</a:t>
            </a:r>
          </a:p>
          <a:p>
            <a:r>
              <a:t>Use visual aids to support your message effectively.</a:t>
            </a:r>
          </a:p>
          <a:p>
            <a:r>
              <a:t>Practice your delivery to come across confidently.</a:t>
            </a:r>
          </a:p>
          <a:p>
            <a:r>
              <a:t>Make eye contact to build trust with your audience.</a:t>
            </a:r>
          </a:p>
          <a:p>
            <a:r>
              <a:t>Use persuasive language to drive your point home.</a:t>
            </a:r>
          </a:p>
          <a:p>
            <a:r>
              <a:t>Prepare for questions to demonstrate your expertise.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Games and Activities: Learning Through Fun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Scavenger hunts promote teamwork and problem-solving skills.</a:t>
            </a:r>
          </a:p>
          <a:p>
            <a:r>
              <a:t>Interactive quizzes make learning fun and engaging.</a:t>
            </a:r>
          </a:p>
          <a:p>
            <a:r>
              <a:t>Role-playing activities develop critical thinking and empathy.</a:t>
            </a:r>
          </a:p>
          <a:p>
            <a:r>
              <a:t>Creative writing exercises foster imagination and self-expression.</a:t>
            </a:r>
          </a:p>
          <a:p>
            <a:r>
              <a:t>Math games improve problem-solving speed and accuracy.</a:t>
            </a:r>
          </a:p>
          <a:p>
            <a:r>
              <a:t>Science experiments encourage curiosity and exploration.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Bootcamp Challenges and Takeaways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Time management was a significant challenge for most participants</a:t>
            </a:r>
          </a:p>
          <a:p>
            <a:r>
              <a:t>Learning new concepts in a short span was overwhelming at times</a:t>
            </a:r>
          </a:p>
          <a:p>
            <a:r>
              <a:t>Collaboration and teamwork were essential to project success</a:t>
            </a:r>
          </a:p>
          <a:p>
            <a:r>
              <a:t>Mentor feedback was invaluable in shaping project direction</a:t>
            </a:r>
          </a:p>
          <a:p>
            <a:r>
              <a:t>Debugging and troubleshooting took up a lot of time</a:t>
            </a:r>
          </a:p>
          <a:p>
            <a:r>
              <a:t>Learning to prioritize tasks was crucial to meeting deadlines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 and Feedback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Clear goals and objectives are crucial for project success</a:t>
            </a:r>
          </a:p>
          <a:p>
            <a:r>
              <a:t>Regular team meetings help in timely issue resolution</a:t>
            </a:r>
          </a:p>
          <a:p>
            <a:r>
              <a:t>Effective communication is key to avoiding misunderstandings</a:t>
            </a:r>
          </a:p>
          <a:p>
            <a:r>
              <a:t>Scope creep can be managed with clear change requests</a:t>
            </a:r>
          </a:p>
          <a:p>
            <a:r>
              <a:t>Testing and feedback loops are essential for quality output</a:t>
            </a:r>
          </a:p>
          <a:p>
            <a:r>
              <a:t>Documentation is vital for knowledge retention and reuse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of Innovation: IEDC's Vision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Empowering entrepreneurs to drive economic growth and job creation</a:t>
            </a:r>
          </a:p>
          <a:p>
            <a:r>
              <a:t>Fostering a culture of innovation and collaboration</a:t>
            </a:r>
          </a:p>
          <a:p>
            <a:r>
              <a:t>Developing inclusive and sustainable economic development strategies</a:t>
            </a:r>
          </a:p>
          <a:p>
            <a:r>
              <a:t>Leveraging technology to enhance economic competitiveness</a:t>
            </a:r>
          </a:p>
          <a:p>
            <a:r>
              <a:t>Building resilient and adaptable economic ecosystems</a:t>
            </a:r>
          </a:p>
          <a:p>
            <a:r>
              <a:t>Promoting sustainable and equitable urban planning practices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Here are the 15 concise slide titles for the IEDC BOOTCAMP presentation:</a:t>
            </a:r>
          </a:p>
          <a:p>
            <a:r>
              <a:t>IEDC Bootcamp Overview</a:t>
            </a:r>
          </a:p>
          <a:p>
            <a:r>
              <a:t>Welcome to the 3-Day Event</a:t>
            </a:r>
          </a:p>
          <a:p>
            <a:r>
              <a:t>Meet the Organizing Team</a:t>
            </a:r>
          </a:p>
          <a:p>
            <a:r>
              <a:t>85 Students, 1 Goal: Innovation</a:t>
            </a:r>
          </a:p>
          <a:p>
            <a:r>
              <a:t>Music Nights: Unwinding with Fun</a:t>
            </a:r>
          </a:p>
          <a:p>
            <a:r>
              <a:t>Hands-on Workshops: Learn by Doing</a:t>
            </a:r>
          </a:p>
          <a:p>
            <a:r>
              <a:t>Day 1: Icebreaker and Team Formation</a:t>
            </a:r>
          </a:p>
          <a:p>
            <a:r>
              <a:t>Design Thinking: The Problem-Solving Approach</a:t>
            </a:r>
          </a:p>
          <a:p>
            <a:r>
              <a:t>Prototyping and Testing</a:t>
            </a:r>
          </a:p>
          <a:p>
            <a:r>
              <a:t>Mentorship: Guiding You to Success</a:t>
            </a:r>
          </a:p>
          <a:p>
            <a:r>
              <a:t>Pitching and Presentation Skills</a:t>
            </a:r>
          </a:p>
          <a:p>
            <a:r>
              <a:t>Games and Activities: Learning Through Fun</a:t>
            </a:r>
          </a:p>
          <a:p>
            <a:r>
              <a:t>Bootcamp Challenges and Takeaways</a:t>
            </a:r>
          </a:p>
          <a:p>
            <a:r>
              <a:t>Lessons Learned and Feedback</a:t>
            </a:r>
          </a:p>
          <a:p>
            <a:r>
              <a:t>The Future of Innovation: IEDC's Vision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Here are the 15 concise slide titles for the IEDC BOOTCAMP presentation: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Welcome to IEDC BOOTCAMP: Kickstarting Your Entrepreneurial Journey</a:t>
            </a:r>
          </a:p>
          <a:p>
            <a:r>
              <a:t>Learn the Fundamentals of Entrepreneurship and Innovation</a:t>
            </a:r>
          </a:p>
          <a:p>
            <a:r>
              <a:t>Develop a Winning Business Model Canvas</a:t>
            </a:r>
          </a:p>
          <a:p>
            <a:r>
              <a:t>Craft a Compelling Elevator Pitch for Your Startup</a:t>
            </a:r>
          </a:p>
          <a:p>
            <a:r>
              <a:t>Design and Prototype Your Product or Service</a:t>
            </a:r>
          </a:p>
          <a:p>
            <a:r>
              <a:t>Build a Strong Founding Team and Network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IEDC Bootcamp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Focuses on practical skills and best practices in economic development</a:t>
            </a:r>
          </a:p>
          <a:p>
            <a:r>
              <a:t>Covers topics like business attraction, retention, and expansion strategies</a:t>
            </a:r>
          </a:p>
          <a:p>
            <a:r>
              <a:t>Includes case studies, group discussions, and interactive sessions</a:t>
            </a:r>
          </a:p>
          <a:p>
            <a:r>
              <a:t>Provides opportunities for networking and collaboration with peers</a:t>
            </a:r>
          </a:p>
          <a:p>
            <a:r>
              <a:t>Offers insights from experienced economic development experts and thought leaders</a:t>
            </a:r>
          </a:p>
          <a:p>
            <a:r>
              <a:t>Helps participants develop a comprehensive economic development strategy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3-Day Event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Explore new ideas and perspectives in the field of education</a:t>
            </a:r>
          </a:p>
          <a:p>
            <a:r>
              <a:t>Network with fellow educators and thought leaders</a:t>
            </a:r>
          </a:p>
          <a:p>
            <a:r>
              <a:t>Enhance your teaching skills and methodologies</a:t>
            </a:r>
          </a:p>
          <a:p>
            <a:r>
              <a:t>Discover innovative technologies and tools</a:t>
            </a:r>
          </a:p>
          <a:p>
            <a:r>
              <a:t>Share best practices and experiences with peers</a:t>
            </a:r>
          </a:p>
          <a:p>
            <a:r>
              <a:t>Collaborate on projects and initiatives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 the Organizing Team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Led by Dr. Maria Rodriguez, a renowned education expert</a:t>
            </a:r>
          </a:p>
          <a:p>
            <a:r>
              <a:t>Comprised of 12 members from diverse educational backgrounds</a:t>
            </a:r>
          </a:p>
          <a:p>
            <a:r>
              <a:t>Average of 10 years of experience in educational leadership</a:t>
            </a:r>
          </a:p>
          <a:p>
            <a:r>
              <a:t>Published numerous research papers on education reform</a:t>
            </a:r>
          </a:p>
          <a:p>
            <a:r>
              <a:t>Collaborated with over 50 educational institutions globally</a:t>
            </a:r>
          </a:p>
          <a:p>
            <a:r>
              <a:t>Received awards for innovative educational programs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85 Students, 1 Goal: Innovation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Developing innovative solutions for real-world problems</a:t>
            </a:r>
          </a:p>
          <a:p>
            <a:r>
              <a:t>Collaborating across disciplines to foster creative thinking</a:t>
            </a:r>
          </a:p>
          <a:p>
            <a:r>
              <a:t>Designing prototypes to test and refine ideas</a:t>
            </a:r>
          </a:p>
          <a:p>
            <a:r>
              <a:t>Conducting experiments to validate hypotheses</a:t>
            </a:r>
          </a:p>
          <a:p>
            <a:r>
              <a:t>Embracing failure as a stepping stone to success</a:t>
            </a:r>
          </a:p>
          <a:p>
            <a:r>
              <a:t>Iterating and refining solutions for maximum impact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Music Nights: Unwinding with Fun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Singing along with friends creates unforgettable memories</a:t>
            </a:r>
          </a:p>
          <a:p>
            <a:r>
              <a:t>Music therapy reduces stress and anxiety levels</a:t>
            </a:r>
          </a:p>
          <a:p>
            <a:r>
              <a:t>Live performances energize the crowd and boost mood</a:t>
            </a:r>
          </a:p>
          <a:p>
            <a:r>
              <a:t>Karaoke nights foster camaraderie and bonding</a:t>
            </a:r>
          </a:p>
          <a:p>
            <a:r>
              <a:t>DJ sessions get everyone on their feet dancing</a:t>
            </a:r>
          </a:p>
          <a:p>
            <a:r>
              <a:t>Unplugged music nights promote acoustic magic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Workshops: Learn by Doing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Develop practical skills through interactive exercises and projects</a:t>
            </a:r>
          </a:p>
          <a:p>
            <a:r>
              <a:t>Apply theoretical concepts to real-world scenarios</a:t>
            </a:r>
          </a:p>
          <a:p>
            <a:r>
              <a:t>Collaborate with peers to solve complex problems</a:t>
            </a:r>
          </a:p>
          <a:p>
            <a:r>
              <a:t>Get instant feedback from experienced instructors</a:t>
            </a:r>
          </a:p>
          <a:p>
            <a:r>
              <a:t>Develop a portfolio of work to showcase skills</a:t>
            </a:r>
          </a:p>
          <a:p>
            <a:r>
              <a:t>Improve retention through hands-on learning experiences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4">
      <a:dk1>
        <a:sysClr val="windowText" lastClr="000000"/>
      </a:dk1>
      <a:lt1>
        <a:sysClr val="window" lastClr="FFFFFF"/>
      </a:lt1>
      <a:dk2>
        <a:srgbClr val="F8F0E3"/>
      </a:dk2>
      <a:lt2>
        <a:srgbClr val="E7E6E6"/>
      </a:lt2>
      <a:accent1>
        <a:srgbClr val="224E7F"/>
      </a:accent1>
      <a:accent2>
        <a:srgbClr val="385E88"/>
      </a:accent2>
      <a:accent3>
        <a:srgbClr val="AA2070"/>
      </a:accent3>
      <a:accent4>
        <a:srgbClr val="EC008C"/>
      </a:accent4>
      <a:accent5>
        <a:srgbClr val="582156"/>
      </a:accent5>
      <a:accent6>
        <a:srgbClr val="958EA2"/>
      </a:accent6>
      <a:hlink>
        <a:srgbClr val="0563C1"/>
      </a:hlink>
      <a:folHlink>
        <a:srgbClr val="954F72"/>
      </a:folHlink>
    </a:clrScheme>
    <a:fontScheme name="Custom 112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968143_Win32_SL_V3" id="{4DA6DF5E-F5DF-461D-8863-50E9C5721FD0}" vid="{BC6DDDB8-E14A-47D1-98C5-2C109624FD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D375C2-2973-4C8B-9800-5B5271D30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950151-0FE0-482F-ADBD-EE52BFC46C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9B7A9F-83D5-4264-91C0-B309A9EDBFB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Avenir Next LT Pro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2023-12-19T13:11:42Z</dcterms:created>
  <dcterms:modified xsi:type="dcterms:W3CDTF">2025-01-01T06:05:41Z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