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347" r:id="rId17"/>
    <p:sldId id="273" r:id="rId18"/>
    <p:sldId id="294" r:id="rId19"/>
    <p:sldId id="295" r:id="rId20"/>
    <p:sldId id="296" r:id="rId21"/>
    <p:sldId id="297" r:id="rId22"/>
    <p:sldId id="298" r:id="rId23"/>
    <p:sldId id="299" r:id="rId24"/>
    <p:sldId id="300" r:id="rId25"/>
    <p:sldId id="301" r:id="rId26"/>
    <p:sldId id="302" r:id="rId27"/>
    <p:sldId id="303" r:id="rId28"/>
    <p:sldId id="316" r:id="rId29"/>
    <p:sldId id="317" r:id="rId30"/>
    <p:sldId id="318" r:id="rId31"/>
    <p:sldId id="319" r:id="rId32"/>
    <p:sldId id="321" r:id="rId33"/>
    <p:sldId id="322" r:id="rId34"/>
    <p:sldId id="323" r:id="rId35"/>
    <p:sldId id="348" r:id="rId36"/>
    <p:sldId id="324" r:id="rId37"/>
    <p:sldId id="325" r:id="rId38"/>
    <p:sldId id="327" r:id="rId39"/>
    <p:sldId id="349" r:id="rId40"/>
    <p:sldId id="326" r:id="rId41"/>
    <p:sldId id="350" r:id="rId42"/>
    <p:sldId id="346" r:id="rId43"/>
    <p:sldId id="335" r:id="rId44"/>
    <p:sldId id="336" r:id="rId45"/>
    <p:sldId id="328" r:id="rId46"/>
    <p:sldId id="329" r:id="rId47"/>
    <p:sldId id="341" r:id="rId48"/>
    <p:sldId id="320" r:id="rId49"/>
    <p:sldId id="337" r:id="rId50"/>
    <p:sldId id="338" r:id="rId51"/>
    <p:sldId id="339" r:id="rId52"/>
    <p:sldId id="351" r:id="rId53"/>
    <p:sldId id="352" r:id="rId54"/>
    <p:sldId id="353" r:id="rId55"/>
    <p:sldId id="354" r:id="rId56"/>
    <p:sldId id="340" r:id="rId57"/>
    <p:sldId id="344" r:id="rId58"/>
    <p:sldId id="343" r:id="rId59"/>
    <p:sldId id="34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2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6" autoAdjust="0"/>
    <p:restoredTop sz="94660"/>
  </p:normalViewPr>
  <p:slideViewPr>
    <p:cSldViewPr snapToGrid="0">
      <p:cViewPr varScale="1">
        <p:scale>
          <a:sx n="82" d="100"/>
          <a:sy n="82"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CE44FA-8F29-4CA6-8A54-85A83F85909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88067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E44FA-8F29-4CA6-8A54-85A83F85909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416608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E44FA-8F29-4CA6-8A54-85A83F85909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10939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E44FA-8F29-4CA6-8A54-85A83F85909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513A1-C826-499C-A308-1EC13095E61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1764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E44FA-8F29-4CA6-8A54-85A83F85909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4096930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CE44FA-8F29-4CA6-8A54-85A83F859098}"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773045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CE44FA-8F29-4CA6-8A54-85A83F859098}"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3495870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E44FA-8F29-4CA6-8A54-85A83F85909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3562970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E44FA-8F29-4CA6-8A54-85A83F85909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126736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E44FA-8F29-4CA6-8A54-85A83F85909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203100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E44FA-8F29-4CA6-8A54-85A83F85909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5759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E44FA-8F29-4CA6-8A54-85A83F85909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248016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E44FA-8F29-4CA6-8A54-85A83F859098}"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248791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E44FA-8F29-4CA6-8A54-85A83F859098}"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384113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E44FA-8F29-4CA6-8A54-85A83F859098}" type="datetimeFigureOut">
              <a:rPr lang="en-IN" smtClean="0"/>
              <a:t>06-08-2020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23337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E44FA-8F29-4CA6-8A54-85A83F85909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53060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E44FA-8F29-4CA6-8A54-85A83F85909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513A1-C826-499C-A308-1EC13095E61C}" type="slidenum">
              <a:rPr lang="en-IN" smtClean="0"/>
              <a:t>‹#›</a:t>
            </a:fld>
            <a:endParaRPr lang="en-IN"/>
          </a:p>
        </p:txBody>
      </p:sp>
    </p:spTree>
    <p:extLst>
      <p:ext uri="{BB962C8B-B14F-4D97-AF65-F5344CB8AC3E}">
        <p14:creationId xmlns:p14="http://schemas.microsoft.com/office/powerpoint/2010/main" val="333322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CE44FA-8F29-4CA6-8A54-85A83F859098}" type="datetimeFigureOut">
              <a:rPr lang="en-IN" smtClean="0"/>
              <a:t>06-08-2020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E513A1-C826-499C-A308-1EC13095E61C}" type="slidenum">
              <a:rPr lang="en-IN" smtClean="0"/>
              <a:t>‹#›</a:t>
            </a:fld>
            <a:endParaRPr lang="en-IN"/>
          </a:p>
        </p:txBody>
      </p:sp>
    </p:spTree>
    <p:extLst>
      <p:ext uri="{BB962C8B-B14F-4D97-AF65-F5344CB8AC3E}">
        <p14:creationId xmlns:p14="http://schemas.microsoft.com/office/powerpoint/2010/main" val="51872408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tutorialspoint.com/mysql/mysql-introduction.html" TargetMode="External"/><Relationship Id="rId2" Type="http://schemas.openxmlformats.org/officeDocument/2006/relationships/hyperlink" Target="https://www.tutorialspoint.com/python/index.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46AFDC-1405-4C87-9A86-2D6138A70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7963091F-257D-420D-90C8-592C26D05BD0}"/>
              </a:ext>
            </a:extLst>
          </p:cNvPr>
          <p:cNvSpPr>
            <a:spLocks noGrp="1"/>
          </p:cNvSpPr>
          <p:nvPr>
            <p:ph type="ctrTitle"/>
          </p:nvPr>
        </p:nvSpPr>
        <p:spPr>
          <a:xfrm>
            <a:off x="1595269" y="390525"/>
            <a:ext cx="9001462" cy="2387600"/>
          </a:xfrm>
        </p:spPr>
        <p:txBody>
          <a:bodyPr>
            <a:normAutofit/>
          </a:bodyPr>
          <a:lstStyle/>
          <a:p>
            <a:r>
              <a:rPr lang="en-US" b="1" dirty="0">
                <a:solidFill>
                  <a:schemeClr val="accent1"/>
                </a:solidFill>
              </a:rPr>
              <a:t>Factory System Performance Management (FSPM)</a:t>
            </a:r>
            <a:r>
              <a:rPr lang="en-US" dirty="0">
                <a:solidFill>
                  <a:schemeClr val="accent1"/>
                </a:solidFill>
              </a:rPr>
              <a:t>. </a:t>
            </a:r>
            <a:endParaRPr lang="en-IN" dirty="0">
              <a:solidFill>
                <a:schemeClr val="accent1"/>
              </a:solidFill>
            </a:endParaRPr>
          </a:p>
        </p:txBody>
      </p:sp>
      <p:sp>
        <p:nvSpPr>
          <p:cNvPr id="3" name="Subtitle 2">
            <a:extLst>
              <a:ext uri="{FF2B5EF4-FFF2-40B4-BE49-F238E27FC236}">
                <a16:creationId xmlns:a16="http://schemas.microsoft.com/office/drawing/2014/main" id="{DF7B9B57-C333-44D1-88D0-5CF288A2066B}"/>
              </a:ext>
            </a:extLst>
          </p:cNvPr>
          <p:cNvSpPr>
            <a:spLocks noGrp="1"/>
          </p:cNvSpPr>
          <p:nvPr>
            <p:ph type="subTitle" idx="1"/>
          </p:nvPr>
        </p:nvSpPr>
        <p:spPr>
          <a:xfrm>
            <a:off x="0" y="3122929"/>
            <a:ext cx="9821334" cy="2926627"/>
          </a:xfrm>
        </p:spPr>
        <p:txBody>
          <a:bodyPr>
            <a:normAutofit fontScale="70000" lnSpcReduction="20000"/>
          </a:bodyPr>
          <a:lstStyle/>
          <a:p>
            <a:pPr algn="l"/>
            <a:r>
              <a:rPr lang="en-US" altLang="en-US" sz="3800" b="1" dirty="0">
                <a:solidFill>
                  <a:schemeClr val="bg1"/>
                </a:solidFill>
                <a:latin typeface="Times New Roman" pitchFamily="18" charset="0"/>
                <a:cs typeface="Times New Roman" pitchFamily="18" charset="0"/>
              </a:rPr>
              <a:t>PRESENTED BY</a:t>
            </a:r>
          </a:p>
          <a:p>
            <a:pPr algn="l"/>
            <a:endParaRPr lang="en-US" altLang="en-US" sz="2300" dirty="0">
              <a:solidFill>
                <a:schemeClr val="bg1"/>
              </a:solidFill>
              <a:latin typeface="Times New Roman" pitchFamily="18" charset="0"/>
              <a:cs typeface="Times New Roman" pitchFamily="18" charset="0"/>
            </a:endParaRPr>
          </a:p>
          <a:p>
            <a:pPr algn="l"/>
            <a:r>
              <a:rPr lang="en-US" altLang="en-US" sz="2300" dirty="0">
                <a:solidFill>
                  <a:schemeClr val="bg1"/>
                </a:solidFill>
                <a:latin typeface="Times New Roman" pitchFamily="18" charset="0"/>
                <a:cs typeface="Times New Roman" pitchFamily="18" charset="0"/>
              </a:rPr>
              <a:t>NAME                                  : ADITHYAN T S</a:t>
            </a:r>
          </a:p>
          <a:p>
            <a:pPr algn="l"/>
            <a:r>
              <a:rPr lang="en-IN" altLang="en-US" sz="2300" dirty="0">
                <a:solidFill>
                  <a:schemeClr val="bg1"/>
                </a:solidFill>
                <a:latin typeface="Times New Roman" pitchFamily="18" charset="0"/>
                <a:cs typeface="Times New Roman" pitchFamily="18" charset="0"/>
              </a:rPr>
              <a:t>SEMESTER/BRANCH       : S6/MCA</a:t>
            </a:r>
            <a:endParaRPr lang="en-US" altLang="en-US" sz="2300" dirty="0">
              <a:solidFill>
                <a:schemeClr val="bg1"/>
              </a:solidFill>
              <a:latin typeface="Times New Roman" pitchFamily="18" charset="0"/>
              <a:cs typeface="Times New Roman" pitchFamily="18" charset="0"/>
            </a:endParaRPr>
          </a:p>
          <a:p>
            <a:pPr algn="l"/>
            <a:r>
              <a:rPr lang="en-IN" altLang="en-US" sz="2300" dirty="0">
                <a:solidFill>
                  <a:schemeClr val="bg1"/>
                </a:solidFill>
                <a:latin typeface="Times New Roman" pitchFamily="18" charset="0"/>
                <a:cs typeface="Times New Roman" pitchFamily="18" charset="0"/>
              </a:rPr>
              <a:t>UNIVERSITY NUMBER   :</a:t>
            </a:r>
            <a:r>
              <a:rPr lang="en-US" altLang="en-US" sz="2300" dirty="0">
                <a:solidFill>
                  <a:schemeClr val="bg1"/>
                </a:solidFill>
                <a:latin typeface="Times New Roman" pitchFamily="18" charset="0"/>
                <a:cs typeface="Times New Roman" pitchFamily="18" charset="0"/>
              </a:rPr>
              <a:t> LLMC17MCA007</a:t>
            </a:r>
          </a:p>
          <a:p>
            <a:pPr algn="l"/>
            <a:r>
              <a:rPr lang="en-US" altLang="en-US" sz="2300" dirty="0">
                <a:solidFill>
                  <a:schemeClr val="bg1"/>
                </a:solidFill>
                <a:latin typeface="Times New Roman" pitchFamily="18" charset="0"/>
                <a:cs typeface="Times New Roman" pitchFamily="18" charset="0"/>
              </a:rPr>
              <a:t>PROJECT TYPE                 : MAIN PROJECT</a:t>
            </a:r>
          </a:p>
          <a:p>
            <a:pPr algn="l"/>
            <a:r>
              <a:rPr lang="en-US" altLang="en-US" sz="2300" dirty="0">
                <a:solidFill>
                  <a:schemeClr val="bg1"/>
                </a:solidFill>
                <a:latin typeface="Times New Roman" pitchFamily="18" charset="0"/>
                <a:cs typeface="Times New Roman" pitchFamily="18" charset="0"/>
              </a:rPr>
              <a:t>                                                (</a:t>
            </a:r>
            <a:r>
              <a:rPr lang="en-IN" altLang="en-US" sz="2300" dirty="0">
                <a:solidFill>
                  <a:schemeClr val="bg1"/>
                </a:solidFill>
                <a:latin typeface="Times New Roman" pitchFamily="18" charset="0"/>
                <a:cs typeface="Times New Roman" pitchFamily="18" charset="0"/>
              </a:rPr>
              <a:t>FINAL YEAR</a:t>
            </a:r>
            <a:r>
              <a:rPr lang="en-US" altLang="en-US" sz="2300" dirty="0">
                <a:solidFill>
                  <a:schemeClr val="bg1"/>
                </a:solidFill>
                <a:latin typeface="Times New Roman" pitchFamily="18" charset="0"/>
                <a:cs typeface="Times New Roman" pitchFamily="18" charset="0"/>
              </a:rPr>
              <a:t>)</a:t>
            </a:r>
          </a:p>
          <a:p>
            <a:endParaRPr lang="en-IN" dirty="0"/>
          </a:p>
        </p:txBody>
      </p:sp>
      <p:sp>
        <p:nvSpPr>
          <p:cNvPr id="4" name="TextBox 3">
            <a:extLst>
              <a:ext uri="{FF2B5EF4-FFF2-40B4-BE49-F238E27FC236}">
                <a16:creationId xmlns:a16="http://schemas.microsoft.com/office/drawing/2014/main" id="{A4364B46-9C94-41BB-A8F4-3530AC9C7BB3}"/>
              </a:ext>
            </a:extLst>
          </p:cNvPr>
          <p:cNvSpPr txBox="1"/>
          <p:nvPr/>
        </p:nvSpPr>
        <p:spPr>
          <a:xfrm>
            <a:off x="8125598" y="3271431"/>
            <a:ext cx="4429963" cy="2859244"/>
          </a:xfrm>
          <a:prstGeom prst="rect">
            <a:avLst/>
          </a:prstGeom>
          <a:noFill/>
        </p:spPr>
        <p:txBody>
          <a:bodyPr wrap="square" rtlCol="0">
            <a:spAutoFit/>
          </a:bodyPr>
          <a:lstStyle/>
          <a:p>
            <a:r>
              <a:rPr lang="en-US" altLang="en-US"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Under the Guidance of</a:t>
            </a:r>
            <a:r>
              <a:rPr lang="en-US" altLang="en-US"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p>
          <a:p>
            <a:endParaRPr lang="en-US" altLang="en-US"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1700" b="1" dirty="0">
                <a:solidFill>
                  <a:schemeClr val="bg1"/>
                </a:solidFill>
              </a:rPr>
              <a:t>Prof. Anjana J</a:t>
            </a:r>
            <a:r>
              <a:rPr lang="en-US" sz="1700" dirty="0">
                <a:solidFill>
                  <a:schemeClr val="bg1"/>
                </a:solidFill>
              </a:rPr>
              <a:t>, (Internal Supervisor) </a:t>
            </a:r>
          </a:p>
          <a:p>
            <a:pPr>
              <a:lnSpc>
                <a:spcPct val="150000"/>
              </a:lnSpc>
              <a:spcBef>
                <a:spcPct val="20000"/>
              </a:spcBef>
            </a:pPr>
            <a:r>
              <a:rPr lang="en-US" altLang="en-US" sz="1600" dirty="0">
                <a:solidFill>
                  <a:schemeClr val="bg1"/>
                </a:solidFill>
                <a:latin typeface="Times New Roman" pitchFamily="18" charset="0"/>
                <a:cs typeface="Times New Roman" pitchFamily="18" charset="0"/>
              </a:rPr>
              <a:t>Assistant Professor,</a:t>
            </a:r>
          </a:p>
          <a:p>
            <a:pPr>
              <a:lnSpc>
                <a:spcPct val="150000"/>
              </a:lnSpc>
              <a:spcBef>
                <a:spcPct val="20000"/>
              </a:spcBef>
            </a:pPr>
            <a:r>
              <a:rPr lang="en-US" altLang="en-US" sz="1600" dirty="0">
                <a:solidFill>
                  <a:schemeClr val="bg1"/>
                </a:solidFill>
                <a:latin typeface="Times New Roman" pitchFamily="18" charset="0"/>
                <a:cs typeface="Times New Roman" pitchFamily="18" charset="0"/>
              </a:rPr>
              <a:t>Department of Computer Application,</a:t>
            </a:r>
          </a:p>
          <a:p>
            <a:pPr>
              <a:lnSpc>
                <a:spcPct val="150000"/>
              </a:lnSpc>
              <a:spcBef>
                <a:spcPct val="20000"/>
              </a:spcBef>
            </a:pPr>
            <a:r>
              <a:rPr lang="en-US" altLang="en-US" sz="1600" dirty="0">
                <a:solidFill>
                  <a:schemeClr val="bg1"/>
                </a:solidFill>
                <a:latin typeface="Times New Roman" pitchFamily="18" charset="0"/>
                <a:cs typeface="Times New Roman" pitchFamily="18" charset="0"/>
              </a:rPr>
              <a:t>Lourdes </a:t>
            </a:r>
            <a:r>
              <a:rPr lang="en-US" altLang="en-US" sz="1600" dirty="0" err="1">
                <a:solidFill>
                  <a:schemeClr val="bg1"/>
                </a:solidFill>
                <a:latin typeface="Times New Roman" pitchFamily="18" charset="0"/>
                <a:cs typeface="Times New Roman" pitchFamily="18" charset="0"/>
              </a:rPr>
              <a:t>Matha</a:t>
            </a:r>
            <a:r>
              <a:rPr lang="en-US" altLang="en-US" sz="1600" dirty="0">
                <a:solidFill>
                  <a:schemeClr val="bg1"/>
                </a:solidFill>
                <a:latin typeface="Times New Roman" pitchFamily="18" charset="0"/>
                <a:cs typeface="Times New Roman" pitchFamily="18" charset="0"/>
              </a:rPr>
              <a:t> College of </a:t>
            </a:r>
            <a:r>
              <a:rPr lang="en-IN" altLang="en-US" sz="1600" dirty="0">
                <a:solidFill>
                  <a:schemeClr val="bg1"/>
                </a:solidFill>
                <a:latin typeface="Times New Roman" pitchFamily="18" charset="0"/>
                <a:cs typeface="Times New Roman" pitchFamily="18" charset="0"/>
              </a:rPr>
              <a:t>Science and </a:t>
            </a:r>
          </a:p>
          <a:p>
            <a:pPr>
              <a:lnSpc>
                <a:spcPct val="150000"/>
              </a:lnSpc>
              <a:spcBef>
                <a:spcPct val="20000"/>
              </a:spcBef>
            </a:pPr>
            <a:r>
              <a:rPr lang="en-IN" altLang="en-US" sz="1600" dirty="0">
                <a:solidFill>
                  <a:schemeClr val="bg1"/>
                </a:solidFill>
                <a:latin typeface="Times New Roman" pitchFamily="18" charset="0"/>
                <a:cs typeface="Times New Roman" pitchFamily="18" charset="0"/>
              </a:rPr>
              <a:t>Technology</a:t>
            </a:r>
            <a:r>
              <a:rPr lang="en-US" altLang="en-US" sz="1600" dirty="0">
                <a:solidFill>
                  <a:schemeClr val="bg1"/>
                </a:solidFill>
                <a:latin typeface="Times New Roman" pitchFamily="18" charset="0"/>
                <a:cs typeface="Times New Roman" pitchFamily="18" charset="0"/>
              </a:rPr>
              <a:t>, </a:t>
            </a:r>
            <a:r>
              <a:rPr lang="en-US" altLang="en-US" sz="1600" dirty="0" err="1">
                <a:solidFill>
                  <a:schemeClr val="bg1"/>
                </a:solidFill>
                <a:latin typeface="Times New Roman" pitchFamily="18" charset="0"/>
                <a:cs typeface="Times New Roman" pitchFamily="18" charset="0"/>
              </a:rPr>
              <a:t>Kuttichal</a:t>
            </a:r>
            <a:r>
              <a:rPr lang="en-US" altLang="en-US" sz="1600" dirty="0">
                <a:solidFill>
                  <a:schemeClr val="bg1"/>
                </a:solidFill>
                <a:latin typeface="Times New Roman" pitchFamily="18" charset="0"/>
                <a:cs typeface="Times New Roman" pitchFamily="18" charset="0"/>
              </a:rPr>
              <a:t>,</a:t>
            </a:r>
            <a:r>
              <a:rPr lang="en-IN" altLang="en-US" sz="1600" dirty="0">
                <a:solidFill>
                  <a:schemeClr val="bg1"/>
                </a:solidFill>
                <a:latin typeface="Times New Roman" pitchFamily="18" charset="0"/>
                <a:cs typeface="Times New Roman" pitchFamily="18" charset="0"/>
              </a:rPr>
              <a:t>Thiruvananthapuram </a:t>
            </a:r>
            <a:endParaRPr lang="en-US" altLang="en-US"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23824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97359-A215-41DA-84EF-CC71280A1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EEF340A2-FA05-4D61-A334-EABACEB7CC03}"/>
              </a:ext>
            </a:extLst>
          </p:cNvPr>
          <p:cNvSpPr>
            <a:spLocks noGrp="1"/>
          </p:cNvSpPr>
          <p:nvPr>
            <p:ph type="title"/>
          </p:nvPr>
        </p:nvSpPr>
        <p:spPr/>
        <p:txBody>
          <a:bodyPr/>
          <a:lstStyle/>
          <a:p>
            <a:r>
              <a:rPr lang="en-IN" dirty="0">
                <a:solidFill>
                  <a:schemeClr val="bg1"/>
                </a:solidFill>
              </a:rPr>
              <a:t>MODULES</a:t>
            </a:r>
          </a:p>
        </p:txBody>
      </p:sp>
      <p:sp>
        <p:nvSpPr>
          <p:cNvPr id="3" name="Content Placeholder 2">
            <a:extLst>
              <a:ext uri="{FF2B5EF4-FFF2-40B4-BE49-F238E27FC236}">
                <a16:creationId xmlns:a16="http://schemas.microsoft.com/office/drawing/2014/main" id="{F05234EE-E876-488D-8405-A208C595A44D}"/>
              </a:ext>
            </a:extLst>
          </p:cNvPr>
          <p:cNvSpPr>
            <a:spLocks noGrp="1"/>
          </p:cNvSpPr>
          <p:nvPr>
            <p:ph idx="1"/>
          </p:nvPr>
        </p:nvSpPr>
        <p:spPr>
          <a:xfrm>
            <a:off x="521909" y="2366652"/>
            <a:ext cx="10353762" cy="3695136"/>
          </a:xfrm>
        </p:spPr>
        <p:txBody>
          <a:bodyPr>
            <a:normAutofit/>
          </a:bodyPr>
          <a:lstStyle/>
          <a:p>
            <a:pPr>
              <a:buFont typeface="Wingdings" panose="05000000000000000000" pitchFamily="2" charset="2"/>
              <a:buChar char="v"/>
            </a:pPr>
            <a:r>
              <a:rPr lang="en-US" dirty="0">
                <a:solidFill>
                  <a:schemeClr val="bg1"/>
                </a:solidFill>
              </a:rPr>
              <a:t>MACHINE MANAGEMENT</a:t>
            </a:r>
            <a:endParaRPr lang="en-IN" dirty="0">
              <a:solidFill>
                <a:schemeClr val="bg1"/>
              </a:solidFill>
            </a:endParaRPr>
          </a:p>
          <a:p>
            <a:pPr lvl="1">
              <a:buFont typeface="Wingdings" panose="05000000000000000000" pitchFamily="2" charset="2"/>
              <a:buChar char="ü"/>
            </a:pPr>
            <a:r>
              <a:rPr lang="en-US" dirty="0">
                <a:solidFill>
                  <a:schemeClr val="bg1"/>
                </a:solidFill>
              </a:rPr>
              <a:t>        Common Machine Systems:</a:t>
            </a:r>
            <a:endParaRPr lang="en-IN" dirty="0">
              <a:solidFill>
                <a:schemeClr val="bg1"/>
              </a:solidFill>
            </a:endParaRPr>
          </a:p>
          <a:p>
            <a:pPr lvl="1">
              <a:buFont typeface="Wingdings" panose="05000000000000000000" pitchFamily="2" charset="2"/>
              <a:buChar char="ü"/>
            </a:pPr>
            <a:r>
              <a:rPr lang="en-US" dirty="0">
                <a:solidFill>
                  <a:schemeClr val="bg1"/>
                </a:solidFill>
              </a:rPr>
              <a:t>         Equipment Machine Systems</a:t>
            </a:r>
            <a:endParaRPr lang="en-IN" dirty="0">
              <a:solidFill>
                <a:schemeClr val="bg1"/>
              </a:solidFill>
            </a:endParaRPr>
          </a:p>
          <a:p>
            <a:pPr lvl="1">
              <a:buFont typeface="Wingdings" panose="05000000000000000000" pitchFamily="2" charset="2"/>
              <a:buChar char="ü"/>
            </a:pPr>
            <a:r>
              <a:rPr lang="en-US" dirty="0">
                <a:solidFill>
                  <a:schemeClr val="bg1"/>
                </a:solidFill>
              </a:rPr>
              <a:t>         Equipment Operation Management</a:t>
            </a:r>
            <a:endParaRPr lang="en-IN" dirty="0">
              <a:solidFill>
                <a:schemeClr val="bg1"/>
              </a:solidFill>
            </a:endParaRPr>
          </a:p>
          <a:p>
            <a:pPr lvl="1">
              <a:buFont typeface="Wingdings" panose="05000000000000000000" pitchFamily="2" charset="2"/>
              <a:buChar char="ü"/>
            </a:pPr>
            <a:r>
              <a:rPr lang="en-US" dirty="0">
                <a:solidFill>
                  <a:schemeClr val="bg1"/>
                </a:solidFill>
              </a:rPr>
              <a:t>         Equipment Service Management</a:t>
            </a:r>
          </a:p>
          <a:p>
            <a:pPr>
              <a:buFont typeface="Wingdings" panose="05000000000000000000" pitchFamily="2" charset="2"/>
              <a:buChar char="v"/>
            </a:pPr>
            <a:r>
              <a:rPr lang="en-US" dirty="0">
                <a:solidFill>
                  <a:schemeClr val="bg1"/>
                </a:solidFill>
              </a:rPr>
              <a:t> INVENTORY MANAGEMENT</a:t>
            </a:r>
            <a:endParaRPr lang="en-IN" dirty="0">
              <a:solidFill>
                <a:schemeClr val="bg1"/>
              </a:solidFill>
            </a:endParaRPr>
          </a:p>
          <a:p>
            <a:pPr>
              <a:buFont typeface="Wingdings" panose="05000000000000000000" pitchFamily="2" charset="2"/>
              <a:buChar char="v"/>
            </a:pPr>
            <a:r>
              <a:rPr lang="en-US" dirty="0">
                <a:solidFill>
                  <a:schemeClr val="bg1"/>
                </a:solidFill>
                <a:effectLst>
                  <a:outerShdw blurRad="38100" dist="38100" dir="2700000" algn="tl">
                    <a:srgbClr val="000000">
                      <a:alpha val="43137"/>
                    </a:srgbClr>
                  </a:outerShdw>
                </a:effectLst>
              </a:rPr>
              <a:t>AI BASED EFFICENCY MANAGEMENT</a:t>
            </a:r>
            <a:endParaRPr lang="en-IN" dirty="0">
              <a:solidFill>
                <a:schemeClr val="bg1"/>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195666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0CFE-4C08-412A-887F-3E07A02A260A}"/>
              </a:ext>
            </a:extLst>
          </p:cNvPr>
          <p:cNvSpPr>
            <a:spLocks noGrp="1"/>
          </p:cNvSpPr>
          <p:nvPr>
            <p:ph type="title"/>
          </p:nvPr>
        </p:nvSpPr>
        <p:spPr/>
        <p:txBody>
          <a:bodyPr>
            <a:normAutofit/>
          </a:bodyPr>
          <a:lstStyle/>
          <a:p>
            <a:r>
              <a:rPr lang="en-US" b="1" u="sng" dirty="0"/>
              <a:t>Machine Management </a:t>
            </a:r>
            <a:br>
              <a:rPr lang="en-IN" dirty="0"/>
            </a:br>
            <a:endParaRPr lang="en-IN" dirty="0"/>
          </a:p>
        </p:txBody>
      </p:sp>
      <p:sp>
        <p:nvSpPr>
          <p:cNvPr id="3" name="Content Placeholder 2">
            <a:extLst>
              <a:ext uri="{FF2B5EF4-FFF2-40B4-BE49-F238E27FC236}">
                <a16:creationId xmlns:a16="http://schemas.microsoft.com/office/drawing/2014/main" id="{AFBA05A4-D873-4990-B527-7AB945FBFD0E}"/>
              </a:ext>
            </a:extLst>
          </p:cNvPr>
          <p:cNvSpPr>
            <a:spLocks noGrp="1"/>
          </p:cNvSpPr>
          <p:nvPr>
            <p:ph idx="1"/>
          </p:nvPr>
        </p:nvSpPr>
        <p:spPr>
          <a:xfrm>
            <a:off x="453377" y="2057217"/>
            <a:ext cx="10814179" cy="4086407"/>
          </a:xfrm>
        </p:spPr>
        <p:txBody>
          <a:bodyPr>
            <a:normAutofit/>
          </a:bodyPr>
          <a:lstStyle/>
          <a:p>
            <a:r>
              <a:rPr lang="en-US" dirty="0"/>
              <a:t>Machine is the device that comprises of the stationary parts and moving parts combined together to generate, transform or utilize the mechanical energy.</a:t>
            </a:r>
          </a:p>
          <a:p>
            <a:r>
              <a:rPr lang="en-US" dirty="0"/>
              <a:t>Each element in turn can be a complete part or made up of several small pieces which are joined together by riveting, welding etc.</a:t>
            </a:r>
          </a:p>
          <a:p>
            <a:r>
              <a:rPr lang="en-US" dirty="0"/>
              <a:t>Several machine parts are assembled together to form what we call as complete machine.</a:t>
            </a:r>
            <a:endParaRPr lang="en-IN" dirty="0"/>
          </a:p>
          <a:p>
            <a:r>
              <a:rPr lang="en-US" dirty="0"/>
              <a:t>In a factory there can be different types of machines to operate ,the machine management system deals with management of these machines.</a:t>
            </a:r>
            <a:endParaRPr lang="en-IN" dirty="0"/>
          </a:p>
        </p:txBody>
      </p:sp>
    </p:spTree>
    <p:extLst>
      <p:ext uri="{BB962C8B-B14F-4D97-AF65-F5344CB8AC3E}">
        <p14:creationId xmlns:p14="http://schemas.microsoft.com/office/powerpoint/2010/main" val="285093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C58873-6DDC-496D-8869-551181325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4312"/>
          </a:xfrm>
          <a:prstGeom prst="rect">
            <a:avLst/>
          </a:prstGeom>
        </p:spPr>
      </p:pic>
      <p:sp>
        <p:nvSpPr>
          <p:cNvPr id="2" name="Title 1">
            <a:extLst>
              <a:ext uri="{FF2B5EF4-FFF2-40B4-BE49-F238E27FC236}">
                <a16:creationId xmlns:a16="http://schemas.microsoft.com/office/drawing/2014/main" id="{C52F71D1-7F41-462F-BA73-3489F7C1B981}"/>
              </a:ext>
            </a:extLst>
          </p:cNvPr>
          <p:cNvSpPr>
            <a:spLocks noGrp="1"/>
          </p:cNvSpPr>
          <p:nvPr>
            <p:ph type="title"/>
          </p:nvPr>
        </p:nvSpPr>
        <p:spPr/>
        <p:txBody>
          <a:bodyPr>
            <a:normAutofit fontScale="90000"/>
          </a:bodyPr>
          <a:lstStyle/>
          <a:p>
            <a:r>
              <a:rPr lang="en-US" b="1" dirty="0">
                <a:solidFill>
                  <a:schemeClr val="bg1"/>
                </a:solidFill>
              </a:rPr>
              <a:t>The sub modules of this machine system are:</a:t>
            </a:r>
            <a:br>
              <a:rPr lang="en-IN" dirty="0"/>
            </a:br>
            <a:endParaRPr lang="en-IN" dirty="0"/>
          </a:p>
        </p:txBody>
      </p:sp>
      <p:sp>
        <p:nvSpPr>
          <p:cNvPr id="3" name="Content Placeholder 2">
            <a:extLst>
              <a:ext uri="{FF2B5EF4-FFF2-40B4-BE49-F238E27FC236}">
                <a16:creationId xmlns:a16="http://schemas.microsoft.com/office/drawing/2014/main" id="{4E336EBC-D45C-4D5D-A81A-001BE566D270}"/>
              </a:ext>
            </a:extLst>
          </p:cNvPr>
          <p:cNvSpPr>
            <a:spLocks noGrp="1"/>
          </p:cNvSpPr>
          <p:nvPr>
            <p:ph idx="1"/>
          </p:nvPr>
        </p:nvSpPr>
        <p:spPr>
          <a:xfrm>
            <a:off x="913794" y="2301337"/>
            <a:ext cx="10353762" cy="3695136"/>
          </a:xfrm>
        </p:spPr>
        <p:txBody>
          <a:bodyPr/>
          <a:lstStyle/>
          <a:p>
            <a:pPr lvl="0" fontAlgn="base">
              <a:buFont typeface="Wingdings" panose="05000000000000000000" pitchFamily="2" charset="2"/>
              <a:buChar char="q"/>
            </a:pPr>
            <a:r>
              <a:rPr lang="en-US" b="1" dirty="0">
                <a:solidFill>
                  <a:schemeClr val="bg1"/>
                </a:solidFill>
              </a:rPr>
              <a:t>Common Machine Systems</a:t>
            </a:r>
            <a:r>
              <a:rPr lang="en-US" dirty="0">
                <a:solidFill>
                  <a:schemeClr val="bg1"/>
                </a:solidFill>
              </a:rPr>
              <a:t>:</a:t>
            </a:r>
            <a:endParaRPr lang="en-IN" dirty="0">
              <a:solidFill>
                <a:schemeClr val="bg1"/>
              </a:solidFill>
            </a:endParaRPr>
          </a:p>
          <a:p>
            <a:r>
              <a:rPr lang="en-US" dirty="0">
                <a:solidFill>
                  <a:schemeClr val="bg1"/>
                </a:solidFill>
              </a:rPr>
              <a:t> In this module we create common machine system with common features .Example of common system are power </a:t>
            </a:r>
            <a:r>
              <a:rPr lang="en-US" dirty="0" err="1">
                <a:solidFill>
                  <a:schemeClr val="bg1"/>
                </a:solidFill>
              </a:rPr>
              <a:t>system,fire</a:t>
            </a:r>
            <a:r>
              <a:rPr lang="en-US" dirty="0">
                <a:solidFill>
                  <a:schemeClr val="bg1"/>
                </a:solidFill>
              </a:rPr>
              <a:t> system </a:t>
            </a:r>
            <a:r>
              <a:rPr lang="en-US" dirty="0" err="1">
                <a:solidFill>
                  <a:schemeClr val="bg1"/>
                </a:solidFill>
              </a:rPr>
              <a:t>etc</a:t>
            </a:r>
            <a:endParaRPr lang="en-IN" dirty="0">
              <a:solidFill>
                <a:schemeClr val="bg1"/>
              </a:solidFill>
            </a:endParaRPr>
          </a:p>
          <a:p>
            <a:pPr lvl="0" fontAlgn="base">
              <a:buFont typeface="Wingdings" panose="05000000000000000000" pitchFamily="2" charset="2"/>
              <a:buChar char="q"/>
            </a:pPr>
            <a:r>
              <a:rPr lang="en-US" b="1" dirty="0">
                <a:solidFill>
                  <a:schemeClr val="bg1"/>
                </a:solidFill>
              </a:rPr>
              <a:t>Equipment Machine Systems</a:t>
            </a:r>
            <a:r>
              <a:rPr lang="en-US" dirty="0">
                <a:solidFill>
                  <a:schemeClr val="bg1"/>
                </a:solidFill>
              </a:rPr>
              <a:t> : </a:t>
            </a:r>
            <a:endParaRPr lang="en-IN" dirty="0">
              <a:solidFill>
                <a:schemeClr val="bg1"/>
              </a:solidFill>
            </a:endParaRPr>
          </a:p>
          <a:p>
            <a:r>
              <a:rPr lang="en-US" dirty="0">
                <a:solidFill>
                  <a:schemeClr val="bg1"/>
                </a:solidFill>
              </a:rPr>
              <a:t>This module creates </a:t>
            </a:r>
            <a:r>
              <a:rPr lang="en-US" dirty="0" err="1">
                <a:solidFill>
                  <a:schemeClr val="bg1"/>
                </a:solidFill>
              </a:rPr>
              <a:t>equipments</a:t>
            </a:r>
            <a:r>
              <a:rPr lang="en-US" dirty="0">
                <a:solidFill>
                  <a:schemeClr val="bg1"/>
                </a:solidFill>
              </a:rPr>
              <a:t>( machines used in factory) ,with its property and </a:t>
            </a:r>
            <a:r>
              <a:rPr lang="en-US" dirty="0" err="1">
                <a:solidFill>
                  <a:schemeClr val="bg1"/>
                </a:solidFill>
              </a:rPr>
              <a:t>features.this</a:t>
            </a:r>
            <a:r>
              <a:rPr lang="en-US" dirty="0">
                <a:solidFill>
                  <a:schemeClr val="bg1"/>
                </a:solidFill>
              </a:rPr>
              <a:t> module specifies unique features of the equipment</a:t>
            </a:r>
            <a:endParaRPr lang="en-IN" dirty="0">
              <a:solidFill>
                <a:schemeClr val="bg1"/>
              </a:solidFill>
            </a:endParaRPr>
          </a:p>
        </p:txBody>
      </p:sp>
    </p:spTree>
    <p:extLst>
      <p:ext uri="{BB962C8B-B14F-4D97-AF65-F5344CB8AC3E}">
        <p14:creationId xmlns:p14="http://schemas.microsoft.com/office/powerpoint/2010/main" val="49018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C35D9-C813-48FA-8994-24DB4482A96D}"/>
              </a:ext>
            </a:extLst>
          </p:cNvPr>
          <p:cNvSpPr>
            <a:spLocks noGrp="1"/>
          </p:cNvSpPr>
          <p:nvPr>
            <p:ph idx="1"/>
          </p:nvPr>
        </p:nvSpPr>
        <p:spPr>
          <a:xfrm>
            <a:off x="838200" y="457200"/>
            <a:ext cx="10515600" cy="5719763"/>
          </a:xfrm>
        </p:spPr>
        <p:txBody>
          <a:bodyPr/>
          <a:lstStyle/>
          <a:p>
            <a:pPr lvl="0" fontAlgn="base">
              <a:buFont typeface="Wingdings" panose="05000000000000000000" pitchFamily="2" charset="2"/>
              <a:buChar char="q"/>
            </a:pPr>
            <a:r>
              <a:rPr lang="en-US" b="1" dirty="0"/>
              <a:t>Equipment  Operation Management:</a:t>
            </a:r>
            <a:endParaRPr lang="en-IN" dirty="0"/>
          </a:p>
          <a:p>
            <a:r>
              <a:rPr lang="en-US" dirty="0"/>
              <a:t>It includes entire operation management of the equipment.</a:t>
            </a:r>
          </a:p>
          <a:p>
            <a:pPr marL="0" indent="0">
              <a:buNone/>
            </a:pPr>
            <a:endParaRPr lang="en-US" dirty="0"/>
          </a:p>
          <a:p>
            <a:pPr>
              <a:buFont typeface="Wingdings" panose="05000000000000000000" pitchFamily="2" charset="2"/>
              <a:buChar char="q"/>
            </a:pPr>
            <a:r>
              <a:rPr lang="en-US" b="1" dirty="0"/>
              <a:t>Equipment  Service Management:</a:t>
            </a:r>
            <a:endParaRPr lang="en-IN" dirty="0"/>
          </a:p>
          <a:p>
            <a:r>
              <a:rPr lang="en-US" b="1" dirty="0"/>
              <a:t>Automated Notification(Scheduled maintenance) : </a:t>
            </a:r>
            <a:r>
              <a:rPr lang="en-US" dirty="0"/>
              <a:t>Maintenance Due Notices are automatically generated at check-in when a item becomes due for scheduled maintenance.</a:t>
            </a:r>
          </a:p>
          <a:p>
            <a:r>
              <a:rPr lang="en-US" b="1" dirty="0"/>
              <a:t>Unscheduled maintenance</a:t>
            </a:r>
            <a:r>
              <a:rPr lang="en-US" dirty="0"/>
              <a:t> :The  System gives  a better picture  parts and  also  tracking and monitoring of unscheduled repair tasks.</a:t>
            </a:r>
          </a:p>
          <a:p>
            <a:r>
              <a:rPr lang="en-US" b="1" dirty="0"/>
              <a:t>Maintenance History :</a:t>
            </a:r>
            <a:r>
              <a:rPr lang="en-US" dirty="0"/>
              <a:t> . In this feature users can access all the information they need very quickly. Maintenance plans, tools management, tasks history.</a:t>
            </a:r>
            <a:endParaRPr lang="en-IN" dirty="0"/>
          </a:p>
        </p:txBody>
      </p:sp>
    </p:spTree>
    <p:extLst>
      <p:ext uri="{BB962C8B-B14F-4D97-AF65-F5344CB8AC3E}">
        <p14:creationId xmlns:p14="http://schemas.microsoft.com/office/powerpoint/2010/main" val="419112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3C3D-9A79-4618-946D-B1AC2FA9EC5F}"/>
              </a:ext>
            </a:extLst>
          </p:cNvPr>
          <p:cNvSpPr>
            <a:spLocks noGrp="1"/>
          </p:cNvSpPr>
          <p:nvPr>
            <p:ph type="title"/>
          </p:nvPr>
        </p:nvSpPr>
        <p:spPr>
          <a:xfrm>
            <a:off x="913795" y="0"/>
            <a:ext cx="10353761" cy="1152150"/>
          </a:xfrm>
        </p:spPr>
        <p:txBody>
          <a:bodyPr/>
          <a:lstStyle/>
          <a:p>
            <a:r>
              <a:rPr lang="en-US" b="1" u="sng" dirty="0"/>
              <a:t>INVENTORY MANAGEMENT</a:t>
            </a:r>
            <a:endParaRPr lang="en-IN" dirty="0"/>
          </a:p>
        </p:txBody>
      </p:sp>
      <p:sp>
        <p:nvSpPr>
          <p:cNvPr id="3" name="Content Placeholder 2">
            <a:extLst>
              <a:ext uri="{FF2B5EF4-FFF2-40B4-BE49-F238E27FC236}">
                <a16:creationId xmlns:a16="http://schemas.microsoft.com/office/drawing/2014/main" id="{79FFB28B-2ABD-4BBE-9612-DCE75F2FAC10}"/>
              </a:ext>
            </a:extLst>
          </p:cNvPr>
          <p:cNvSpPr>
            <a:spLocks noGrp="1"/>
          </p:cNvSpPr>
          <p:nvPr>
            <p:ph idx="1"/>
          </p:nvPr>
        </p:nvSpPr>
        <p:spPr>
          <a:xfrm>
            <a:off x="913795" y="2207920"/>
            <a:ext cx="10515600" cy="4566105"/>
          </a:xfrm>
        </p:spPr>
        <p:txBody>
          <a:bodyPr/>
          <a:lstStyle/>
          <a:p>
            <a:r>
              <a:rPr lang="en-IN" dirty="0"/>
              <a:t>This module provides centralization of your most basic and necessary warehouse functions.</a:t>
            </a:r>
          </a:p>
          <a:p>
            <a:pPr marL="0" indent="0">
              <a:buNone/>
            </a:pPr>
            <a:endParaRPr lang="en-IN" dirty="0"/>
          </a:p>
          <a:p>
            <a:r>
              <a:rPr lang="en-IN" dirty="0"/>
              <a:t>Data syncs to all other parts of your system, so all your functions can run using the same information.</a:t>
            </a:r>
          </a:p>
          <a:p>
            <a:pPr marL="0" indent="0">
              <a:buNone/>
            </a:pPr>
            <a:endParaRPr lang="en-IN" dirty="0"/>
          </a:p>
          <a:p>
            <a:r>
              <a:rPr lang="en-IN" dirty="0"/>
              <a:t>Raw material inventory is the total cost of all the parts you have in stock, but not yet used in production. There are two types of raw materials: direct and indirect materials.</a:t>
            </a:r>
          </a:p>
          <a:p>
            <a:endParaRPr lang="en-IN" dirty="0"/>
          </a:p>
        </p:txBody>
      </p:sp>
    </p:spTree>
    <p:extLst>
      <p:ext uri="{BB962C8B-B14F-4D97-AF65-F5344CB8AC3E}">
        <p14:creationId xmlns:p14="http://schemas.microsoft.com/office/powerpoint/2010/main" val="347781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8E80D-8BB7-4413-8625-E935B9E0ACE5}"/>
              </a:ext>
            </a:extLst>
          </p:cNvPr>
          <p:cNvSpPr>
            <a:spLocks noGrp="1"/>
          </p:cNvSpPr>
          <p:nvPr>
            <p:ph idx="1"/>
          </p:nvPr>
        </p:nvSpPr>
        <p:spPr>
          <a:xfrm>
            <a:off x="286916" y="1380932"/>
            <a:ext cx="11468878" cy="5262464"/>
          </a:xfrm>
        </p:spPr>
        <p:txBody>
          <a:bodyPr/>
          <a:lstStyle/>
          <a:p>
            <a:pPr>
              <a:buFont typeface="Wingdings" panose="05000000000000000000" pitchFamily="2" charset="2"/>
              <a:buChar char="ü"/>
            </a:pPr>
            <a:r>
              <a:rPr lang="en-IN" b="1" dirty="0"/>
              <a:t>Indirect materials Management system</a:t>
            </a:r>
            <a:endParaRPr lang="en-IN" dirty="0"/>
          </a:p>
          <a:p>
            <a:r>
              <a:rPr lang="en-IN" dirty="0"/>
              <a:t>Indirect inventory refers to materials that are not directly used in a final product.</a:t>
            </a:r>
          </a:p>
          <a:p>
            <a:r>
              <a:rPr lang="en-IN" dirty="0"/>
              <a:t>Indirect materials can also include supplies called maintenance, repair, and operations supplies that are used to maintain and repair a company’s plant and equipment such as those used to manufacture a company’s products.</a:t>
            </a:r>
          </a:p>
          <a:p>
            <a:r>
              <a:rPr lang="en-IN" dirty="0"/>
              <a:t>This supplier management solution provides supplier management tools needed to perform supplier evaluation and selection, and subsequent maintenance of your suppliers and the products approved for purchase from those suppliers.</a:t>
            </a:r>
          </a:p>
        </p:txBody>
      </p:sp>
    </p:spTree>
    <p:extLst>
      <p:ext uri="{BB962C8B-B14F-4D97-AF65-F5344CB8AC3E}">
        <p14:creationId xmlns:p14="http://schemas.microsoft.com/office/powerpoint/2010/main" val="141223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6338-C6FD-4116-AA84-3C5802DFF82F}"/>
              </a:ext>
            </a:extLst>
          </p:cNvPr>
          <p:cNvSpPr>
            <a:spLocks noGrp="1"/>
          </p:cNvSpPr>
          <p:nvPr>
            <p:ph type="ctrTitle"/>
          </p:nvPr>
        </p:nvSpPr>
        <p:spPr>
          <a:xfrm>
            <a:off x="2035361" y="363365"/>
            <a:ext cx="9001462" cy="1018095"/>
          </a:xfrm>
        </p:spPr>
        <p:txBody>
          <a:bodyPr>
            <a:normAutofit fontScale="90000"/>
          </a:bodyPr>
          <a:lstStyle/>
          <a:p>
            <a:r>
              <a:rPr lang="en-US" sz="3200" u="sng" dirty="0">
                <a:effectLst/>
              </a:rPr>
              <a:t>AI BASED EFFICENCY MANAGEMENT</a:t>
            </a:r>
            <a:br>
              <a:rPr lang="en-IN" dirty="0">
                <a:effectLst/>
              </a:rPr>
            </a:br>
            <a:endParaRPr lang="en-IN" dirty="0"/>
          </a:p>
        </p:txBody>
      </p:sp>
      <p:sp>
        <p:nvSpPr>
          <p:cNvPr id="3" name="Subtitle 2">
            <a:extLst>
              <a:ext uri="{FF2B5EF4-FFF2-40B4-BE49-F238E27FC236}">
                <a16:creationId xmlns:a16="http://schemas.microsoft.com/office/drawing/2014/main" id="{4567E706-65ED-41B6-ABCD-EC1ABCBBDA2E}"/>
              </a:ext>
            </a:extLst>
          </p:cNvPr>
          <p:cNvSpPr>
            <a:spLocks noGrp="1"/>
          </p:cNvSpPr>
          <p:nvPr>
            <p:ph type="subTitle" idx="1"/>
          </p:nvPr>
        </p:nvSpPr>
        <p:spPr>
          <a:xfrm>
            <a:off x="1315615" y="1791477"/>
            <a:ext cx="10440955" cy="4295063"/>
          </a:xfrm>
        </p:spPr>
        <p:txBody>
          <a:bodyPr>
            <a:normAutofit fontScale="55000" lnSpcReduction="20000"/>
          </a:bodyPr>
          <a:lstStyle/>
          <a:p>
            <a:r>
              <a:rPr lang="en-IN" sz="3800" b="1" dirty="0">
                <a:effectLst/>
              </a:rPr>
              <a:t>Algorithms using are:</a:t>
            </a:r>
          </a:p>
          <a:p>
            <a:pPr marL="342900" lvl="0" indent="-342900">
              <a:buFont typeface="Wingdings" panose="05000000000000000000" pitchFamily="2" charset="2"/>
              <a:buChar char="q"/>
            </a:pPr>
            <a:r>
              <a:rPr lang="en-IN" sz="2900" b="1" dirty="0">
                <a:effectLst/>
              </a:rPr>
              <a:t>Random forest regression</a:t>
            </a:r>
          </a:p>
          <a:p>
            <a:pPr marL="342900" lvl="0" indent="-342900">
              <a:buFont typeface="Wingdings" panose="05000000000000000000" pitchFamily="2" charset="2"/>
              <a:buChar char="q"/>
            </a:pPr>
            <a:r>
              <a:rPr lang="en-IN" sz="2900" b="1" dirty="0">
                <a:effectLst/>
              </a:rPr>
              <a:t>SVR</a:t>
            </a:r>
          </a:p>
          <a:p>
            <a:pPr lvl="0"/>
            <a:endParaRPr lang="en-IN" sz="2900" dirty="0">
              <a:solidFill>
                <a:schemeClr val="bg1"/>
              </a:solidFill>
              <a:effectLst/>
            </a:endParaRPr>
          </a:p>
          <a:p>
            <a:pPr marL="342900" indent="-342900" algn="l">
              <a:buFont typeface="Wingdings" panose="05000000000000000000" pitchFamily="2" charset="2"/>
              <a:buChar char="§"/>
            </a:pPr>
            <a:r>
              <a:rPr lang="en-IN" sz="3600" dirty="0">
                <a:effectLst/>
              </a:rPr>
              <a:t>Prediction for performance of </a:t>
            </a:r>
            <a:r>
              <a:rPr lang="en-IN" sz="3600" dirty="0" err="1">
                <a:effectLst/>
              </a:rPr>
              <a:t>equipments</a:t>
            </a:r>
            <a:r>
              <a:rPr lang="en-IN" sz="3600" dirty="0">
                <a:effectLst/>
              </a:rPr>
              <a:t> based on machine learning using algorithm support vector regression. </a:t>
            </a:r>
          </a:p>
          <a:p>
            <a:pPr marL="342900" indent="-342900" algn="l">
              <a:buFont typeface="Wingdings" panose="05000000000000000000" pitchFamily="2" charset="2"/>
              <a:buChar char="§"/>
            </a:pPr>
            <a:r>
              <a:rPr lang="en-IN" sz="3600" dirty="0">
                <a:effectLst/>
              </a:rPr>
              <a:t>Overall prediction of performance can be calculated for all common system .</a:t>
            </a:r>
          </a:p>
          <a:p>
            <a:pPr marL="342900" indent="-342900" algn="l">
              <a:buFont typeface="Wingdings" panose="05000000000000000000" pitchFamily="2" charset="2"/>
              <a:buChar char="§"/>
            </a:pPr>
            <a:r>
              <a:rPr lang="en-IN" sz="3600" dirty="0">
                <a:effectLst/>
              </a:rPr>
              <a:t> Each individual equipment system performance can also generated.</a:t>
            </a:r>
          </a:p>
          <a:p>
            <a:pPr marL="342900" indent="-342900" algn="l">
              <a:buFont typeface="Wingdings" panose="05000000000000000000" pitchFamily="2" charset="2"/>
              <a:buChar char="§"/>
            </a:pPr>
            <a:r>
              <a:rPr lang="en-IN" sz="3600" dirty="0">
                <a:effectLst/>
              </a:rPr>
              <a:t> Can predict Number of parts need to be replaced for selected feature year using algorithm </a:t>
            </a:r>
            <a:r>
              <a:rPr lang="en-IN" sz="3600" dirty="0" err="1">
                <a:effectLst/>
              </a:rPr>
              <a:t>randomforest</a:t>
            </a:r>
            <a:r>
              <a:rPr lang="en-IN" sz="3600" dirty="0">
                <a:effectLst/>
              </a:rPr>
              <a:t> regression.</a:t>
            </a:r>
          </a:p>
          <a:p>
            <a:pPr marL="342900" indent="-342900" algn="l">
              <a:buFont typeface="Wingdings" panose="05000000000000000000" pitchFamily="2" charset="2"/>
              <a:buChar char="§"/>
            </a:pPr>
            <a:r>
              <a:rPr lang="en-IN" sz="3600" dirty="0">
                <a:effectLst/>
              </a:rPr>
              <a:t>Machine learning library – </a:t>
            </a:r>
            <a:r>
              <a:rPr lang="en-IN" sz="3600" dirty="0" err="1">
                <a:effectLst/>
              </a:rPr>
              <a:t>scikitlearn</a:t>
            </a:r>
            <a:endParaRPr lang="en-IN" sz="3600" dirty="0">
              <a:effectLst/>
            </a:endParaRPr>
          </a:p>
          <a:p>
            <a:endParaRPr lang="en-IN" dirty="0"/>
          </a:p>
        </p:txBody>
      </p:sp>
    </p:spTree>
    <p:extLst>
      <p:ext uri="{BB962C8B-B14F-4D97-AF65-F5344CB8AC3E}">
        <p14:creationId xmlns:p14="http://schemas.microsoft.com/office/powerpoint/2010/main" val="32033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8A1F-C71A-42BA-BA4F-B432FC4BC20C}"/>
              </a:ext>
            </a:extLst>
          </p:cNvPr>
          <p:cNvSpPr>
            <a:spLocks noGrp="1"/>
          </p:cNvSpPr>
          <p:nvPr>
            <p:ph type="title"/>
          </p:nvPr>
        </p:nvSpPr>
        <p:spPr/>
        <p:txBody>
          <a:bodyPr/>
          <a:lstStyle/>
          <a:p>
            <a:r>
              <a:rPr lang="en-IN" dirty="0"/>
              <a:t>DATA FLOW DIAGRAM (DFD)</a:t>
            </a:r>
          </a:p>
        </p:txBody>
      </p:sp>
      <p:sp>
        <p:nvSpPr>
          <p:cNvPr id="3" name="Content Placeholder 2">
            <a:extLst>
              <a:ext uri="{FF2B5EF4-FFF2-40B4-BE49-F238E27FC236}">
                <a16:creationId xmlns:a16="http://schemas.microsoft.com/office/drawing/2014/main" id="{B7CE2400-5651-4749-B7D8-C7D84CDD4055}"/>
              </a:ext>
            </a:extLst>
          </p:cNvPr>
          <p:cNvSpPr>
            <a:spLocks noGrp="1"/>
          </p:cNvSpPr>
          <p:nvPr>
            <p:ph idx="1"/>
          </p:nvPr>
        </p:nvSpPr>
        <p:spPr/>
        <p:txBody>
          <a:bodyPr/>
          <a:lstStyle/>
          <a:p>
            <a:r>
              <a:rPr lang="en-US" b="1" dirty="0"/>
              <a:t>Level 0 (Context Level):</a:t>
            </a:r>
            <a:endParaRPr lang="en-IN" dirty="0"/>
          </a:p>
          <a:p>
            <a:pPr marL="0" indent="0">
              <a:buNone/>
            </a:pPr>
            <a:endParaRPr lang="en-IN" dirty="0"/>
          </a:p>
        </p:txBody>
      </p:sp>
      <p:pic>
        <p:nvPicPr>
          <p:cNvPr id="4" name="Picture 3">
            <a:extLst>
              <a:ext uri="{FF2B5EF4-FFF2-40B4-BE49-F238E27FC236}">
                <a16:creationId xmlns:a16="http://schemas.microsoft.com/office/drawing/2014/main" id="{9661C6ED-E53A-41F6-8DFF-598EDF8D22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0775" y="2922269"/>
            <a:ext cx="7104167" cy="1781705"/>
          </a:xfrm>
          <a:prstGeom prst="rect">
            <a:avLst/>
          </a:prstGeom>
          <a:noFill/>
          <a:ln>
            <a:noFill/>
          </a:ln>
        </p:spPr>
      </p:pic>
    </p:spTree>
    <p:extLst>
      <p:ext uri="{BB962C8B-B14F-4D97-AF65-F5344CB8AC3E}">
        <p14:creationId xmlns:p14="http://schemas.microsoft.com/office/powerpoint/2010/main" val="240520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6375-5805-428F-AD15-11508D569356}"/>
              </a:ext>
            </a:extLst>
          </p:cNvPr>
          <p:cNvSpPr>
            <a:spLocks noGrp="1"/>
          </p:cNvSpPr>
          <p:nvPr>
            <p:ph type="title"/>
          </p:nvPr>
        </p:nvSpPr>
        <p:spPr/>
        <p:txBody>
          <a:bodyPr>
            <a:normAutofit fontScale="90000"/>
          </a:bodyPr>
          <a:lstStyle/>
          <a:p>
            <a:r>
              <a:rPr lang="en-US" b="1" dirty="0"/>
              <a:t>DFD of Common Machine System</a:t>
            </a:r>
            <a:br>
              <a:rPr lang="en-US" b="1" dirty="0"/>
            </a:br>
            <a:r>
              <a:rPr lang="en-US" dirty="0"/>
              <a:t> </a:t>
            </a:r>
            <a:r>
              <a:rPr lang="en-US" sz="2700" dirty="0"/>
              <a:t>Level 1 of  Common Machine System</a:t>
            </a:r>
            <a:br>
              <a:rPr lang="en-IN" dirty="0"/>
            </a:br>
            <a:endParaRPr lang="en-IN" dirty="0"/>
          </a:p>
        </p:txBody>
      </p:sp>
      <p:pic>
        <p:nvPicPr>
          <p:cNvPr id="4" name="Picture 3">
            <a:extLst>
              <a:ext uri="{FF2B5EF4-FFF2-40B4-BE49-F238E27FC236}">
                <a16:creationId xmlns:a16="http://schemas.microsoft.com/office/drawing/2014/main" id="{DBF7B6A2-5CB6-4235-98F5-20154C576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962" y="2233284"/>
            <a:ext cx="8718075" cy="3812673"/>
          </a:xfrm>
          <a:prstGeom prst="rect">
            <a:avLst/>
          </a:prstGeom>
        </p:spPr>
      </p:pic>
    </p:spTree>
    <p:extLst>
      <p:ext uri="{BB962C8B-B14F-4D97-AF65-F5344CB8AC3E}">
        <p14:creationId xmlns:p14="http://schemas.microsoft.com/office/powerpoint/2010/main" val="127839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962-CAE9-4EF2-BFA4-AB248F6BF479}"/>
              </a:ext>
            </a:extLst>
          </p:cNvPr>
          <p:cNvSpPr>
            <a:spLocks noGrp="1"/>
          </p:cNvSpPr>
          <p:nvPr>
            <p:ph type="title"/>
          </p:nvPr>
        </p:nvSpPr>
        <p:spPr/>
        <p:txBody>
          <a:bodyPr/>
          <a:lstStyle/>
          <a:p>
            <a:r>
              <a:rPr lang="en-US" dirty="0"/>
              <a:t>Level 1.1 of Equipment Machine System</a:t>
            </a:r>
            <a:endParaRPr lang="en-IN" dirty="0"/>
          </a:p>
        </p:txBody>
      </p:sp>
      <p:pic>
        <p:nvPicPr>
          <p:cNvPr id="7" name="Content Placeholder 6">
            <a:extLst>
              <a:ext uri="{FF2B5EF4-FFF2-40B4-BE49-F238E27FC236}">
                <a16:creationId xmlns:a16="http://schemas.microsoft.com/office/drawing/2014/main" id="{10DB59B5-39B1-4DB7-A68A-F7B884898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383" y="3035038"/>
            <a:ext cx="9847234" cy="2023098"/>
          </a:xfrm>
        </p:spPr>
      </p:pic>
    </p:spTree>
    <p:extLst>
      <p:ext uri="{BB962C8B-B14F-4D97-AF65-F5344CB8AC3E}">
        <p14:creationId xmlns:p14="http://schemas.microsoft.com/office/powerpoint/2010/main" val="133807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3EA5-94AD-432B-AB4A-734AC963EA25}"/>
              </a:ext>
            </a:extLst>
          </p:cNvPr>
          <p:cNvSpPr>
            <a:spLocks noGrp="1"/>
          </p:cNvSpPr>
          <p:nvPr>
            <p:ph type="ctrTitle"/>
          </p:nvPr>
        </p:nvSpPr>
        <p:spPr>
          <a:xfrm>
            <a:off x="1409700" y="417967"/>
            <a:ext cx="10069286" cy="951366"/>
          </a:xfrm>
        </p:spPr>
        <p:txBody>
          <a:bodyPr/>
          <a:lstStyle/>
          <a:p>
            <a:r>
              <a:rPr lang="en-IN" dirty="0"/>
              <a:t>CONTENTS </a:t>
            </a:r>
          </a:p>
        </p:txBody>
      </p:sp>
      <p:sp>
        <p:nvSpPr>
          <p:cNvPr id="3" name="Subtitle 2">
            <a:extLst>
              <a:ext uri="{FF2B5EF4-FFF2-40B4-BE49-F238E27FC236}">
                <a16:creationId xmlns:a16="http://schemas.microsoft.com/office/drawing/2014/main" id="{BD7EF28B-A98E-4879-ACCA-4C76ACAA9D7B}"/>
              </a:ext>
            </a:extLst>
          </p:cNvPr>
          <p:cNvSpPr>
            <a:spLocks noGrp="1"/>
          </p:cNvSpPr>
          <p:nvPr>
            <p:ph type="subTitle" idx="1"/>
          </p:nvPr>
        </p:nvSpPr>
        <p:spPr>
          <a:xfrm>
            <a:off x="1409700" y="1502230"/>
            <a:ext cx="9710057" cy="5159828"/>
          </a:xfrm>
        </p:spPr>
        <p:txBody>
          <a:bodyPr>
            <a:normAutofit fontScale="92500" lnSpcReduction="20000"/>
          </a:bodyPr>
          <a:lstStyle/>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EXISTING SYSTEM</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PROPOSED SYSTEM</a:t>
            </a:r>
          </a:p>
          <a:p>
            <a:pPr marL="342900" indent="-342900" algn="l">
              <a:buFont typeface="Wingdings" panose="05000000000000000000" pitchFamily="2" charset="2"/>
              <a:buChar char="Ø"/>
            </a:pPr>
            <a:r>
              <a:rPr lang="en-IN" kern="0" cap="small" spc="25" dirty="0">
                <a:latin typeface="Times New Roman" panose="02020603050405020304" pitchFamily="18" charset="0"/>
                <a:cs typeface="Kartika" panose="02020503030404060203" pitchFamily="18" charset="0"/>
              </a:rPr>
              <a:t>OPERATING ENVIRONMENT</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MODULES AND ITS </a:t>
            </a:r>
            <a:r>
              <a:rPr lang="en-IN" dirty="0">
                <a:latin typeface="Times New Roman" panose="02020603050405020304" pitchFamily="18" charset="0"/>
                <a:cs typeface="Times New Roman" panose="02020603050405020304" pitchFamily="18" charset="0"/>
              </a:rPr>
              <a:t>DESCRIPTION</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DATABASE AND ITS TABLES </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SCREENSHOT</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ENHANCMENT</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230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BC61-7F7E-4390-AF3B-0F1CF2B5AFFF}"/>
              </a:ext>
            </a:extLst>
          </p:cNvPr>
          <p:cNvSpPr>
            <a:spLocks noGrp="1"/>
          </p:cNvSpPr>
          <p:nvPr>
            <p:ph type="title"/>
          </p:nvPr>
        </p:nvSpPr>
        <p:spPr/>
        <p:txBody>
          <a:bodyPr/>
          <a:lstStyle/>
          <a:p>
            <a:r>
              <a:rPr lang="en-US" dirty="0"/>
              <a:t>Level 1.2 of Equipment Machine System  </a:t>
            </a:r>
            <a:endParaRPr lang="en-IN" dirty="0"/>
          </a:p>
        </p:txBody>
      </p:sp>
      <p:pic>
        <p:nvPicPr>
          <p:cNvPr id="7" name="Content Placeholder 6">
            <a:extLst>
              <a:ext uri="{FF2B5EF4-FFF2-40B4-BE49-F238E27FC236}">
                <a16:creationId xmlns:a16="http://schemas.microsoft.com/office/drawing/2014/main" id="{DFDAF299-259C-4F36-BB07-F44217FDE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795" y="2707588"/>
            <a:ext cx="9460409" cy="3524250"/>
          </a:xfrm>
        </p:spPr>
      </p:pic>
    </p:spTree>
    <p:extLst>
      <p:ext uri="{BB962C8B-B14F-4D97-AF65-F5344CB8AC3E}">
        <p14:creationId xmlns:p14="http://schemas.microsoft.com/office/powerpoint/2010/main" val="116892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18F9-4AED-4155-BCED-D05991C8120C}"/>
              </a:ext>
            </a:extLst>
          </p:cNvPr>
          <p:cNvSpPr>
            <a:spLocks noGrp="1"/>
          </p:cNvSpPr>
          <p:nvPr>
            <p:ph type="title"/>
          </p:nvPr>
        </p:nvSpPr>
        <p:spPr/>
        <p:txBody>
          <a:bodyPr/>
          <a:lstStyle/>
          <a:p>
            <a:r>
              <a:rPr lang="en-US" dirty="0"/>
              <a:t>Level 1.3 of Equipment Machine System </a:t>
            </a:r>
            <a:endParaRPr lang="en-IN" dirty="0"/>
          </a:p>
        </p:txBody>
      </p:sp>
      <p:pic>
        <p:nvPicPr>
          <p:cNvPr id="7" name="Content Placeholder 6">
            <a:extLst>
              <a:ext uri="{FF2B5EF4-FFF2-40B4-BE49-F238E27FC236}">
                <a16:creationId xmlns:a16="http://schemas.microsoft.com/office/drawing/2014/main" id="{F86C6BFF-BAAB-4BC7-A643-0721CACD2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101" y="1932119"/>
            <a:ext cx="6603797" cy="4925881"/>
          </a:xfrm>
        </p:spPr>
      </p:pic>
    </p:spTree>
    <p:extLst>
      <p:ext uri="{BB962C8B-B14F-4D97-AF65-F5344CB8AC3E}">
        <p14:creationId xmlns:p14="http://schemas.microsoft.com/office/powerpoint/2010/main" val="195560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6E79-1C69-4316-9061-BE43762D5C4A}"/>
              </a:ext>
            </a:extLst>
          </p:cNvPr>
          <p:cNvSpPr>
            <a:spLocks noGrp="1"/>
          </p:cNvSpPr>
          <p:nvPr>
            <p:ph type="title"/>
          </p:nvPr>
        </p:nvSpPr>
        <p:spPr>
          <a:xfrm>
            <a:off x="838200" y="229393"/>
            <a:ext cx="10515600" cy="1325563"/>
          </a:xfrm>
        </p:spPr>
        <p:txBody>
          <a:bodyPr>
            <a:normAutofit fontScale="90000"/>
          </a:bodyPr>
          <a:lstStyle/>
          <a:p>
            <a:r>
              <a:rPr lang="en-US" dirty="0"/>
              <a:t>Inventory </a:t>
            </a:r>
            <a:br>
              <a:rPr lang="en-US" dirty="0"/>
            </a:br>
            <a:r>
              <a:rPr lang="en-US" dirty="0"/>
              <a:t>  </a:t>
            </a:r>
            <a:r>
              <a:rPr lang="en-US" b="1" dirty="0"/>
              <a:t>Level 1 of Inventory management</a:t>
            </a:r>
            <a:br>
              <a:rPr lang="en-IN" dirty="0"/>
            </a:br>
            <a:endParaRPr lang="en-IN" dirty="0"/>
          </a:p>
        </p:txBody>
      </p:sp>
      <p:pic>
        <p:nvPicPr>
          <p:cNvPr id="5" name="Picture 4">
            <a:extLst>
              <a:ext uri="{FF2B5EF4-FFF2-40B4-BE49-F238E27FC236}">
                <a16:creationId xmlns:a16="http://schemas.microsoft.com/office/drawing/2014/main" id="{6592280A-0C9B-426F-B629-E782F5396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699" y="1413510"/>
            <a:ext cx="8034601" cy="5215097"/>
          </a:xfrm>
          <a:prstGeom prst="rect">
            <a:avLst/>
          </a:prstGeom>
        </p:spPr>
      </p:pic>
    </p:spTree>
    <p:extLst>
      <p:ext uri="{BB962C8B-B14F-4D97-AF65-F5344CB8AC3E}">
        <p14:creationId xmlns:p14="http://schemas.microsoft.com/office/powerpoint/2010/main" val="178920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2875-9720-4ACF-905A-F63FBEA58B45}"/>
              </a:ext>
            </a:extLst>
          </p:cNvPr>
          <p:cNvSpPr>
            <a:spLocks noGrp="1"/>
          </p:cNvSpPr>
          <p:nvPr>
            <p:ph type="title"/>
          </p:nvPr>
        </p:nvSpPr>
        <p:spPr/>
        <p:txBody>
          <a:bodyPr>
            <a:normAutofit fontScale="90000"/>
          </a:bodyPr>
          <a:lstStyle/>
          <a:p>
            <a:r>
              <a:rPr lang="en-US" dirty="0"/>
              <a:t>Level 1.1 of Inventory management: create supplier </a:t>
            </a:r>
            <a:br>
              <a:rPr lang="en-IN" dirty="0"/>
            </a:br>
            <a:endParaRPr lang="en-IN" dirty="0"/>
          </a:p>
        </p:txBody>
      </p:sp>
      <p:pic>
        <p:nvPicPr>
          <p:cNvPr id="7" name="Content Placeholder 6">
            <a:extLst>
              <a:ext uri="{FF2B5EF4-FFF2-40B4-BE49-F238E27FC236}">
                <a16:creationId xmlns:a16="http://schemas.microsoft.com/office/drawing/2014/main" id="{1BBCB434-6A9E-41BD-AF89-475204EBB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1416" y="3058188"/>
            <a:ext cx="9029167" cy="2092547"/>
          </a:xfrm>
        </p:spPr>
      </p:pic>
    </p:spTree>
    <p:extLst>
      <p:ext uri="{BB962C8B-B14F-4D97-AF65-F5344CB8AC3E}">
        <p14:creationId xmlns:p14="http://schemas.microsoft.com/office/powerpoint/2010/main" val="300310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41CC-7AC1-4BC8-BEC6-DDA81EC1481F}"/>
              </a:ext>
            </a:extLst>
          </p:cNvPr>
          <p:cNvSpPr>
            <a:spLocks noGrp="1"/>
          </p:cNvSpPr>
          <p:nvPr>
            <p:ph type="title"/>
          </p:nvPr>
        </p:nvSpPr>
        <p:spPr/>
        <p:txBody>
          <a:bodyPr>
            <a:normAutofit fontScale="90000"/>
          </a:bodyPr>
          <a:lstStyle/>
          <a:p>
            <a:r>
              <a:rPr lang="en-US" dirty="0"/>
              <a:t>Level 1.2 of Inventory management: Add spare material type</a:t>
            </a:r>
            <a:br>
              <a:rPr lang="en-IN" dirty="0"/>
            </a:br>
            <a:endParaRPr lang="en-IN" dirty="0"/>
          </a:p>
        </p:txBody>
      </p:sp>
      <p:pic>
        <p:nvPicPr>
          <p:cNvPr id="4" name="Content Placeholder 3">
            <a:extLst>
              <a:ext uri="{FF2B5EF4-FFF2-40B4-BE49-F238E27FC236}">
                <a16:creationId xmlns:a16="http://schemas.microsoft.com/office/drawing/2014/main" id="{CECC47EE-3D81-441E-87D9-B22EFA48143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81137" y="3100387"/>
            <a:ext cx="9220200" cy="1685925"/>
          </a:xfrm>
          <a:prstGeom prst="rect">
            <a:avLst/>
          </a:prstGeom>
          <a:noFill/>
          <a:ln>
            <a:noFill/>
          </a:ln>
        </p:spPr>
      </p:pic>
      <p:cxnSp>
        <p:nvCxnSpPr>
          <p:cNvPr id="5" name="Straight Arrow Connector 4">
            <a:extLst>
              <a:ext uri="{FF2B5EF4-FFF2-40B4-BE49-F238E27FC236}">
                <a16:creationId xmlns:a16="http://schemas.microsoft.com/office/drawing/2014/main" id="{569899A8-378B-4A6C-8375-E35386A65AE9}"/>
              </a:ext>
            </a:extLst>
          </p:cNvPr>
          <p:cNvCxnSpPr/>
          <p:nvPr/>
        </p:nvCxnSpPr>
        <p:spPr>
          <a:xfrm>
            <a:off x="5424038" y="3574334"/>
            <a:ext cx="578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91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E842-9393-4076-9342-E065D527082B}"/>
              </a:ext>
            </a:extLst>
          </p:cNvPr>
          <p:cNvSpPr>
            <a:spLocks noGrp="1"/>
          </p:cNvSpPr>
          <p:nvPr>
            <p:ph type="title"/>
          </p:nvPr>
        </p:nvSpPr>
        <p:spPr/>
        <p:txBody>
          <a:bodyPr>
            <a:normAutofit fontScale="90000"/>
          </a:bodyPr>
          <a:lstStyle/>
          <a:p>
            <a:r>
              <a:rPr lang="en-US" dirty="0"/>
              <a:t>Level 1.3 of Inventory management: </a:t>
            </a:r>
            <a:r>
              <a:rPr lang="en-US" b="1" dirty="0"/>
              <a:t>Add Check in</a:t>
            </a:r>
            <a:br>
              <a:rPr lang="en-IN" dirty="0"/>
            </a:br>
            <a:endParaRPr lang="en-IN" dirty="0"/>
          </a:p>
        </p:txBody>
      </p:sp>
      <p:pic>
        <p:nvPicPr>
          <p:cNvPr id="4" name="Content Placeholder 3">
            <a:extLst>
              <a:ext uri="{FF2B5EF4-FFF2-40B4-BE49-F238E27FC236}">
                <a16:creationId xmlns:a16="http://schemas.microsoft.com/office/drawing/2014/main" id="{D77D6E40-F112-49DB-BBC2-A7E98743825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8762" y="2728912"/>
            <a:ext cx="9124950" cy="2428875"/>
          </a:xfrm>
          <a:prstGeom prst="rect">
            <a:avLst/>
          </a:prstGeom>
          <a:noFill/>
          <a:ln>
            <a:noFill/>
          </a:ln>
        </p:spPr>
      </p:pic>
      <p:cxnSp>
        <p:nvCxnSpPr>
          <p:cNvPr id="5" name="Straight Arrow Connector 4">
            <a:extLst>
              <a:ext uri="{FF2B5EF4-FFF2-40B4-BE49-F238E27FC236}">
                <a16:creationId xmlns:a16="http://schemas.microsoft.com/office/drawing/2014/main" id="{F0B0F937-1936-42FE-95F4-DDF19259150C}"/>
              </a:ext>
            </a:extLst>
          </p:cNvPr>
          <p:cNvCxnSpPr/>
          <p:nvPr/>
        </p:nvCxnSpPr>
        <p:spPr>
          <a:xfrm>
            <a:off x="5440101" y="3090441"/>
            <a:ext cx="567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6175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EFB5-8C43-46F8-BB63-CC204F82B91B}"/>
              </a:ext>
            </a:extLst>
          </p:cNvPr>
          <p:cNvSpPr>
            <a:spLocks noGrp="1"/>
          </p:cNvSpPr>
          <p:nvPr>
            <p:ph type="title"/>
          </p:nvPr>
        </p:nvSpPr>
        <p:spPr/>
        <p:txBody>
          <a:bodyPr>
            <a:normAutofit fontScale="90000"/>
          </a:bodyPr>
          <a:lstStyle/>
          <a:p>
            <a:r>
              <a:rPr lang="en-US" dirty="0"/>
              <a:t>Level 1.4 of Inventory management: </a:t>
            </a:r>
            <a:r>
              <a:rPr lang="en-US" b="1" dirty="0"/>
              <a:t>Add Check Out</a:t>
            </a:r>
            <a:br>
              <a:rPr lang="en-IN" dirty="0"/>
            </a:br>
            <a:endParaRPr lang="en-IN" dirty="0"/>
          </a:p>
        </p:txBody>
      </p:sp>
      <p:pic>
        <p:nvPicPr>
          <p:cNvPr id="4" name="Content Placeholder 3">
            <a:extLst>
              <a:ext uri="{FF2B5EF4-FFF2-40B4-BE49-F238E27FC236}">
                <a16:creationId xmlns:a16="http://schemas.microsoft.com/office/drawing/2014/main" id="{EB7B3B8E-364F-47E4-BF54-FA7C618839A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395537" y="2257425"/>
            <a:ext cx="7391400" cy="3371850"/>
          </a:xfrm>
          <a:prstGeom prst="rect">
            <a:avLst/>
          </a:prstGeom>
          <a:noFill/>
          <a:ln>
            <a:noFill/>
          </a:ln>
        </p:spPr>
      </p:pic>
    </p:spTree>
    <p:extLst>
      <p:ext uri="{BB962C8B-B14F-4D97-AF65-F5344CB8AC3E}">
        <p14:creationId xmlns:p14="http://schemas.microsoft.com/office/powerpoint/2010/main" val="1266881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386C-8161-4E98-BDB3-D6B37EF9C8D0}"/>
              </a:ext>
            </a:extLst>
          </p:cNvPr>
          <p:cNvSpPr>
            <a:spLocks noGrp="1"/>
          </p:cNvSpPr>
          <p:nvPr>
            <p:ph type="title"/>
          </p:nvPr>
        </p:nvSpPr>
        <p:spPr/>
        <p:txBody>
          <a:bodyPr>
            <a:normAutofit fontScale="90000"/>
          </a:bodyPr>
          <a:lstStyle/>
          <a:p>
            <a:r>
              <a:rPr lang="en-US" dirty="0"/>
              <a:t>Level 1.5 of Inventory management: </a:t>
            </a:r>
            <a:r>
              <a:rPr lang="en-US" b="1" dirty="0"/>
              <a:t>Add Stock</a:t>
            </a:r>
            <a:br>
              <a:rPr lang="en-IN" dirty="0"/>
            </a:br>
            <a:endParaRPr lang="en-IN" dirty="0"/>
          </a:p>
        </p:txBody>
      </p:sp>
      <p:pic>
        <p:nvPicPr>
          <p:cNvPr id="4" name="Content Placeholder 3">
            <a:extLst>
              <a:ext uri="{FF2B5EF4-FFF2-40B4-BE49-F238E27FC236}">
                <a16:creationId xmlns:a16="http://schemas.microsoft.com/office/drawing/2014/main" id="{A17779F7-9637-454B-916B-17463639354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512289" y="3060183"/>
            <a:ext cx="7156772" cy="1861897"/>
          </a:xfrm>
          <a:prstGeom prst="rect">
            <a:avLst/>
          </a:prstGeom>
          <a:noFill/>
          <a:ln>
            <a:noFill/>
          </a:ln>
        </p:spPr>
      </p:pic>
      <p:cxnSp>
        <p:nvCxnSpPr>
          <p:cNvPr id="5" name="Straight Arrow Connector 4">
            <a:extLst>
              <a:ext uri="{FF2B5EF4-FFF2-40B4-BE49-F238E27FC236}">
                <a16:creationId xmlns:a16="http://schemas.microsoft.com/office/drawing/2014/main" id="{AD13714E-B14C-4068-9A8F-D948813190AF}"/>
              </a:ext>
            </a:extLst>
          </p:cNvPr>
          <p:cNvCxnSpPr/>
          <p:nvPr/>
        </p:nvCxnSpPr>
        <p:spPr>
          <a:xfrm>
            <a:off x="5347504" y="3611301"/>
            <a:ext cx="4398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EE95D70-D50D-49F2-89BE-A642D284FD2E}"/>
              </a:ext>
            </a:extLst>
          </p:cNvPr>
          <p:cNvCxnSpPr/>
          <p:nvPr/>
        </p:nvCxnSpPr>
        <p:spPr>
          <a:xfrm>
            <a:off x="6366076" y="3611301"/>
            <a:ext cx="254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578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2751-079B-47BB-AC3E-6E89D3686B17}"/>
              </a:ext>
            </a:extLst>
          </p:cNvPr>
          <p:cNvSpPr>
            <a:spLocks noGrp="1"/>
          </p:cNvSpPr>
          <p:nvPr>
            <p:ph type="title"/>
          </p:nvPr>
        </p:nvSpPr>
        <p:spPr>
          <a:xfrm>
            <a:off x="-139060" y="2226601"/>
            <a:ext cx="5252236" cy="1325563"/>
          </a:xfrm>
        </p:spPr>
        <p:txBody>
          <a:bodyPr>
            <a:normAutofit fontScale="90000"/>
          </a:bodyPr>
          <a:lstStyle/>
          <a:p>
            <a:r>
              <a:rPr lang="en-US" b="1" dirty="0"/>
              <a:t>MACHINE MANAGEMENT</a:t>
            </a:r>
            <a:br>
              <a:rPr lang="en-US" b="1" dirty="0"/>
            </a:br>
            <a:br>
              <a:rPr lang="en-US" b="1" dirty="0"/>
            </a:br>
            <a:br>
              <a:rPr lang="en-IN" dirty="0"/>
            </a:br>
            <a:r>
              <a:rPr lang="en-US" sz="3100" b="1" dirty="0"/>
              <a:t>Add common system</a:t>
            </a:r>
            <a:br>
              <a:rPr lang="en-US" sz="4000" b="1" dirty="0"/>
            </a:br>
            <a:br>
              <a:rPr lang="en-IN" dirty="0"/>
            </a:br>
            <a:br>
              <a:rPr lang="en-IN" dirty="0"/>
            </a:br>
            <a:endParaRPr lang="en-IN" dirty="0"/>
          </a:p>
        </p:txBody>
      </p:sp>
      <p:graphicFrame>
        <p:nvGraphicFramePr>
          <p:cNvPr id="6" name="Content Placeholder 5">
            <a:extLst>
              <a:ext uri="{FF2B5EF4-FFF2-40B4-BE49-F238E27FC236}">
                <a16:creationId xmlns:a16="http://schemas.microsoft.com/office/drawing/2014/main" id="{AED460E9-5704-46FD-A316-8FB7C3CEE6B6}"/>
              </a:ext>
            </a:extLst>
          </p:cNvPr>
          <p:cNvGraphicFramePr>
            <a:graphicFrameLocks noGrp="1"/>
          </p:cNvGraphicFramePr>
          <p:nvPr>
            <p:ph idx="1"/>
            <p:extLst>
              <p:ext uri="{D42A27DB-BD31-4B8C-83A1-F6EECF244321}">
                <p14:modId xmlns:p14="http://schemas.microsoft.com/office/powerpoint/2010/main" val="1474679770"/>
              </p:ext>
            </p:extLst>
          </p:nvPr>
        </p:nvGraphicFramePr>
        <p:xfrm>
          <a:off x="5113176" y="277610"/>
          <a:ext cx="6774024" cy="6207169"/>
        </p:xfrm>
        <a:graphic>
          <a:graphicData uri="http://schemas.openxmlformats.org/drawingml/2006/table">
            <a:tbl>
              <a:tblPr firstRow="1" firstCol="1" bandRow="1">
                <a:tableStyleId>{5C22544A-7EE6-4342-B048-85BDC9FD1C3A}</a:tableStyleId>
              </a:tblPr>
              <a:tblGrid>
                <a:gridCol w="1814814">
                  <a:extLst>
                    <a:ext uri="{9D8B030D-6E8A-4147-A177-3AD203B41FA5}">
                      <a16:colId xmlns:a16="http://schemas.microsoft.com/office/drawing/2014/main" val="2093837685"/>
                    </a:ext>
                  </a:extLst>
                </a:gridCol>
                <a:gridCol w="821531">
                  <a:extLst>
                    <a:ext uri="{9D8B030D-6E8A-4147-A177-3AD203B41FA5}">
                      <a16:colId xmlns:a16="http://schemas.microsoft.com/office/drawing/2014/main" val="2899915798"/>
                    </a:ext>
                  </a:extLst>
                </a:gridCol>
                <a:gridCol w="434185">
                  <a:extLst>
                    <a:ext uri="{9D8B030D-6E8A-4147-A177-3AD203B41FA5}">
                      <a16:colId xmlns:a16="http://schemas.microsoft.com/office/drawing/2014/main" val="3825024892"/>
                    </a:ext>
                  </a:extLst>
                </a:gridCol>
                <a:gridCol w="1128404">
                  <a:extLst>
                    <a:ext uri="{9D8B030D-6E8A-4147-A177-3AD203B41FA5}">
                      <a16:colId xmlns:a16="http://schemas.microsoft.com/office/drawing/2014/main" val="2446818263"/>
                    </a:ext>
                  </a:extLst>
                </a:gridCol>
                <a:gridCol w="2575090">
                  <a:extLst>
                    <a:ext uri="{9D8B030D-6E8A-4147-A177-3AD203B41FA5}">
                      <a16:colId xmlns:a16="http://schemas.microsoft.com/office/drawing/2014/main" val="2730847716"/>
                    </a:ext>
                  </a:extLst>
                </a:gridCol>
              </a:tblGrid>
              <a:tr h="429748">
                <a:tc gridSpan="5">
                  <a:txBody>
                    <a:bodyPr/>
                    <a:lstStyle/>
                    <a:p>
                      <a:pPr algn="l">
                        <a:spcAft>
                          <a:spcPts val="0"/>
                        </a:spcAft>
                        <a:tabLst>
                          <a:tab pos="2743200" algn="ctr"/>
                          <a:tab pos="5486400" algn="r"/>
                        </a:tabLst>
                      </a:pPr>
                      <a:r>
                        <a:rPr lang="en-US" sz="1000">
                          <a:effectLst/>
                        </a:rPr>
                        <a:t>Table Name: commonsystem                                 Primary Key: commonsystem_id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6959361"/>
                  </a:ext>
                </a:extLst>
              </a:tr>
              <a:tr h="277255">
                <a:tc gridSpan="5">
                  <a:txBody>
                    <a:bodyPr/>
                    <a:lstStyle/>
                    <a:p>
                      <a:pPr indent="20320" algn="l">
                        <a:spcAft>
                          <a:spcPts val="0"/>
                        </a:spcAft>
                        <a:tabLst>
                          <a:tab pos="2743200" algn="ctr"/>
                          <a:tab pos="5486400" algn="r"/>
                        </a:tabLst>
                      </a:pPr>
                      <a:r>
                        <a:rPr lang="en-US" sz="1000">
                          <a:effectLst/>
                        </a:rPr>
                        <a:t>Description: Details of commonsystem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40681733"/>
                  </a:ext>
                </a:extLst>
              </a:tr>
              <a:tr h="444844">
                <a:tc>
                  <a:txBody>
                    <a:bodyPr/>
                    <a:lstStyle/>
                    <a:p>
                      <a:pPr algn="l">
                        <a:spcAft>
                          <a:spcPts val="0"/>
                        </a:spcAft>
                        <a:tabLst>
                          <a:tab pos="2743200" algn="ctr"/>
                          <a:tab pos="5486400" algn="r"/>
                        </a:tabLst>
                      </a:pPr>
                      <a:r>
                        <a:rPr lang="en-US" sz="10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Data 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Size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Constraint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390160743"/>
                  </a:ext>
                </a:extLst>
              </a:tr>
              <a:tr h="429748">
                <a:tc>
                  <a:txBody>
                    <a:bodyPr/>
                    <a:lstStyle/>
                    <a:p>
                      <a:pPr algn="l">
                        <a:spcAft>
                          <a:spcPts val="0"/>
                        </a:spcAft>
                        <a:tabLst>
                          <a:tab pos="2743200" algn="ctr"/>
                          <a:tab pos="5486400" algn="r"/>
                        </a:tabLst>
                      </a:pPr>
                      <a:r>
                        <a:rPr lang="en-US" sz="1000">
                          <a:effectLst/>
                        </a:rPr>
                        <a:t>commonsystem_id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Id of common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4216819974"/>
                  </a:ext>
                </a:extLst>
              </a:tr>
              <a:tr h="429748">
                <a:tc>
                  <a:txBody>
                    <a:bodyPr/>
                    <a:lstStyle/>
                    <a:p>
                      <a:pPr algn="l">
                        <a:spcAft>
                          <a:spcPts val="0"/>
                        </a:spcAft>
                        <a:tabLst>
                          <a:tab pos="2743200" algn="ctr"/>
                          <a:tab pos="5486400" algn="r"/>
                        </a:tabLst>
                      </a:pPr>
                      <a:r>
                        <a:rPr lang="en-US" sz="1000">
                          <a:effectLst/>
                        </a:rPr>
                        <a:t>commonsystem_name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Name of common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021643991"/>
                  </a:ext>
                </a:extLst>
              </a:tr>
              <a:tr h="429748">
                <a:tc>
                  <a:txBody>
                    <a:bodyPr/>
                    <a:lstStyle/>
                    <a:p>
                      <a:pPr algn="l">
                        <a:spcAft>
                          <a:spcPts val="0"/>
                        </a:spcAft>
                        <a:tabLst>
                          <a:tab pos="2743200" algn="ctr"/>
                          <a:tab pos="5486400" algn="r"/>
                        </a:tabLst>
                      </a:pPr>
                      <a:r>
                        <a:rPr lang="en-US" sz="1000">
                          <a:effectLst/>
                        </a:rPr>
                        <a:t>commonsystem_desc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Description of common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304931824"/>
                  </a:ext>
                </a:extLst>
              </a:tr>
              <a:tr h="429748">
                <a:tc>
                  <a:txBody>
                    <a:bodyPr/>
                    <a:lstStyle/>
                    <a:p>
                      <a:pPr algn="l">
                        <a:spcAft>
                          <a:spcPts val="0"/>
                        </a:spcAft>
                        <a:tabLst>
                          <a:tab pos="2743200" algn="ctr"/>
                          <a:tab pos="5486400" algn="r"/>
                        </a:tabLst>
                      </a:pPr>
                      <a:r>
                        <a:rPr lang="en-US" sz="1000">
                          <a:effectLst/>
                        </a:rPr>
                        <a:t>commonsystem_type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Type of common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575949394"/>
                  </a:ext>
                </a:extLst>
              </a:tr>
              <a:tr h="444844">
                <a:tc>
                  <a:txBody>
                    <a:bodyPr/>
                    <a:lstStyle/>
                    <a:p>
                      <a:pPr algn="l">
                        <a:spcAft>
                          <a:spcPts val="0"/>
                        </a:spcAft>
                        <a:tabLst>
                          <a:tab pos="2743200" algn="ctr"/>
                          <a:tab pos="5486400" algn="r"/>
                        </a:tabLst>
                      </a:pPr>
                      <a:r>
                        <a:rPr lang="en-US" sz="1000">
                          <a:effectLst/>
                        </a:rPr>
                        <a:t>commonsystem_category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Category of common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4259153333"/>
                  </a:ext>
                </a:extLst>
              </a:tr>
              <a:tr h="444844">
                <a:tc>
                  <a:txBody>
                    <a:bodyPr/>
                    <a:lstStyle/>
                    <a:p>
                      <a:pPr algn="l">
                        <a:spcAft>
                          <a:spcPts val="0"/>
                        </a:spcAft>
                        <a:tabLst>
                          <a:tab pos="2743200" algn="ctr"/>
                          <a:tab pos="5486400" algn="r"/>
                        </a:tabLst>
                      </a:pPr>
                      <a:r>
                        <a:rPr lang="en-US" sz="1000">
                          <a:effectLst/>
                        </a:rPr>
                        <a:t>commonsystem_moredesc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More description of common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861562597"/>
                  </a:ext>
                </a:extLst>
              </a:tr>
              <a:tr h="444844">
                <a:tc>
                  <a:txBody>
                    <a:bodyPr/>
                    <a:lstStyle/>
                    <a:p>
                      <a:pPr algn="l">
                        <a:spcAft>
                          <a:spcPts val="0"/>
                        </a:spcAft>
                        <a:tabLst>
                          <a:tab pos="2743200" algn="ctr"/>
                          <a:tab pos="5486400" algn="r"/>
                        </a:tabLst>
                      </a:pPr>
                      <a:r>
                        <a:rPr lang="en-US" sz="1000">
                          <a:effectLst/>
                        </a:rPr>
                        <a:t>commonsystem_fuction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Function of common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858324642"/>
                  </a:ext>
                </a:extLst>
              </a:tr>
              <a:tr h="222422">
                <a:tc>
                  <a:txBody>
                    <a:bodyPr/>
                    <a:lstStyle/>
                    <a:p>
                      <a:pPr algn="l">
                        <a:spcAft>
                          <a:spcPts val="0"/>
                        </a:spcAft>
                        <a:tabLst>
                          <a:tab pos="2743200" algn="ctr"/>
                          <a:tab pos="5486400" algn="r"/>
                        </a:tabLst>
                      </a:pPr>
                      <a:r>
                        <a:rPr lang="en-US" sz="1000">
                          <a:effectLst/>
                        </a:rPr>
                        <a:t>image_name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Name of image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23562176"/>
                  </a:ext>
                </a:extLst>
              </a:tr>
              <a:tr h="222422">
                <a:tc>
                  <a:txBody>
                    <a:bodyPr/>
                    <a:lstStyle/>
                    <a:p>
                      <a:pPr algn="l">
                        <a:spcAft>
                          <a:spcPts val="0"/>
                        </a:spcAft>
                        <a:tabLst>
                          <a:tab pos="2743200" algn="ctr"/>
                          <a:tab pos="5486400" algn="r"/>
                        </a:tabLst>
                      </a:pPr>
                      <a:r>
                        <a:rPr lang="en-US" sz="1000">
                          <a:effectLst/>
                        </a:rPr>
                        <a:t>image_path</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Path of image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278237062"/>
                  </a:ext>
                </a:extLst>
              </a:tr>
              <a:tr h="222422">
                <a:tc>
                  <a:txBody>
                    <a:bodyPr/>
                    <a:lstStyle/>
                    <a:p>
                      <a:pPr algn="l">
                        <a:spcAft>
                          <a:spcPts val="0"/>
                        </a:spcAft>
                        <a:tabLst>
                          <a:tab pos="2743200" algn="ctr"/>
                          <a:tab pos="5486400" algn="r"/>
                        </a:tabLst>
                      </a:pPr>
                      <a:r>
                        <a:rPr lang="en-US" sz="1000">
                          <a:effectLst/>
                        </a:rPr>
                        <a:t>image_type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Type of image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046252633"/>
                  </a:ext>
                </a:extLst>
              </a:tr>
              <a:tr h="444844">
                <a:tc>
                  <a:txBody>
                    <a:bodyPr/>
                    <a:lstStyle/>
                    <a:p>
                      <a:pPr algn="l">
                        <a:spcAft>
                          <a:spcPts val="0"/>
                        </a:spcAft>
                        <a:tabLst>
                          <a:tab pos="2743200" algn="ctr"/>
                          <a:tab pos="5486400" algn="r"/>
                        </a:tabLst>
                      </a:pPr>
                      <a:r>
                        <a:rPr lang="en-US" sz="1000">
                          <a:effectLst/>
                        </a:rPr>
                        <a:t>image_date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Timestamp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Date of image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522453685"/>
                  </a:ext>
                </a:extLst>
              </a:tr>
              <a:tr h="222422">
                <a:tc>
                  <a:txBody>
                    <a:bodyPr/>
                    <a:lstStyle/>
                    <a:p>
                      <a:pPr algn="l">
                        <a:spcAft>
                          <a:spcPts val="0"/>
                        </a:spcAft>
                        <a:tabLst>
                          <a:tab pos="2743200" algn="ctr"/>
                          <a:tab pos="5486400" algn="r"/>
                        </a:tabLst>
                      </a:pPr>
                      <a:r>
                        <a:rPr lang="en-US" sz="1000">
                          <a:effectLst/>
                        </a:rPr>
                        <a:t>properties_name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Name of properties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330640822"/>
                  </a:ext>
                </a:extLst>
              </a:tr>
              <a:tr h="222422">
                <a:tc>
                  <a:txBody>
                    <a:bodyPr/>
                    <a:lstStyle/>
                    <a:p>
                      <a:pPr algn="l">
                        <a:spcAft>
                          <a:spcPts val="0"/>
                        </a:spcAft>
                        <a:tabLst>
                          <a:tab pos="2743200" algn="ctr"/>
                          <a:tab pos="5486400" algn="r"/>
                        </a:tabLst>
                      </a:pPr>
                      <a:r>
                        <a:rPr lang="en-US" sz="1000">
                          <a:effectLst/>
                        </a:rPr>
                        <a:t>properties_value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Value of properties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499266857"/>
                  </a:ext>
                </a:extLst>
              </a:tr>
              <a:tr h="222422">
                <a:tc>
                  <a:txBody>
                    <a:bodyPr/>
                    <a:lstStyle/>
                    <a:p>
                      <a:pPr algn="l">
                        <a:spcAft>
                          <a:spcPts val="0"/>
                        </a:spcAft>
                        <a:tabLst>
                          <a:tab pos="2743200" algn="ctr"/>
                          <a:tab pos="5486400" algn="r"/>
                        </a:tabLst>
                      </a:pPr>
                      <a:r>
                        <a:rPr lang="en-US" sz="1000">
                          <a:effectLst/>
                        </a:rPr>
                        <a:t>properties_desc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Description of properties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4201482185"/>
                  </a:ext>
                </a:extLst>
              </a:tr>
              <a:tr h="222422">
                <a:tc>
                  <a:txBody>
                    <a:bodyPr/>
                    <a:lstStyle/>
                    <a:p>
                      <a:pPr algn="l">
                        <a:spcAft>
                          <a:spcPts val="0"/>
                        </a:spcAft>
                        <a:tabLst>
                          <a:tab pos="2743200" algn="ctr"/>
                          <a:tab pos="5486400" algn="r"/>
                        </a:tabLst>
                      </a:pPr>
                      <a:r>
                        <a:rPr lang="en-US" sz="1000">
                          <a:effectLst/>
                        </a:rPr>
                        <a:t>properties_type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dirty="0">
                          <a:effectLst/>
                        </a:rPr>
                        <a:t>Type of properties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658264945"/>
                  </a:ext>
                </a:extLst>
              </a:tr>
            </a:tbl>
          </a:graphicData>
        </a:graphic>
      </p:graphicFrame>
    </p:spTree>
    <p:extLst>
      <p:ext uri="{BB962C8B-B14F-4D97-AF65-F5344CB8AC3E}">
        <p14:creationId xmlns:p14="http://schemas.microsoft.com/office/powerpoint/2010/main" val="288658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5024-D410-4DC1-A3C0-5DEF0DFA2E35}"/>
              </a:ext>
            </a:extLst>
          </p:cNvPr>
          <p:cNvSpPr>
            <a:spLocks noGrp="1"/>
          </p:cNvSpPr>
          <p:nvPr>
            <p:ph type="title"/>
          </p:nvPr>
        </p:nvSpPr>
        <p:spPr>
          <a:xfrm>
            <a:off x="919119" y="290004"/>
            <a:ext cx="10353761" cy="1326321"/>
          </a:xfrm>
        </p:spPr>
        <p:txBody>
          <a:bodyPr>
            <a:normAutofit fontScale="90000"/>
          </a:bodyPr>
          <a:lstStyle/>
          <a:p>
            <a:r>
              <a:rPr lang="en-US" b="1" dirty="0"/>
              <a:t>ADD EQUIPMENT SYSTEM</a:t>
            </a:r>
            <a:br>
              <a:rPr lang="en-IN" dirty="0"/>
            </a:br>
            <a:r>
              <a:rPr lang="en-US" sz="2700" dirty="0"/>
              <a:t>TABLES USED: </a:t>
            </a:r>
            <a:r>
              <a:rPr lang="en-US" sz="2700" dirty="0" err="1"/>
              <a:t>equipmentsystem,equipmentfeatures,eqoperations</a:t>
            </a:r>
            <a:br>
              <a:rPr lang="en-IN" dirty="0"/>
            </a:br>
            <a:endParaRPr lang="en-IN" dirty="0"/>
          </a:p>
        </p:txBody>
      </p:sp>
      <p:graphicFrame>
        <p:nvGraphicFramePr>
          <p:cNvPr id="6" name="Content Placeholder 5">
            <a:extLst>
              <a:ext uri="{FF2B5EF4-FFF2-40B4-BE49-F238E27FC236}">
                <a16:creationId xmlns:a16="http://schemas.microsoft.com/office/drawing/2014/main" id="{26A2F29B-49F3-4FB1-9148-838E9C0F2973}"/>
              </a:ext>
            </a:extLst>
          </p:cNvPr>
          <p:cNvGraphicFramePr>
            <a:graphicFrameLocks noGrp="1"/>
          </p:cNvGraphicFramePr>
          <p:nvPr>
            <p:ph idx="1"/>
            <p:extLst>
              <p:ext uri="{D42A27DB-BD31-4B8C-83A1-F6EECF244321}">
                <p14:modId xmlns:p14="http://schemas.microsoft.com/office/powerpoint/2010/main" val="3308295141"/>
              </p:ext>
            </p:extLst>
          </p:nvPr>
        </p:nvGraphicFramePr>
        <p:xfrm>
          <a:off x="1688840" y="1819469"/>
          <a:ext cx="8798769" cy="4488021"/>
        </p:xfrm>
        <a:graphic>
          <a:graphicData uri="http://schemas.openxmlformats.org/drawingml/2006/table">
            <a:tbl>
              <a:tblPr firstRow="1" firstCol="1" bandRow="1">
                <a:tableStyleId>{5C22544A-7EE6-4342-B048-85BDC9FD1C3A}</a:tableStyleId>
              </a:tblPr>
              <a:tblGrid>
                <a:gridCol w="2357259">
                  <a:extLst>
                    <a:ext uri="{9D8B030D-6E8A-4147-A177-3AD203B41FA5}">
                      <a16:colId xmlns:a16="http://schemas.microsoft.com/office/drawing/2014/main" val="603033749"/>
                    </a:ext>
                  </a:extLst>
                </a:gridCol>
                <a:gridCol w="833855">
                  <a:extLst>
                    <a:ext uri="{9D8B030D-6E8A-4147-A177-3AD203B41FA5}">
                      <a16:colId xmlns:a16="http://schemas.microsoft.com/office/drawing/2014/main" val="1427523447"/>
                    </a:ext>
                  </a:extLst>
                </a:gridCol>
                <a:gridCol w="797194">
                  <a:extLst>
                    <a:ext uri="{9D8B030D-6E8A-4147-A177-3AD203B41FA5}">
                      <a16:colId xmlns:a16="http://schemas.microsoft.com/office/drawing/2014/main" val="2131052916"/>
                    </a:ext>
                  </a:extLst>
                </a:gridCol>
                <a:gridCol w="1465681">
                  <a:extLst>
                    <a:ext uri="{9D8B030D-6E8A-4147-A177-3AD203B41FA5}">
                      <a16:colId xmlns:a16="http://schemas.microsoft.com/office/drawing/2014/main" val="3740677120"/>
                    </a:ext>
                  </a:extLst>
                </a:gridCol>
                <a:gridCol w="3344780">
                  <a:extLst>
                    <a:ext uri="{9D8B030D-6E8A-4147-A177-3AD203B41FA5}">
                      <a16:colId xmlns:a16="http://schemas.microsoft.com/office/drawing/2014/main" val="1650553533"/>
                    </a:ext>
                  </a:extLst>
                </a:gridCol>
              </a:tblGrid>
              <a:tr h="466372">
                <a:tc gridSpan="5">
                  <a:txBody>
                    <a:bodyPr/>
                    <a:lstStyle/>
                    <a:p>
                      <a:pPr algn="l">
                        <a:spcAft>
                          <a:spcPts val="0"/>
                        </a:spcAft>
                        <a:tabLst>
                          <a:tab pos="2743200" algn="ctr"/>
                          <a:tab pos="5486400" algn="r"/>
                        </a:tabLst>
                      </a:pPr>
                      <a:r>
                        <a:rPr lang="en-US" sz="1200">
                          <a:effectLst/>
                        </a:rPr>
                        <a:t>Table Name: equipmentsystem                                Primary Key: 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80931640"/>
                  </a:ext>
                </a:extLst>
              </a:tr>
              <a:tr h="290673">
                <a:tc gridSpan="5">
                  <a:txBody>
                    <a:bodyPr/>
                    <a:lstStyle/>
                    <a:p>
                      <a:pPr indent="20320" algn="l">
                        <a:spcAft>
                          <a:spcPts val="0"/>
                        </a:spcAft>
                        <a:tabLst>
                          <a:tab pos="2743200" algn="ctr"/>
                          <a:tab pos="5486400" algn="r"/>
                        </a:tabLst>
                      </a:pPr>
                      <a:r>
                        <a:rPr lang="en-US" sz="1200">
                          <a:effectLst/>
                        </a:rPr>
                        <a:t>Description: Details of equipmentsystem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2645347"/>
                  </a:ext>
                </a:extLst>
              </a:tr>
              <a:tr h="466372">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7002080"/>
                  </a:ext>
                </a:extLst>
              </a:tr>
              <a:tr h="466372">
                <a:tc>
                  <a:txBody>
                    <a:bodyPr/>
                    <a:lstStyle/>
                    <a:p>
                      <a:pPr algn="l">
                        <a:spcAft>
                          <a:spcPts val="0"/>
                        </a:spcAft>
                        <a:tabLst>
                          <a:tab pos="2743200" algn="ctr"/>
                          <a:tab pos="5486400" algn="r"/>
                        </a:tabLst>
                      </a:pPr>
                      <a:r>
                        <a:rPr lang="en-US" sz="1200">
                          <a:effectLst/>
                        </a:rPr>
                        <a:t>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equipment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8881566"/>
                  </a:ext>
                </a:extLst>
              </a:tr>
              <a:tr h="466372">
                <a:tc>
                  <a:txBody>
                    <a:bodyPr/>
                    <a:lstStyle/>
                    <a:p>
                      <a:pPr algn="l">
                        <a:spcAft>
                          <a:spcPts val="0"/>
                        </a:spcAft>
                        <a:tabLst>
                          <a:tab pos="2743200" algn="ctr"/>
                          <a:tab pos="5486400" algn="r"/>
                        </a:tabLst>
                      </a:pPr>
                      <a:r>
                        <a:rPr lang="en-US" sz="1200">
                          <a:effectLst/>
                        </a:rPr>
                        <a:t>commonsystem_id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common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300754"/>
                  </a:ext>
                </a:extLst>
              </a:tr>
              <a:tr h="466372">
                <a:tc>
                  <a:txBody>
                    <a:bodyPr/>
                    <a:lstStyle/>
                    <a:p>
                      <a:pPr algn="l">
                        <a:spcAft>
                          <a:spcPts val="0"/>
                        </a:spcAft>
                        <a:tabLst>
                          <a:tab pos="2743200" algn="ctr"/>
                          <a:tab pos="5486400" algn="r"/>
                        </a:tabLst>
                      </a:pPr>
                      <a:r>
                        <a:rPr lang="en-US" sz="1200">
                          <a:effectLst/>
                        </a:rPr>
                        <a:t>equipmentsystem_name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Name of equipment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319244"/>
                  </a:ext>
                </a:extLst>
              </a:tr>
              <a:tr h="466372">
                <a:tc>
                  <a:txBody>
                    <a:bodyPr/>
                    <a:lstStyle/>
                    <a:p>
                      <a:pPr algn="l">
                        <a:spcAft>
                          <a:spcPts val="0"/>
                        </a:spcAft>
                        <a:tabLst>
                          <a:tab pos="2743200" algn="ctr"/>
                          <a:tab pos="5486400" algn="r"/>
                        </a:tabLst>
                      </a:pPr>
                      <a:r>
                        <a:rPr lang="en-US" sz="1200">
                          <a:effectLst/>
                        </a:rPr>
                        <a:t>equipmentsystem_desc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 of equipment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6576317"/>
                  </a:ext>
                </a:extLst>
              </a:tr>
              <a:tr h="466372">
                <a:tc>
                  <a:txBody>
                    <a:bodyPr/>
                    <a:lstStyle/>
                    <a:p>
                      <a:pPr algn="l">
                        <a:spcAft>
                          <a:spcPts val="0"/>
                        </a:spcAft>
                        <a:tabLst>
                          <a:tab pos="2743200" algn="ctr"/>
                          <a:tab pos="5486400" algn="r"/>
                        </a:tabLst>
                      </a:pPr>
                      <a:r>
                        <a:rPr lang="en-US" sz="1200">
                          <a:effectLst/>
                        </a:rPr>
                        <a:t>equipmentsystem_category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Category of equipment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3618178"/>
                  </a:ext>
                </a:extLst>
              </a:tr>
              <a:tr h="466372">
                <a:tc>
                  <a:txBody>
                    <a:bodyPr/>
                    <a:lstStyle/>
                    <a:p>
                      <a:pPr algn="l">
                        <a:spcAft>
                          <a:spcPts val="0"/>
                        </a:spcAft>
                        <a:tabLst>
                          <a:tab pos="2743200" algn="ctr"/>
                          <a:tab pos="5486400" algn="r"/>
                        </a:tabLst>
                      </a:pPr>
                      <a:r>
                        <a:rPr lang="en-US" sz="1200">
                          <a:effectLst/>
                        </a:rPr>
                        <a:t>equipmentsystem_moredesc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More description of equipment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7458861"/>
                  </a:ext>
                </a:extLst>
              </a:tr>
              <a:tr h="466372">
                <a:tc>
                  <a:txBody>
                    <a:bodyPr/>
                    <a:lstStyle/>
                    <a:p>
                      <a:pPr algn="l">
                        <a:spcAft>
                          <a:spcPts val="0"/>
                        </a:spcAft>
                        <a:tabLst>
                          <a:tab pos="2743200" algn="ctr"/>
                          <a:tab pos="5486400" algn="r"/>
                        </a:tabLst>
                      </a:pPr>
                      <a:r>
                        <a:rPr lang="en-US" sz="1200">
                          <a:effectLst/>
                        </a:rPr>
                        <a:t>equipmentfeature_id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Id of equipment feature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760442"/>
                  </a:ext>
                </a:extLst>
              </a:tr>
            </a:tbl>
          </a:graphicData>
        </a:graphic>
      </p:graphicFrame>
    </p:spTree>
    <p:extLst>
      <p:ext uri="{BB962C8B-B14F-4D97-AF65-F5344CB8AC3E}">
        <p14:creationId xmlns:p14="http://schemas.microsoft.com/office/powerpoint/2010/main" val="29863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558A-F8DE-4AA5-9DC9-49D22CA3C013}"/>
              </a:ext>
            </a:extLst>
          </p:cNvPr>
          <p:cNvSpPr>
            <a:spLocks noGrp="1"/>
          </p:cNvSpPr>
          <p:nvPr>
            <p:ph type="ctrTitle"/>
          </p:nvPr>
        </p:nvSpPr>
        <p:spPr>
          <a:xfrm>
            <a:off x="1524000" y="207963"/>
            <a:ext cx="9144000" cy="869723"/>
          </a:xfrm>
        </p:spPr>
        <p:txBody>
          <a:bodyPr>
            <a:normAutofit/>
          </a:bodyPr>
          <a:lstStyle/>
          <a:p>
            <a:r>
              <a:rPr lang="en-IN" dirty="0"/>
              <a:t>ABSTRACT </a:t>
            </a:r>
          </a:p>
        </p:txBody>
      </p:sp>
      <p:sp>
        <p:nvSpPr>
          <p:cNvPr id="3" name="Subtitle 2">
            <a:extLst>
              <a:ext uri="{FF2B5EF4-FFF2-40B4-BE49-F238E27FC236}">
                <a16:creationId xmlns:a16="http://schemas.microsoft.com/office/drawing/2014/main" id="{852E1741-D10A-4E6E-AF5C-D8ED7EFADA10}"/>
              </a:ext>
            </a:extLst>
          </p:cNvPr>
          <p:cNvSpPr>
            <a:spLocks noGrp="1"/>
          </p:cNvSpPr>
          <p:nvPr>
            <p:ph type="subTitle" idx="1"/>
          </p:nvPr>
        </p:nvSpPr>
        <p:spPr>
          <a:xfrm>
            <a:off x="548174" y="2341984"/>
            <a:ext cx="10797850" cy="3517640"/>
          </a:xfrm>
        </p:spPr>
        <p:txBody>
          <a:bodyPr>
            <a:normAutofit fontScale="77500" lnSpcReduction="20000"/>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it comes to industrial assets, performance and risk go hand in hand. You need confidence that any threats to productivity, safety and the environment are under control.</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Factory System Performance Management (FSPM) software that helps you mitigate operational risk and confidently respond to today’s production challenges.</a:t>
            </a:r>
            <a:endParaRPr lang="en-IN"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FSPM comes equipped with a library of pre configured risk analysis and asset reliability models and templates, based on decades of asset failure data, risk avoidance recommendations and industrial operations expertise.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FSPM gives you more assured insights of your operations and the health of your assets, helping you to dramatically cut operating costs, increase reliability and availability and reduce the risk of asset failures.</a:t>
            </a:r>
            <a:endParaRPr lang="en-IN" dirty="0">
              <a:effectLst/>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4608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6BC9E7D-0815-4A17-B06D-A6E80857E626}"/>
              </a:ext>
            </a:extLst>
          </p:cNvPr>
          <p:cNvGraphicFramePr>
            <a:graphicFrameLocks noGrp="1"/>
          </p:cNvGraphicFramePr>
          <p:nvPr>
            <p:extLst>
              <p:ext uri="{D42A27DB-BD31-4B8C-83A1-F6EECF244321}">
                <p14:modId xmlns:p14="http://schemas.microsoft.com/office/powerpoint/2010/main" val="584612904"/>
              </p:ext>
            </p:extLst>
          </p:nvPr>
        </p:nvGraphicFramePr>
        <p:xfrm>
          <a:off x="571032" y="340002"/>
          <a:ext cx="8768913" cy="2839503"/>
        </p:xfrm>
        <a:graphic>
          <a:graphicData uri="http://schemas.openxmlformats.org/drawingml/2006/table">
            <a:tbl>
              <a:tblPr firstRow="1" firstCol="1" bandRow="1">
                <a:tableStyleId>{5C22544A-7EE6-4342-B048-85BDC9FD1C3A}</a:tableStyleId>
              </a:tblPr>
              <a:tblGrid>
                <a:gridCol w="2349260">
                  <a:extLst>
                    <a:ext uri="{9D8B030D-6E8A-4147-A177-3AD203B41FA5}">
                      <a16:colId xmlns:a16="http://schemas.microsoft.com/office/drawing/2014/main" val="1595841160"/>
                    </a:ext>
                  </a:extLst>
                </a:gridCol>
                <a:gridCol w="831026">
                  <a:extLst>
                    <a:ext uri="{9D8B030D-6E8A-4147-A177-3AD203B41FA5}">
                      <a16:colId xmlns:a16="http://schemas.microsoft.com/office/drawing/2014/main" val="320682060"/>
                    </a:ext>
                  </a:extLst>
                </a:gridCol>
                <a:gridCol w="794489">
                  <a:extLst>
                    <a:ext uri="{9D8B030D-6E8A-4147-A177-3AD203B41FA5}">
                      <a16:colId xmlns:a16="http://schemas.microsoft.com/office/drawing/2014/main" val="2315593668"/>
                    </a:ext>
                  </a:extLst>
                </a:gridCol>
                <a:gridCol w="1460707">
                  <a:extLst>
                    <a:ext uri="{9D8B030D-6E8A-4147-A177-3AD203B41FA5}">
                      <a16:colId xmlns:a16="http://schemas.microsoft.com/office/drawing/2014/main" val="3280861587"/>
                    </a:ext>
                  </a:extLst>
                </a:gridCol>
                <a:gridCol w="3333431">
                  <a:extLst>
                    <a:ext uri="{9D8B030D-6E8A-4147-A177-3AD203B41FA5}">
                      <a16:colId xmlns:a16="http://schemas.microsoft.com/office/drawing/2014/main" val="2515161561"/>
                    </a:ext>
                  </a:extLst>
                </a:gridCol>
              </a:tblGrid>
              <a:tr h="321489">
                <a:tc gridSpan="5">
                  <a:txBody>
                    <a:bodyPr/>
                    <a:lstStyle/>
                    <a:p>
                      <a:pPr algn="l">
                        <a:spcAft>
                          <a:spcPts val="0"/>
                        </a:spcAft>
                        <a:tabLst>
                          <a:tab pos="2743200" algn="ctr"/>
                          <a:tab pos="5486400" algn="r"/>
                        </a:tabLst>
                      </a:pPr>
                      <a:r>
                        <a:rPr lang="en-US" sz="1200">
                          <a:effectLst/>
                        </a:rPr>
                        <a:t>Table Name: equipmentfeatures                                 Primary Key: eqfeature_id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00364520"/>
                  </a:ext>
                </a:extLst>
              </a:tr>
              <a:tr h="339454">
                <a:tc gridSpan="5">
                  <a:txBody>
                    <a:bodyPr/>
                    <a:lstStyle/>
                    <a:p>
                      <a:pPr indent="20320" algn="l">
                        <a:spcAft>
                          <a:spcPts val="0"/>
                        </a:spcAft>
                        <a:tabLst>
                          <a:tab pos="2743200" algn="ctr"/>
                          <a:tab pos="5486400" algn="r"/>
                        </a:tabLst>
                      </a:pPr>
                      <a:r>
                        <a:rPr lang="en-US" sz="1200">
                          <a:effectLst/>
                        </a:rPr>
                        <a:t>Description: Details of equipment features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7248996"/>
                  </a:ext>
                </a:extLst>
              </a:tr>
              <a:tr h="544640">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2715161"/>
                  </a:ext>
                </a:extLst>
              </a:tr>
              <a:tr h="272320">
                <a:tc>
                  <a:txBody>
                    <a:bodyPr/>
                    <a:lstStyle/>
                    <a:p>
                      <a:pPr algn="l">
                        <a:spcAft>
                          <a:spcPts val="0"/>
                        </a:spcAft>
                        <a:tabLst>
                          <a:tab pos="2743200" algn="ctr"/>
                          <a:tab pos="5486400" algn="r"/>
                        </a:tabLst>
                      </a:pPr>
                      <a:r>
                        <a:rPr lang="en-US" sz="1200">
                          <a:effectLst/>
                        </a:rPr>
                        <a:t>eqfeature_id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equipment feature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6550352"/>
                  </a:ext>
                </a:extLst>
              </a:tr>
              <a:tr h="272320">
                <a:tc>
                  <a:txBody>
                    <a:bodyPr/>
                    <a:lstStyle/>
                    <a:p>
                      <a:pPr algn="l">
                        <a:spcAft>
                          <a:spcPts val="0"/>
                        </a:spcAft>
                        <a:tabLst>
                          <a:tab pos="2743200" algn="ctr"/>
                          <a:tab pos="5486400" algn="r"/>
                        </a:tabLst>
                      </a:pPr>
                      <a:r>
                        <a:rPr lang="en-US" sz="1200">
                          <a:effectLst/>
                        </a:rPr>
                        <a:t>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If of equipment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2961202"/>
                  </a:ext>
                </a:extLst>
              </a:tr>
              <a:tr h="272320">
                <a:tc>
                  <a:txBody>
                    <a:bodyPr/>
                    <a:lstStyle/>
                    <a:p>
                      <a:pPr algn="l">
                        <a:spcAft>
                          <a:spcPts val="0"/>
                        </a:spcAft>
                        <a:tabLst>
                          <a:tab pos="2743200" algn="ctr"/>
                          <a:tab pos="5486400" algn="r"/>
                        </a:tabLst>
                      </a:pPr>
                      <a:r>
                        <a:rPr lang="en-US" sz="1200">
                          <a:effectLst/>
                        </a:rPr>
                        <a:t>eqfeature_name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Name of equipment feature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5427947"/>
                  </a:ext>
                </a:extLst>
              </a:tr>
              <a:tr h="272320">
                <a:tc>
                  <a:txBody>
                    <a:bodyPr/>
                    <a:lstStyle/>
                    <a:p>
                      <a:pPr algn="l">
                        <a:spcAft>
                          <a:spcPts val="0"/>
                        </a:spcAft>
                        <a:tabLst>
                          <a:tab pos="2743200" algn="ctr"/>
                          <a:tab pos="5486400" algn="r"/>
                        </a:tabLst>
                      </a:pPr>
                      <a:r>
                        <a:rPr lang="en-US" sz="1200">
                          <a:effectLst/>
                        </a:rPr>
                        <a:t>eqfeature_desc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 of equipment feature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3757247"/>
                  </a:ext>
                </a:extLst>
              </a:tr>
              <a:tr h="272320">
                <a:tc>
                  <a:txBody>
                    <a:bodyPr/>
                    <a:lstStyle/>
                    <a:p>
                      <a:pPr algn="l">
                        <a:spcAft>
                          <a:spcPts val="0"/>
                        </a:spcAft>
                        <a:tabLst>
                          <a:tab pos="2743200" algn="ctr"/>
                          <a:tab pos="5486400" algn="r"/>
                        </a:tabLst>
                      </a:pPr>
                      <a:r>
                        <a:rPr lang="en-US" sz="1200">
                          <a:effectLst/>
                        </a:rPr>
                        <a:t>eqfeature_operationname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Operation name of equipment feature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5650832"/>
                  </a:ext>
                </a:extLst>
              </a:tr>
              <a:tr h="272320">
                <a:tc>
                  <a:txBody>
                    <a:bodyPr/>
                    <a:lstStyle/>
                    <a:p>
                      <a:pPr algn="l">
                        <a:spcAft>
                          <a:spcPts val="0"/>
                        </a:spcAft>
                        <a:tabLst>
                          <a:tab pos="2743200" algn="ctr"/>
                          <a:tab pos="5486400" algn="r"/>
                        </a:tabLst>
                      </a:pPr>
                      <a:r>
                        <a:rPr lang="en-US" sz="1200">
                          <a:effectLst/>
                        </a:rPr>
                        <a:t>eqfeature_moredesc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More description of equipment feature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8468131"/>
                  </a:ext>
                </a:extLst>
              </a:tr>
            </a:tbl>
          </a:graphicData>
        </a:graphic>
      </p:graphicFrame>
      <p:graphicFrame>
        <p:nvGraphicFramePr>
          <p:cNvPr id="8" name="Table 7">
            <a:extLst>
              <a:ext uri="{FF2B5EF4-FFF2-40B4-BE49-F238E27FC236}">
                <a16:creationId xmlns:a16="http://schemas.microsoft.com/office/drawing/2014/main" id="{ABA6E8A6-516E-463E-819C-52481C13C358}"/>
              </a:ext>
            </a:extLst>
          </p:cNvPr>
          <p:cNvGraphicFramePr>
            <a:graphicFrameLocks noGrp="1"/>
          </p:cNvGraphicFramePr>
          <p:nvPr>
            <p:extLst>
              <p:ext uri="{D42A27DB-BD31-4B8C-83A1-F6EECF244321}">
                <p14:modId xmlns:p14="http://schemas.microsoft.com/office/powerpoint/2010/main" val="1005049108"/>
              </p:ext>
            </p:extLst>
          </p:nvPr>
        </p:nvGraphicFramePr>
        <p:xfrm>
          <a:off x="3648269" y="3678496"/>
          <a:ext cx="7791061" cy="2736867"/>
        </p:xfrm>
        <a:graphic>
          <a:graphicData uri="http://schemas.openxmlformats.org/drawingml/2006/table">
            <a:tbl>
              <a:tblPr firstRow="1" firstCol="1" bandRow="1">
                <a:tableStyleId>{5C22544A-7EE6-4342-B048-85BDC9FD1C3A}</a:tableStyleId>
              </a:tblPr>
              <a:tblGrid>
                <a:gridCol w="2087286">
                  <a:extLst>
                    <a:ext uri="{9D8B030D-6E8A-4147-A177-3AD203B41FA5}">
                      <a16:colId xmlns:a16="http://schemas.microsoft.com/office/drawing/2014/main" val="3244897949"/>
                    </a:ext>
                  </a:extLst>
                </a:gridCol>
                <a:gridCol w="738355">
                  <a:extLst>
                    <a:ext uri="{9D8B030D-6E8A-4147-A177-3AD203B41FA5}">
                      <a16:colId xmlns:a16="http://schemas.microsoft.com/office/drawing/2014/main" val="1932773233"/>
                    </a:ext>
                  </a:extLst>
                </a:gridCol>
                <a:gridCol w="705892">
                  <a:extLst>
                    <a:ext uri="{9D8B030D-6E8A-4147-A177-3AD203B41FA5}">
                      <a16:colId xmlns:a16="http://schemas.microsoft.com/office/drawing/2014/main" val="2047392871"/>
                    </a:ext>
                  </a:extLst>
                </a:gridCol>
                <a:gridCol w="1297819">
                  <a:extLst>
                    <a:ext uri="{9D8B030D-6E8A-4147-A177-3AD203B41FA5}">
                      <a16:colId xmlns:a16="http://schemas.microsoft.com/office/drawing/2014/main" val="1438584909"/>
                    </a:ext>
                  </a:extLst>
                </a:gridCol>
                <a:gridCol w="2961709">
                  <a:extLst>
                    <a:ext uri="{9D8B030D-6E8A-4147-A177-3AD203B41FA5}">
                      <a16:colId xmlns:a16="http://schemas.microsoft.com/office/drawing/2014/main" val="1015323809"/>
                    </a:ext>
                  </a:extLst>
                </a:gridCol>
              </a:tblGrid>
              <a:tr h="223955">
                <a:tc gridSpan="5">
                  <a:txBody>
                    <a:bodyPr/>
                    <a:lstStyle/>
                    <a:p>
                      <a:pPr algn="l">
                        <a:spcAft>
                          <a:spcPts val="0"/>
                        </a:spcAft>
                        <a:tabLst>
                          <a:tab pos="2743200" algn="ctr"/>
                          <a:tab pos="5486400" algn="r"/>
                        </a:tabLst>
                      </a:pPr>
                      <a:r>
                        <a:rPr lang="en-US" sz="1200">
                          <a:effectLst/>
                        </a:rPr>
                        <a:t>Table Name: eqoperation                                Primary Key: eqoperation_id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40083976"/>
                  </a:ext>
                </a:extLst>
              </a:tr>
              <a:tr h="236470">
                <a:tc gridSpan="5">
                  <a:txBody>
                    <a:bodyPr/>
                    <a:lstStyle/>
                    <a:p>
                      <a:pPr indent="20320" algn="l">
                        <a:spcAft>
                          <a:spcPts val="0"/>
                        </a:spcAft>
                        <a:tabLst>
                          <a:tab pos="2743200" algn="ctr"/>
                          <a:tab pos="5486400" algn="r"/>
                        </a:tabLst>
                      </a:pPr>
                      <a:r>
                        <a:rPr lang="en-US" sz="1200">
                          <a:effectLst/>
                        </a:rPr>
                        <a:t>Description: Details of equipmentoperation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44982208"/>
                  </a:ext>
                </a:extLst>
              </a:tr>
              <a:tr h="379407">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628076"/>
                  </a:ext>
                </a:extLst>
              </a:tr>
              <a:tr h="379407">
                <a:tc>
                  <a:txBody>
                    <a:bodyPr/>
                    <a:lstStyle/>
                    <a:p>
                      <a:pPr algn="l">
                        <a:spcAft>
                          <a:spcPts val="0"/>
                        </a:spcAft>
                        <a:tabLst>
                          <a:tab pos="2743200" algn="ctr"/>
                          <a:tab pos="5486400" algn="r"/>
                        </a:tabLst>
                      </a:pPr>
                      <a:r>
                        <a:rPr lang="en-US" sz="1200">
                          <a:effectLst/>
                        </a:rPr>
                        <a:t>eqoperation_id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equipment operation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6027868"/>
                  </a:ext>
                </a:extLst>
              </a:tr>
              <a:tr h="379407">
                <a:tc>
                  <a:txBody>
                    <a:bodyPr/>
                    <a:lstStyle/>
                    <a:p>
                      <a:pPr algn="l">
                        <a:spcAft>
                          <a:spcPts val="0"/>
                        </a:spcAft>
                        <a:tabLst>
                          <a:tab pos="2743200" algn="ctr"/>
                          <a:tab pos="5486400" algn="r"/>
                        </a:tabLst>
                      </a:pPr>
                      <a:r>
                        <a:rPr lang="en-US" sz="1200">
                          <a:effectLst/>
                        </a:rPr>
                        <a:t>eqparameter_name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Name of equipment parameter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8354502"/>
                  </a:ext>
                </a:extLst>
              </a:tr>
              <a:tr h="379407">
                <a:tc>
                  <a:txBody>
                    <a:bodyPr/>
                    <a:lstStyle/>
                    <a:p>
                      <a:pPr algn="l">
                        <a:spcAft>
                          <a:spcPts val="0"/>
                        </a:spcAft>
                        <a:tabLst>
                          <a:tab pos="2743200" algn="ctr"/>
                          <a:tab pos="5486400" algn="r"/>
                        </a:tabLst>
                      </a:pPr>
                      <a:r>
                        <a:rPr lang="en-US" sz="1200">
                          <a:effectLst/>
                        </a:rPr>
                        <a:t>eqparameter_value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Value of equipment parameter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4316267"/>
                  </a:ext>
                </a:extLst>
              </a:tr>
              <a:tr h="379407">
                <a:tc>
                  <a:txBody>
                    <a:bodyPr/>
                    <a:lstStyle/>
                    <a:p>
                      <a:pPr algn="l">
                        <a:spcAft>
                          <a:spcPts val="0"/>
                        </a:spcAft>
                        <a:tabLst>
                          <a:tab pos="2743200" algn="ctr"/>
                          <a:tab pos="5486400" algn="r"/>
                        </a:tabLst>
                      </a:pPr>
                      <a:r>
                        <a:rPr lang="en-US" sz="1200">
                          <a:effectLst/>
                        </a:rPr>
                        <a:t>eqoperation_samplevalue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Sample value of equipment operation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0445144"/>
                  </a:ext>
                </a:extLst>
              </a:tr>
              <a:tr h="379407">
                <a:tc>
                  <a:txBody>
                    <a:bodyPr/>
                    <a:lstStyle/>
                    <a:p>
                      <a:pPr algn="l">
                        <a:spcAft>
                          <a:spcPts val="0"/>
                        </a:spcAft>
                        <a:tabLst>
                          <a:tab pos="2743200" algn="ctr"/>
                          <a:tab pos="5486400" algn="r"/>
                        </a:tabLst>
                      </a:pPr>
                      <a:r>
                        <a:rPr lang="en-US" sz="1200">
                          <a:effectLst/>
                        </a:rPr>
                        <a:t>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Id of equipment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7013734"/>
                  </a:ext>
                </a:extLst>
              </a:tr>
            </a:tbl>
          </a:graphicData>
        </a:graphic>
      </p:graphicFrame>
    </p:spTree>
    <p:extLst>
      <p:ext uri="{BB962C8B-B14F-4D97-AF65-F5344CB8AC3E}">
        <p14:creationId xmlns:p14="http://schemas.microsoft.com/office/powerpoint/2010/main" val="181735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8FE9-18AA-4515-9F5E-DA21D3DF5659}"/>
              </a:ext>
            </a:extLst>
          </p:cNvPr>
          <p:cNvSpPr>
            <a:spLocks noGrp="1"/>
          </p:cNvSpPr>
          <p:nvPr>
            <p:ph type="title"/>
          </p:nvPr>
        </p:nvSpPr>
        <p:spPr>
          <a:xfrm>
            <a:off x="919119" y="281126"/>
            <a:ext cx="10353761" cy="1326321"/>
          </a:xfrm>
        </p:spPr>
        <p:txBody>
          <a:bodyPr>
            <a:normAutofit/>
          </a:bodyPr>
          <a:lstStyle/>
          <a:p>
            <a:r>
              <a:rPr lang="en-US" b="1" dirty="0"/>
              <a:t>Add Equipment Services</a:t>
            </a:r>
            <a:br>
              <a:rPr lang="en-IN" dirty="0"/>
            </a:br>
            <a:endParaRPr lang="en-IN" dirty="0"/>
          </a:p>
        </p:txBody>
      </p:sp>
      <p:graphicFrame>
        <p:nvGraphicFramePr>
          <p:cNvPr id="6" name="Content Placeholder 5">
            <a:extLst>
              <a:ext uri="{FF2B5EF4-FFF2-40B4-BE49-F238E27FC236}">
                <a16:creationId xmlns:a16="http://schemas.microsoft.com/office/drawing/2014/main" id="{F83FB5A2-888E-4FA0-8601-5EAD64EF6EB3}"/>
              </a:ext>
            </a:extLst>
          </p:cNvPr>
          <p:cNvGraphicFramePr>
            <a:graphicFrameLocks noGrp="1"/>
          </p:cNvGraphicFramePr>
          <p:nvPr>
            <p:ph idx="1"/>
            <p:extLst>
              <p:ext uri="{D42A27DB-BD31-4B8C-83A1-F6EECF244321}">
                <p14:modId xmlns:p14="http://schemas.microsoft.com/office/powerpoint/2010/main" val="2009789617"/>
              </p:ext>
            </p:extLst>
          </p:nvPr>
        </p:nvGraphicFramePr>
        <p:xfrm>
          <a:off x="2015412" y="1212980"/>
          <a:ext cx="7679094" cy="5029202"/>
        </p:xfrm>
        <a:graphic>
          <a:graphicData uri="http://schemas.openxmlformats.org/drawingml/2006/table">
            <a:tbl>
              <a:tblPr firstRow="1" firstCol="1" bandRow="1">
                <a:tableStyleId>{5C22544A-7EE6-4342-B048-85BDC9FD1C3A}</a:tableStyleId>
              </a:tblPr>
              <a:tblGrid>
                <a:gridCol w="2057288">
                  <a:extLst>
                    <a:ext uri="{9D8B030D-6E8A-4147-A177-3AD203B41FA5}">
                      <a16:colId xmlns:a16="http://schemas.microsoft.com/office/drawing/2014/main" val="3578831240"/>
                    </a:ext>
                  </a:extLst>
                </a:gridCol>
                <a:gridCol w="727745">
                  <a:extLst>
                    <a:ext uri="{9D8B030D-6E8A-4147-A177-3AD203B41FA5}">
                      <a16:colId xmlns:a16="http://schemas.microsoft.com/office/drawing/2014/main" val="783382498"/>
                    </a:ext>
                  </a:extLst>
                </a:gridCol>
                <a:gridCol w="695748">
                  <a:extLst>
                    <a:ext uri="{9D8B030D-6E8A-4147-A177-3AD203B41FA5}">
                      <a16:colId xmlns:a16="http://schemas.microsoft.com/office/drawing/2014/main" val="1602741045"/>
                    </a:ext>
                  </a:extLst>
                </a:gridCol>
                <a:gridCol w="1279169">
                  <a:extLst>
                    <a:ext uri="{9D8B030D-6E8A-4147-A177-3AD203B41FA5}">
                      <a16:colId xmlns:a16="http://schemas.microsoft.com/office/drawing/2014/main" val="262292786"/>
                    </a:ext>
                  </a:extLst>
                </a:gridCol>
                <a:gridCol w="2919144">
                  <a:extLst>
                    <a:ext uri="{9D8B030D-6E8A-4147-A177-3AD203B41FA5}">
                      <a16:colId xmlns:a16="http://schemas.microsoft.com/office/drawing/2014/main" val="2420747690"/>
                    </a:ext>
                  </a:extLst>
                </a:gridCol>
              </a:tblGrid>
              <a:tr h="398550">
                <a:tc gridSpan="5">
                  <a:txBody>
                    <a:bodyPr/>
                    <a:lstStyle/>
                    <a:p>
                      <a:pPr algn="l">
                        <a:spcAft>
                          <a:spcPts val="0"/>
                        </a:spcAft>
                        <a:tabLst>
                          <a:tab pos="2743200" algn="ctr"/>
                          <a:tab pos="5486400" algn="r"/>
                        </a:tabLst>
                      </a:pPr>
                      <a:r>
                        <a:rPr lang="en-US" sz="1000">
                          <a:effectLst/>
                        </a:rPr>
                        <a:t>Table Name: eqservice                                 Primary Key: equipmentservice_id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37991496"/>
                  </a:ext>
                </a:extLst>
              </a:tr>
              <a:tr h="246602">
                <a:tc gridSpan="5">
                  <a:txBody>
                    <a:bodyPr/>
                    <a:lstStyle/>
                    <a:p>
                      <a:pPr indent="20320" algn="l">
                        <a:spcAft>
                          <a:spcPts val="0"/>
                        </a:spcAft>
                        <a:tabLst>
                          <a:tab pos="2743200" algn="ctr"/>
                          <a:tab pos="5486400" algn="r"/>
                        </a:tabLst>
                      </a:pPr>
                      <a:r>
                        <a:rPr lang="en-US" sz="1000">
                          <a:effectLst/>
                        </a:rPr>
                        <a:t>Description: Details of equipmentservice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91576451"/>
                  </a:ext>
                </a:extLst>
              </a:tr>
              <a:tr h="398550">
                <a:tc>
                  <a:txBody>
                    <a:bodyPr/>
                    <a:lstStyle/>
                    <a:p>
                      <a:pPr algn="l">
                        <a:spcAft>
                          <a:spcPts val="0"/>
                        </a:spcAft>
                        <a:tabLst>
                          <a:tab pos="2743200" algn="ctr"/>
                          <a:tab pos="5486400" algn="r"/>
                        </a:tabLst>
                      </a:pPr>
                      <a:r>
                        <a:rPr lang="en-US" sz="10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Data 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Size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Constraint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1270994175"/>
                  </a:ext>
                </a:extLst>
              </a:tr>
              <a:tr h="398550">
                <a:tc>
                  <a:txBody>
                    <a:bodyPr/>
                    <a:lstStyle/>
                    <a:p>
                      <a:pPr algn="l">
                        <a:spcAft>
                          <a:spcPts val="0"/>
                        </a:spcAft>
                        <a:tabLst>
                          <a:tab pos="2743200" algn="ctr"/>
                          <a:tab pos="5486400" algn="r"/>
                        </a:tabLst>
                      </a:pPr>
                      <a:r>
                        <a:rPr lang="en-US" sz="1000">
                          <a:effectLst/>
                        </a:rPr>
                        <a:t>equipmentservice_id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Id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1705417589"/>
                  </a:ext>
                </a:extLst>
              </a:tr>
              <a:tr h="398550">
                <a:tc>
                  <a:txBody>
                    <a:bodyPr/>
                    <a:lstStyle/>
                    <a:p>
                      <a:pPr algn="l">
                        <a:spcAft>
                          <a:spcPts val="0"/>
                        </a:spcAft>
                        <a:tabLst>
                          <a:tab pos="2743200" algn="ctr"/>
                          <a:tab pos="5486400" algn="r"/>
                        </a:tabLst>
                      </a:pPr>
                      <a:r>
                        <a:rPr lang="en-US" sz="1000">
                          <a:effectLst/>
                        </a:rPr>
                        <a:t>equipmentservice_name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Name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464072866"/>
                  </a:ext>
                </a:extLst>
              </a:tr>
              <a:tr h="398550">
                <a:tc>
                  <a:txBody>
                    <a:bodyPr/>
                    <a:lstStyle/>
                    <a:p>
                      <a:pPr algn="l">
                        <a:spcAft>
                          <a:spcPts val="0"/>
                        </a:spcAft>
                        <a:tabLst>
                          <a:tab pos="2743200" algn="ctr"/>
                          <a:tab pos="5486400" algn="r"/>
                        </a:tabLst>
                      </a:pPr>
                      <a:r>
                        <a:rPr lang="en-US" sz="1000">
                          <a:effectLst/>
                        </a:rPr>
                        <a:t>equipmentservice_lastdate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Last date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3782598379"/>
                  </a:ext>
                </a:extLst>
              </a:tr>
              <a:tr h="398550">
                <a:tc>
                  <a:txBody>
                    <a:bodyPr/>
                    <a:lstStyle/>
                    <a:p>
                      <a:pPr algn="l">
                        <a:spcAft>
                          <a:spcPts val="0"/>
                        </a:spcAft>
                        <a:tabLst>
                          <a:tab pos="2743200" algn="ctr"/>
                          <a:tab pos="5486400" algn="r"/>
                        </a:tabLst>
                      </a:pPr>
                      <a:r>
                        <a:rPr lang="en-US" sz="1000">
                          <a:effectLst/>
                        </a:rPr>
                        <a:t>equipmentservice_nextdate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Next date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2291808085"/>
                  </a:ext>
                </a:extLst>
              </a:tr>
              <a:tr h="398550">
                <a:tc>
                  <a:txBody>
                    <a:bodyPr/>
                    <a:lstStyle/>
                    <a:p>
                      <a:pPr algn="l">
                        <a:spcAft>
                          <a:spcPts val="0"/>
                        </a:spcAft>
                        <a:tabLst>
                          <a:tab pos="2743200" algn="ctr"/>
                          <a:tab pos="5486400" algn="r"/>
                        </a:tabLst>
                      </a:pPr>
                      <a:r>
                        <a:rPr lang="en-US" sz="1000">
                          <a:effectLst/>
                        </a:rPr>
                        <a:t>equipmentservice_note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Note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3012560257"/>
                  </a:ext>
                </a:extLst>
              </a:tr>
              <a:tr h="398550">
                <a:tc>
                  <a:txBody>
                    <a:bodyPr/>
                    <a:lstStyle/>
                    <a:p>
                      <a:pPr algn="l">
                        <a:spcAft>
                          <a:spcPts val="0"/>
                        </a:spcAft>
                        <a:tabLst>
                          <a:tab pos="2743200" algn="ctr"/>
                          <a:tab pos="5486400" algn="r"/>
                        </a:tabLst>
                      </a:pPr>
                      <a:r>
                        <a:rPr lang="en-US" sz="1000">
                          <a:effectLst/>
                        </a:rPr>
                        <a:t>equipmentservice_desc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Description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799604285"/>
                  </a:ext>
                </a:extLst>
              </a:tr>
              <a:tr h="398550">
                <a:tc>
                  <a:txBody>
                    <a:bodyPr/>
                    <a:lstStyle/>
                    <a:p>
                      <a:pPr algn="l">
                        <a:spcAft>
                          <a:spcPts val="0"/>
                        </a:spcAft>
                        <a:tabLst>
                          <a:tab pos="2743200" algn="ctr"/>
                          <a:tab pos="5486400" algn="r"/>
                        </a:tabLst>
                      </a:pPr>
                      <a:r>
                        <a:rPr lang="en-US" sz="1000">
                          <a:effectLst/>
                        </a:rPr>
                        <a:t>equipmentsystem_id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Id of equipment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1698940479"/>
                  </a:ext>
                </a:extLst>
              </a:tr>
              <a:tr h="398550">
                <a:tc>
                  <a:txBody>
                    <a:bodyPr/>
                    <a:lstStyle/>
                    <a:p>
                      <a:pPr algn="l">
                        <a:spcAft>
                          <a:spcPts val="0"/>
                        </a:spcAft>
                        <a:tabLst>
                          <a:tab pos="2743200" algn="ctr"/>
                          <a:tab pos="5486400" algn="r"/>
                        </a:tabLst>
                      </a:pPr>
                      <a:r>
                        <a:rPr lang="en-US" sz="1000">
                          <a:effectLst/>
                        </a:rPr>
                        <a:t>equipmentservice_type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Type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3257271321"/>
                  </a:ext>
                </a:extLst>
              </a:tr>
              <a:tr h="398550">
                <a:tc>
                  <a:txBody>
                    <a:bodyPr/>
                    <a:lstStyle/>
                    <a:p>
                      <a:pPr algn="l">
                        <a:spcAft>
                          <a:spcPts val="0"/>
                        </a:spcAft>
                        <a:tabLst>
                          <a:tab pos="2743200" algn="ctr"/>
                          <a:tab pos="5486400" algn="r"/>
                        </a:tabLst>
                      </a:pPr>
                      <a:r>
                        <a:rPr lang="en-US" sz="1000">
                          <a:effectLst/>
                        </a:rPr>
                        <a:t>equipmentservice_path</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Path of equipment service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3779754535"/>
                  </a:ext>
                </a:extLst>
              </a:tr>
              <a:tr h="398550">
                <a:tc>
                  <a:txBody>
                    <a:bodyPr/>
                    <a:lstStyle/>
                    <a:p>
                      <a:pPr algn="l">
                        <a:spcAft>
                          <a:spcPts val="0"/>
                        </a:spcAft>
                        <a:tabLst>
                          <a:tab pos="2743200" algn="ctr"/>
                          <a:tab pos="5486400" algn="r"/>
                        </a:tabLst>
                      </a:pPr>
                      <a:r>
                        <a:rPr lang="en-US" sz="1000">
                          <a:effectLst/>
                        </a:rPr>
                        <a:t>equipmentservice_date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tc>
                  <a:txBody>
                    <a:bodyPr/>
                    <a:lstStyle/>
                    <a:p>
                      <a:pPr algn="l">
                        <a:spcAft>
                          <a:spcPts val="0"/>
                        </a:spcAft>
                        <a:tabLst>
                          <a:tab pos="2743200" algn="ctr"/>
                          <a:tab pos="5486400" algn="r"/>
                        </a:tabLst>
                      </a:pPr>
                      <a:r>
                        <a:rPr lang="en-US" sz="1000" dirty="0">
                          <a:effectLst/>
                        </a:rPr>
                        <a:t>Date of equipment service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36" marR="56736" marT="0" marB="0" anchor="ctr"/>
                </a:tc>
                <a:extLst>
                  <a:ext uri="{0D108BD9-81ED-4DB2-BD59-A6C34878D82A}">
                    <a16:rowId xmlns:a16="http://schemas.microsoft.com/office/drawing/2014/main" val="226578166"/>
                  </a:ext>
                </a:extLst>
              </a:tr>
            </a:tbl>
          </a:graphicData>
        </a:graphic>
      </p:graphicFrame>
    </p:spTree>
    <p:extLst>
      <p:ext uri="{BB962C8B-B14F-4D97-AF65-F5344CB8AC3E}">
        <p14:creationId xmlns:p14="http://schemas.microsoft.com/office/powerpoint/2010/main" val="3536428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6E26-49D6-40E1-A1D2-F994E2DFEEAB}"/>
              </a:ext>
            </a:extLst>
          </p:cNvPr>
          <p:cNvSpPr>
            <a:spLocks noGrp="1"/>
          </p:cNvSpPr>
          <p:nvPr>
            <p:ph type="title"/>
          </p:nvPr>
        </p:nvSpPr>
        <p:spPr>
          <a:xfrm>
            <a:off x="919119" y="201227"/>
            <a:ext cx="10353761" cy="1326321"/>
          </a:xfrm>
        </p:spPr>
        <p:txBody>
          <a:bodyPr>
            <a:normAutofit/>
          </a:bodyPr>
          <a:lstStyle/>
          <a:p>
            <a:r>
              <a:rPr lang="en-US" b="1" dirty="0"/>
              <a:t>Add spares</a:t>
            </a:r>
            <a:br>
              <a:rPr lang="en-IN" dirty="0"/>
            </a:br>
            <a:endParaRPr lang="en-IN" dirty="0"/>
          </a:p>
        </p:txBody>
      </p:sp>
      <p:graphicFrame>
        <p:nvGraphicFramePr>
          <p:cNvPr id="6" name="Content Placeholder 5">
            <a:extLst>
              <a:ext uri="{FF2B5EF4-FFF2-40B4-BE49-F238E27FC236}">
                <a16:creationId xmlns:a16="http://schemas.microsoft.com/office/drawing/2014/main" id="{33D76788-C2C6-4C7D-8725-CF116421DA06}"/>
              </a:ext>
            </a:extLst>
          </p:cNvPr>
          <p:cNvGraphicFramePr>
            <a:graphicFrameLocks noGrp="1"/>
          </p:cNvGraphicFramePr>
          <p:nvPr>
            <p:ph idx="1"/>
            <p:extLst>
              <p:ext uri="{D42A27DB-BD31-4B8C-83A1-F6EECF244321}">
                <p14:modId xmlns:p14="http://schemas.microsoft.com/office/powerpoint/2010/main" val="3010717677"/>
              </p:ext>
            </p:extLst>
          </p:nvPr>
        </p:nvGraphicFramePr>
        <p:xfrm>
          <a:off x="1772816" y="1527549"/>
          <a:ext cx="8472195" cy="4602662"/>
        </p:xfrm>
        <a:graphic>
          <a:graphicData uri="http://schemas.openxmlformats.org/drawingml/2006/table">
            <a:tbl>
              <a:tblPr firstRow="1" firstCol="1" bandRow="1">
                <a:tableStyleId>{5C22544A-7EE6-4342-B048-85BDC9FD1C3A}</a:tableStyleId>
              </a:tblPr>
              <a:tblGrid>
                <a:gridCol w="2269767">
                  <a:extLst>
                    <a:ext uri="{9D8B030D-6E8A-4147-A177-3AD203B41FA5}">
                      <a16:colId xmlns:a16="http://schemas.microsoft.com/office/drawing/2014/main" val="2787293284"/>
                    </a:ext>
                  </a:extLst>
                </a:gridCol>
                <a:gridCol w="802906">
                  <a:extLst>
                    <a:ext uri="{9D8B030D-6E8A-4147-A177-3AD203B41FA5}">
                      <a16:colId xmlns:a16="http://schemas.microsoft.com/office/drawing/2014/main" val="3608656332"/>
                    </a:ext>
                  </a:extLst>
                </a:gridCol>
                <a:gridCol w="767605">
                  <a:extLst>
                    <a:ext uri="{9D8B030D-6E8A-4147-A177-3AD203B41FA5}">
                      <a16:colId xmlns:a16="http://schemas.microsoft.com/office/drawing/2014/main" val="1806017420"/>
                    </a:ext>
                  </a:extLst>
                </a:gridCol>
                <a:gridCol w="1411281">
                  <a:extLst>
                    <a:ext uri="{9D8B030D-6E8A-4147-A177-3AD203B41FA5}">
                      <a16:colId xmlns:a16="http://schemas.microsoft.com/office/drawing/2014/main" val="3561234906"/>
                    </a:ext>
                  </a:extLst>
                </a:gridCol>
                <a:gridCol w="3220636">
                  <a:extLst>
                    <a:ext uri="{9D8B030D-6E8A-4147-A177-3AD203B41FA5}">
                      <a16:colId xmlns:a16="http://schemas.microsoft.com/office/drawing/2014/main" val="408719810"/>
                    </a:ext>
                  </a:extLst>
                </a:gridCol>
              </a:tblGrid>
              <a:tr h="294876">
                <a:tc gridSpan="5">
                  <a:txBody>
                    <a:bodyPr/>
                    <a:lstStyle/>
                    <a:p>
                      <a:pPr algn="l">
                        <a:spcAft>
                          <a:spcPts val="0"/>
                        </a:spcAft>
                        <a:tabLst>
                          <a:tab pos="2743200" algn="ctr"/>
                          <a:tab pos="5486400" algn="r"/>
                        </a:tabLst>
                      </a:pPr>
                      <a:r>
                        <a:rPr lang="en-US" sz="1200">
                          <a:effectLst/>
                        </a:rPr>
                        <a:t>Table Name: eqspares                                  Primary Key: equipmentspare_id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68020169"/>
                  </a:ext>
                </a:extLst>
              </a:tr>
              <a:tr h="311354">
                <a:tc gridSpan="5">
                  <a:txBody>
                    <a:bodyPr/>
                    <a:lstStyle/>
                    <a:p>
                      <a:pPr indent="20320" algn="l">
                        <a:spcAft>
                          <a:spcPts val="0"/>
                        </a:spcAft>
                        <a:tabLst>
                          <a:tab pos="2743200" algn="ctr"/>
                          <a:tab pos="5486400" algn="r"/>
                        </a:tabLst>
                      </a:pPr>
                      <a:r>
                        <a:rPr lang="en-US" sz="1200">
                          <a:effectLst/>
                        </a:rPr>
                        <a:t>Description: Details of equipmentspare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81888949"/>
                  </a:ext>
                </a:extLst>
              </a:tr>
              <a:tr h="499554">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9361239"/>
                  </a:ext>
                </a:extLst>
              </a:tr>
              <a:tr h="499554">
                <a:tc>
                  <a:txBody>
                    <a:bodyPr/>
                    <a:lstStyle/>
                    <a:p>
                      <a:pPr algn="l">
                        <a:spcAft>
                          <a:spcPts val="0"/>
                        </a:spcAft>
                        <a:tabLst>
                          <a:tab pos="2743200" algn="ctr"/>
                          <a:tab pos="5486400" algn="r"/>
                        </a:tabLst>
                      </a:pPr>
                      <a:r>
                        <a:rPr lang="en-US" sz="1200">
                          <a:effectLst/>
                        </a:rPr>
                        <a:t>equipmentspare_id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equipment spare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4113108"/>
                  </a:ext>
                </a:extLst>
              </a:tr>
              <a:tr h="499554">
                <a:tc>
                  <a:txBody>
                    <a:bodyPr/>
                    <a:lstStyle/>
                    <a:p>
                      <a:pPr algn="l">
                        <a:spcAft>
                          <a:spcPts val="0"/>
                        </a:spcAft>
                        <a:tabLst>
                          <a:tab pos="2743200" algn="ctr"/>
                          <a:tab pos="5486400" algn="r"/>
                        </a:tabLst>
                      </a:pPr>
                      <a:r>
                        <a:rPr lang="en-US" sz="1200">
                          <a:effectLst/>
                        </a:rPr>
                        <a:t>equipmentspare_name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Name of  equipment spare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4765847"/>
                  </a:ext>
                </a:extLst>
              </a:tr>
              <a:tr h="499554">
                <a:tc>
                  <a:txBody>
                    <a:bodyPr/>
                    <a:lstStyle/>
                    <a:p>
                      <a:pPr algn="l">
                        <a:spcAft>
                          <a:spcPts val="0"/>
                        </a:spcAft>
                        <a:tabLst>
                          <a:tab pos="2743200" algn="ctr"/>
                          <a:tab pos="5486400" algn="r"/>
                        </a:tabLst>
                      </a:pPr>
                      <a:r>
                        <a:rPr lang="en-US" sz="1200">
                          <a:effectLst/>
                        </a:rPr>
                        <a:t>equipmentspare_category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Category equipment spare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1029831"/>
                  </a:ext>
                </a:extLst>
              </a:tr>
              <a:tr h="499554">
                <a:tc>
                  <a:txBody>
                    <a:bodyPr/>
                    <a:lstStyle/>
                    <a:p>
                      <a:pPr algn="l">
                        <a:spcAft>
                          <a:spcPts val="0"/>
                        </a:spcAft>
                        <a:tabLst>
                          <a:tab pos="2743200" algn="ctr"/>
                          <a:tab pos="5486400" algn="r"/>
                        </a:tabLst>
                      </a:pPr>
                      <a:r>
                        <a:rPr lang="en-US" sz="1200">
                          <a:effectLst/>
                        </a:rPr>
                        <a:t>equipmentspare_type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Type of equipment spare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2850710"/>
                  </a:ext>
                </a:extLst>
              </a:tr>
              <a:tr h="499554">
                <a:tc>
                  <a:txBody>
                    <a:bodyPr/>
                    <a:lstStyle/>
                    <a:p>
                      <a:pPr algn="l">
                        <a:spcAft>
                          <a:spcPts val="0"/>
                        </a:spcAft>
                        <a:tabLst>
                          <a:tab pos="2743200" algn="ctr"/>
                          <a:tab pos="5486400" algn="r"/>
                        </a:tabLst>
                      </a:pPr>
                      <a:r>
                        <a:rPr lang="en-US" sz="1200">
                          <a:effectLst/>
                        </a:rPr>
                        <a:t>equipmentspare_number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Number of equipment spare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3561958"/>
                  </a:ext>
                </a:extLst>
              </a:tr>
              <a:tr h="499554">
                <a:tc>
                  <a:txBody>
                    <a:bodyPr/>
                    <a:lstStyle/>
                    <a:p>
                      <a:pPr algn="l">
                        <a:spcAft>
                          <a:spcPts val="0"/>
                        </a:spcAft>
                        <a:tabLst>
                          <a:tab pos="2743200" algn="ctr"/>
                          <a:tab pos="5486400" algn="r"/>
                        </a:tabLst>
                      </a:pPr>
                      <a:r>
                        <a:rPr lang="en-US" sz="1200">
                          <a:effectLst/>
                        </a:rPr>
                        <a:t>equipmentspare_material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Material of equipment spare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2890714"/>
                  </a:ext>
                </a:extLst>
              </a:tr>
              <a:tr h="499554">
                <a:tc>
                  <a:txBody>
                    <a:bodyPr/>
                    <a:lstStyle/>
                    <a:p>
                      <a:pPr algn="l">
                        <a:spcAft>
                          <a:spcPts val="0"/>
                        </a:spcAft>
                        <a:tabLst>
                          <a:tab pos="2743200" algn="ctr"/>
                          <a:tab pos="5486400" algn="r"/>
                        </a:tabLst>
                      </a:pPr>
                      <a:r>
                        <a:rPr lang="en-US" sz="1200">
                          <a:effectLst/>
                        </a:rPr>
                        <a:t>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Id of equipment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3304877"/>
                  </a:ext>
                </a:extLst>
              </a:tr>
            </a:tbl>
          </a:graphicData>
        </a:graphic>
      </p:graphicFrame>
    </p:spTree>
    <p:extLst>
      <p:ext uri="{BB962C8B-B14F-4D97-AF65-F5344CB8AC3E}">
        <p14:creationId xmlns:p14="http://schemas.microsoft.com/office/powerpoint/2010/main" val="1377962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5DC-3C9F-448F-B56F-86D072F4E8FB}"/>
              </a:ext>
            </a:extLst>
          </p:cNvPr>
          <p:cNvSpPr>
            <a:spLocks noGrp="1"/>
          </p:cNvSpPr>
          <p:nvPr>
            <p:ph type="title"/>
          </p:nvPr>
        </p:nvSpPr>
        <p:spPr>
          <a:xfrm>
            <a:off x="283481" y="165716"/>
            <a:ext cx="10353761" cy="1326321"/>
          </a:xfrm>
        </p:spPr>
        <p:txBody>
          <a:bodyPr>
            <a:normAutofit fontScale="90000"/>
          </a:bodyPr>
          <a:lstStyle/>
          <a:p>
            <a:r>
              <a:rPr lang="en-US" b="1" dirty="0"/>
              <a:t>SOP</a:t>
            </a:r>
            <a:br>
              <a:rPr lang="en-IN" dirty="0"/>
            </a:br>
            <a:r>
              <a:rPr lang="en-US" sz="2700" dirty="0"/>
              <a:t>Tables used: </a:t>
            </a:r>
            <a:r>
              <a:rPr lang="en-US" sz="2700" dirty="0" err="1"/>
              <a:t>sopdetails</a:t>
            </a:r>
            <a:r>
              <a:rPr lang="en-US" sz="2700" dirty="0"/>
              <a:t>, </a:t>
            </a:r>
            <a:r>
              <a:rPr lang="en-US" sz="2700" dirty="0" err="1"/>
              <a:t>sopvalues</a:t>
            </a:r>
            <a:br>
              <a:rPr lang="en-IN" dirty="0"/>
            </a:br>
            <a:endParaRPr lang="en-IN" dirty="0"/>
          </a:p>
        </p:txBody>
      </p:sp>
      <p:graphicFrame>
        <p:nvGraphicFramePr>
          <p:cNvPr id="7" name="Content Placeholder 6">
            <a:extLst>
              <a:ext uri="{FF2B5EF4-FFF2-40B4-BE49-F238E27FC236}">
                <a16:creationId xmlns:a16="http://schemas.microsoft.com/office/drawing/2014/main" id="{A4A20D7F-8292-4AB8-8501-E614CB1D894E}"/>
              </a:ext>
            </a:extLst>
          </p:cNvPr>
          <p:cNvGraphicFramePr>
            <a:graphicFrameLocks noGrp="1"/>
          </p:cNvGraphicFramePr>
          <p:nvPr>
            <p:ph idx="1"/>
            <p:extLst>
              <p:ext uri="{D42A27DB-BD31-4B8C-83A1-F6EECF244321}">
                <p14:modId xmlns:p14="http://schemas.microsoft.com/office/powerpoint/2010/main" val="3140625493"/>
              </p:ext>
            </p:extLst>
          </p:nvPr>
        </p:nvGraphicFramePr>
        <p:xfrm>
          <a:off x="398941" y="1314756"/>
          <a:ext cx="7196177" cy="1724025"/>
        </p:xfrm>
        <a:graphic>
          <a:graphicData uri="http://schemas.openxmlformats.org/drawingml/2006/table">
            <a:tbl>
              <a:tblPr firstRow="1" firstCol="1" bandRow="1">
                <a:tableStyleId>{5C22544A-7EE6-4342-B048-85BDC9FD1C3A}</a:tableStyleId>
              </a:tblPr>
              <a:tblGrid>
                <a:gridCol w="1927911">
                  <a:extLst>
                    <a:ext uri="{9D8B030D-6E8A-4147-A177-3AD203B41FA5}">
                      <a16:colId xmlns:a16="http://schemas.microsoft.com/office/drawing/2014/main" val="3881144042"/>
                    </a:ext>
                  </a:extLst>
                </a:gridCol>
                <a:gridCol w="681978">
                  <a:extLst>
                    <a:ext uri="{9D8B030D-6E8A-4147-A177-3AD203B41FA5}">
                      <a16:colId xmlns:a16="http://schemas.microsoft.com/office/drawing/2014/main" val="4107272283"/>
                    </a:ext>
                  </a:extLst>
                </a:gridCol>
                <a:gridCol w="651995">
                  <a:extLst>
                    <a:ext uri="{9D8B030D-6E8A-4147-A177-3AD203B41FA5}">
                      <a16:colId xmlns:a16="http://schemas.microsoft.com/office/drawing/2014/main" val="122993720"/>
                    </a:ext>
                  </a:extLst>
                </a:gridCol>
                <a:gridCol w="1198725">
                  <a:extLst>
                    <a:ext uri="{9D8B030D-6E8A-4147-A177-3AD203B41FA5}">
                      <a16:colId xmlns:a16="http://schemas.microsoft.com/office/drawing/2014/main" val="631673443"/>
                    </a:ext>
                  </a:extLst>
                </a:gridCol>
                <a:gridCol w="2735568">
                  <a:extLst>
                    <a:ext uri="{9D8B030D-6E8A-4147-A177-3AD203B41FA5}">
                      <a16:colId xmlns:a16="http://schemas.microsoft.com/office/drawing/2014/main" val="1394318937"/>
                    </a:ext>
                  </a:extLst>
                </a:gridCol>
              </a:tblGrid>
              <a:tr h="215900">
                <a:tc gridSpan="5">
                  <a:txBody>
                    <a:bodyPr/>
                    <a:lstStyle/>
                    <a:p>
                      <a:pPr algn="l">
                        <a:spcAft>
                          <a:spcPts val="0"/>
                        </a:spcAft>
                        <a:tabLst>
                          <a:tab pos="2743200" algn="ctr"/>
                          <a:tab pos="5486400" algn="r"/>
                        </a:tabLst>
                      </a:pPr>
                      <a:r>
                        <a:rPr lang="en-US" sz="1200">
                          <a:effectLst/>
                        </a:rPr>
                        <a:t>Table Name: sopdetails                                Primary Key: sop_id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48137414"/>
                  </a:ext>
                </a:extLst>
              </a:tr>
              <a:tr h="227965">
                <a:tc gridSpan="5">
                  <a:txBody>
                    <a:bodyPr/>
                    <a:lstStyle/>
                    <a:p>
                      <a:pPr indent="20320" algn="l">
                        <a:spcAft>
                          <a:spcPts val="0"/>
                        </a:spcAft>
                        <a:tabLst>
                          <a:tab pos="2743200" algn="ctr"/>
                          <a:tab pos="5486400" algn="r"/>
                        </a:tabLst>
                      </a:pPr>
                      <a:r>
                        <a:rPr lang="en-US" sz="1200">
                          <a:effectLst/>
                        </a:rPr>
                        <a:t>Description: Details of sopdetails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50426252"/>
                  </a:ext>
                </a:extLst>
              </a:tr>
              <a:tr h="181610">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649173"/>
                  </a:ext>
                </a:extLst>
              </a:tr>
              <a:tr h="181610">
                <a:tc>
                  <a:txBody>
                    <a:bodyPr/>
                    <a:lstStyle/>
                    <a:p>
                      <a:pPr algn="l">
                        <a:spcAft>
                          <a:spcPts val="0"/>
                        </a:spcAft>
                        <a:tabLst>
                          <a:tab pos="2743200" algn="ctr"/>
                          <a:tab pos="5486400" algn="r"/>
                        </a:tabLst>
                      </a:pPr>
                      <a:r>
                        <a:rPr lang="en-US" sz="1200">
                          <a:effectLst/>
                        </a:rPr>
                        <a:t>sop_id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91500"/>
                  </a:ext>
                </a:extLst>
              </a:tr>
              <a:tr h="181610">
                <a:tc>
                  <a:txBody>
                    <a:bodyPr/>
                    <a:lstStyle/>
                    <a:p>
                      <a:pPr algn="l">
                        <a:spcAft>
                          <a:spcPts val="0"/>
                        </a:spcAft>
                        <a:tabLst>
                          <a:tab pos="2743200" algn="ctr"/>
                          <a:tab pos="5486400" algn="r"/>
                        </a:tabLst>
                      </a:pPr>
                      <a:r>
                        <a:rPr lang="en-US" sz="1200">
                          <a:effectLst/>
                        </a:rPr>
                        <a:t>sop_name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Name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4802380"/>
                  </a:ext>
                </a:extLst>
              </a:tr>
              <a:tr h="181610">
                <a:tc>
                  <a:txBody>
                    <a:bodyPr/>
                    <a:lstStyle/>
                    <a:p>
                      <a:pPr algn="l">
                        <a:spcAft>
                          <a:spcPts val="0"/>
                        </a:spcAft>
                        <a:tabLst>
                          <a:tab pos="2743200" algn="ctr"/>
                          <a:tab pos="5486400" algn="r"/>
                        </a:tabLst>
                      </a:pPr>
                      <a:r>
                        <a:rPr lang="en-US" sz="1200">
                          <a:effectLst/>
                        </a:rPr>
                        <a:t>sop_desc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1681034"/>
                  </a:ext>
                </a:extLst>
              </a:tr>
              <a:tr h="181610">
                <a:tc>
                  <a:txBody>
                    <a:bodyPr/>
                    <a:lstStyle/>
                    <a:p>
                      <a:pPr algn="l">
                        <a:spcAft>
                          <a:spcPts val="0"/>
                        </a:spcAft>
                        <a:tabLst>
                          <a:tab pos="2743200" algn="ctr"/>
                          <a:tab pos="5486400" algn="r"/>
                        </a:tabLst>
                      </a:pPr>
                      <a:r>
                        <a:rPr lang="en-US" sz="1200">
                          <a:effectLst/>
                        </a:rPr>
                        <a:t>sop_type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Type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5246787"/>
                  </a:ext>
                </a:extLst>
              </a:tr>
              <a:tr h="181610">
                <a:tc>
                  <a:txBody>
                    <a:bodyPr/>
                    <a:lstStyle/>
                    <a:p>
                      <a:pPr algn="l">
                        <a:spcAft>
                          <a:spcPts val="0"/>
                        </a:spcAft>
                        <a:tabLst>
                          <a:tab pos="2743200" algn="ctr"/>
                          <a:tab pos="5486400" algn="r"/>
                        </a:tabLst>
                      </a:pPr>
                      <a:r>
                        <a:rPr lang="en-US" sz="1200">
                          <a:effectLst/>
                        </a:rPr>
                        <a:t>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Id of equipment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975448"/>
                  </a:ext>
                </a:extLst>
              </a:tr>
            </a:tbl>
          </a:graphicData>
        </a:graphic>
      </p:graphicFrame>
      <p:graphicFrame>
        <p:nvGraphicFramePr>
          <p:cNvPr id="8" name="Table 7">
            <a:extLst>
              <a:ext uri="{FF2B5EF4-FFF2-40B4-BE49-F238E27FC236}">
                <a16:creationId xmlns:a16="http://schemas.microsoft.com/office/drawing/2014/main" id="{D1A909A3-4366-4CDB-A4C5-FA8F37645472}"/>
              </a:ext>
            </a:extLst>
          </p:cNvPr>
          <p:cNvGraphicFramePr>
            <a:graphicFrameLocks noGrp="1"/>
          </p:cNvGraphicFramePr>
          <p:nvPr>
            <p:extLst>
              <p:ext uri="{D42A27DB-BD31-4B8C-83A1-F6EECF244321}">
                <p14:modId xmlns:p14="http://schemas.microsoft.com/office/powerpoint/2010/main" val="3556380791"/>
              </p:ext>
            </p:extLst>
          </p:nvPr>
        </p:nvGraphicFramePr>
        <p:xfrm>
          <a:off x="3997029" y="3452327"/>
          <a:ext cx="7333862" cy="3274858"/>
        </p:xfrm>
        <a:graphic>
          <a:graphicData uri="http://schemas.openxmlformats.org/drawingml/2006/table">
            <a:tbl>
              <a:tblPr firstRow="1" firstCol="1" bandRow="1">
                <a:tableStyleId>{5C22544A-7EE6-4342-B048-85BDC9FD1C3A}</a:tableStyleId>
              </a:tblPr>
              <a:tblGrid>
                <a:gridCol w="1964798">
                  <a:extLst>
                    <a:ext uri="{9D8B030D-6E8A-4147-A177-3AD203B41FA5}">
                      <a16:colId xmlns:a16="http://schemas.microsoft.com/office/drawing/2014/main" val="3574537613"/>
                    </a:ext>
                  </a:extLst>
                </a:gridCol>
                <a:gridCol w="695027">
                  <a:extLst>
                    <a:ext uri="{9D8B030D-6E8A-4147-A177-3AD203B41FA5}">
                      <a16:colId xmlns:a16="http://schemas.microsoft.com/office/drawing/2014/main" val="3760170683"/>
                    </a:ext>
                  </a:extLst>
                </a:gridCol>
                <a:gridCol w="664469">
                  <a:extLst>
                    <a:ext uri="{9D8B030D-6E8A-4147-A177-3AD203B41FA5}">
                      <a16:colId xmlns:a16="http://schemas.microsoft.com/office/drawing/2014/main" val="1108608814"/>
                    </a:ext>
                  </a:extLst>
                </a:gridCol>
                <a:gridCol w="1221660">
                  <a:extLst>
                    <a:ext uri="{9D8B030D-6E8A-4147-A177-3AD203B41FA5}">
                      <a16:colId xmlns:a16="http://schemas.microsoft.com/office/drawing/2014/main" val="2223457513"/>
                    </a:ext>
                  </a:extLst>
                </a:gridCol>
                <a:gridCol w="2787908">
                  <a:extLst>
                    <a:ext uri="{9D8B030D-6E8A-4147-A177-3AD203B41FA5}">
                      <a16:colId xmlns:a16="http://schemas.microsoft.com/office/drawing/2014/main" val="1688249090"/>
                    </a:ext>
                  </a:extLst>
                </a:gridCol>
              </a:tblGrid>
              <a:tr h="209067">
                <a:tc gridSpan="5">
                  <a:txBody>
                    <a:bodyPr/>
                    <a:lstStyle/>
                    <a:p>
                      <a:pPr algn="l">
                        <a:spcAft>
                          <a:spcPts val="0"/>
                        </a:spcAft>
                        <a:tabLst>
                          <a:tab pos="2743200" algn="ctr"/>
                          <a:tab pos="5486400" algn="r"/>
                        </a:tabLst>
                      </a:pPr>
                      <a:r>
                        <a:rPr lang="en-US" sz="1200">
                          <a:effectLst/>
                        </a:rPr>
                        <a:t>Table Name: sopvalues                                  Primary Key: sopvalue_id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16207977"/>
                  </a:ext>
                </a:extLst>
              </a:tr>
              <a:tr h="220750">
                <a:tc gridSpan="5">
                  <a:txBody>
                    <a:bodyPr/>
                    <a:lstStyle/>
                    <a:p>
                      <a:pPr indent="20320" algn="l">
                        <a:spcAft>
                          <a:spcPts val="0"/>
                        </a:spcAft>
                        <a:tabLst>
                          <a:tab pos="2743200" algn="ctr"/>
                          <a:tab pos="5486400" algn="r"/>
                        </a:tabLst>
                      </a:pPr>
                      <a:r>
                        <a:rPr lang="en-US" sz="1200">
                          <a:effectLst/>
                        </a:rPr>
                        <a:t>Description: Details of sopvalues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47794815"/>
                  </a:ext>
                </a:extLst>
              </a:tr>
              <a:tr h="354183">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3892500"/>
                  </a:ext>
                </a:extLst>
              </a:tr>
              <a:tr h="354183">
                <a:tc>
                  <a:txBody>
                    <a:bodyPr/>
                    <a:lstStyle/>
                    <a:p>
                      <a:pPr algn="l">
                        <a:spcAft>
                          <a:spcPts val="0"/>
                        </a:spcAft>
                        <a:tabLst>
                          <a:tab pos="2743200" algn="ctr"/>
                          <a:tab pos="5486400" algn="r"/>
                        </a:tabLst>
                      </a:pPr>
                      <a:r>
                        <a:rPr lang="en-US" sz="1200">
                          <a:effectLst/>
                        </a:rPr>
                        <a:t>sopvalue_id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sop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106312"/>
                  </a:ext>
                </a:extLst>
              </a:tr>
              <a:tr h="354183">
                <a:tc>
                  <a:txBody>
                    <a:bodyPr/>
                    <a:lstStyle/>
                    <a:p>
                      <a:pPr algn="l">
                        <a:spcAft>
                          <a:spcPts val="0"/>
                        </a:spcAft>
                        <a:tabLst>
                          <a:tab pos="2743200" algn="ctr"/>
                          <a:tab pos="5486400" algn="r"/>
                        </a:tabLst>
                      </a:pPr>
                      <a:r>
                        <a:rPr lang="en-US" sz="1200">
                          <a:effectLst/>
                        </a:rPr>
                        <a:t>sop_parameter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Parameter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5394917"/>
                  </a:ext>
                </a:extLst>
              </a:tr>
              <a:tr h="354183">
                <a:tc>
                  <a:txBody>
                    <a:bodyPr/>
                    <a:lstStyle/>
                    <a:p>
                      <a:pPr algn="l">
                        <a:spcAft>
                          <a:spcPts val="0"/>
                        </a:spcAft>
                        <a:tabLst>
                          <a:tab pos="2743200" algn="ctr"/>
                          <a:tab pos="5486400" algn="r"/>
                        </a:tabLst>
                      </a:pPr>
                      <a:r>
                        <a:rPr lang="en-US" sz="1200">
                          <a:effectLst/>
                        </a:rPr>
                        <a:t>sop_name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Name of sop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9126938"/>
                  </a:ext>
                </a:extLst>
              </a:tr>
              <a:tr h="354183">
                <a:tc>
                  <a:txBody>
                    <a:bodyPr/>
                    <a:lstStyle/>
                    <a:p>
                      <a:pPr algn="l">
                        <a:spcAft>
                          <a:spcPts val="0"/>
                        </a:spcAft>
                        <a:tabLst>
                          <a:tab pos="2743200" algn="ctr"/>
                          <a:tab pos="5486400" algn="r"/>
                        </a:tabLst>
                      </a:pPr>
                      <a:r>
                        <a:rPr lang="en-US" sz="1200">
                          <a:effectLst/>
                        </a:rPr>
                        <a:t>sop_type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Type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4211308"/>
                  </a:ext>
                </a:extLst>
              </a:tr>
              <a:tr h="354183">
                <a:tc>
                  <a:txBody>
                    <a:bodyPr/>
                    <a:lstStyle/>
                    <a:p>
                      <a:pPr algn="l">
                        <a:spcAft>
                          <a:spcPts val="0"/>
                        </a:spcAft>
                        <a:tabLst>
                          <a:tab pos="2743200" algn="ctr"/>
                          <a:tab pos="5486400" algn="r"/>
                        </a:tabLst>
                      </a:pPr>
                      <a:r>
                        <a:rPr lang="en-US" sz="1200">
                          <a:effectLst/>
                        </a:rPr>
                        <a:t>sop_value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Value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8251183"/>
                  </a:ext>
                </a:extLst>
              </a:tr>
              <a:tr h="354183">
                <a:tc>
                  <a:txBody>
                    <a:bodyPr/>
                    <a:lstStyle/>
                    <a:p>
                      <a:pPr algn="l">
                        <a:spcAft>
                          <a:spcPts val="0"/>
                        </a:spcAft>
                        <a:tabLst>
                          <a:tab pos="2743200" algn="ctr"/>
                          <a:tab pos="5486400" algn="r"/>
                        </a:tabLst>
                      </a:pPr>
                      <a:r>
                        <a:rPr lang="en-US" sz="1200">
                          <a:effectLst/>
                        </a:rPr>
                        <a:t>sop_unit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Unit of sop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3153439"/>
                  </a:ext>
                </a:extLst>
              </a:tr>
              <a:tr h="354183">
                <a:tc>
                  <a:txBody>
                    <a:bodyPr/>
                    <a:lstStyle/>
                    <a:p>
                      <a:pPr algn="l">
                        <a:spcAft>
                          <a:spcPts val="0"/>
                        </a:spcAft>
                        <a:tabLst>
                          <a:tab pos="2743200" algn="ctr"/>
                          <a:tab pos="5486400" algn="r"/>
                        </a:tabLst>
                      </a:pPr>
                      <a:r>
                        <a:rPr lang="en-US" sz="1200">
                          <a:effectLst/>
                        </a:rPr>
                        <a:t>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Id of equipment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3936604"/>
                  </a:ext>
                </a:extLst>
              </a:tr>
            </a:tbl>
          </a:graphicData>
        </a:graphic>
      </p:graphicFrame>
    </p:spTree>
    <p:extLst>
      <p:ext uri="{BB962C8B-B14F-4D97-AF65-F5344CB8AC3E}">
        <p14:creationId xmlns:p14="http://schemas.microsoft.com/office/powerpoint/2010/main" val="311386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6F80-4863-434A-B80B-36572F258F89}"/>
              </a:ext>
            </a:extLst>
          </p:cNvPr>
          <p:cNvSpPr>
            <a:spLocks noGrp="1"/>
          </p:cNvSpPr>
          <p:nvPr>
            <p:ph type="title"/>
          </p:nvPr>
        </p:nvSpPr>
        <p:spPr>
          <a:xfrm>
            <a:off x="919119" y="259264"/>
            <a:ext cx="10353761" cy="1326321"/>
          </a:xfrm>
        </p:spPr>
        <p:txBody>
          <a:bodyPr>
            <a:normAutofit fontScale="90000"/>
          </a:bodyPr>
          <a:lstStyle/>
          <a:p>
            <a:r>
              <a:rPr lang="en-US" b="1" dirty="0"/>
              <a:t>Inventory spare management</a:t>
            </a:r>
            <a:br>
              <a:rPr lang="en-IN" dirty="0"/>
            </a:br>
            <a:r>
              <a:rPr lang="en-US" sz="3600" b="1" dirty="0"/>
              <a:t>add Supplier</a:t>
            </a:r>
            <a:br>
              <a:rPr lang="en-IN" sz="2700" dirty="0"/>
            </a:br>
            <a:r>
              <a:rPr lang="en-US" sz="2200" dirty="0"/>
              <a:t>tables used: </a:t>
            </a:r>
            <a:r>
              <a:rPr lang="en-US" sz="2200" dirty="0" err="1"/>
              <a:t>suppliermaterials</a:t>
            </a:r>
            <a:r>
              <a:rPr lang="en-US" sz="2200" dirty="0"/>
              <a:t>, </a:t>
            </a:r>
            <a:r>
              <a:rPr lang="en-US" sz="2200" dirty="0" err="1"/>
              <a:t>materialsuppliercertification</a:t>
            </a:r>
            <a:br>
              <a:rPr lang="en-IN" sz="2200" dirty="0"/>
            </a:br>
            <a:endParaRPr lang="en-IN" sz="2200" dirty="0"/>
          </a:p>
        </p:txBody>
      </p:sp>
      <p:graphicFrame>
        <p:nvGraphicFramePr>
          <p:cNvPr id="10" name="Content Placeholder 9">
            <a:extLst>
              <a:ext uri="{FF2B5EF4-FFF2-40B4-BE49-F238E27FC236}">
                <a16:creationId xmlns:a16="http://schemas.microsoft.com/office/drawing/2014/main" id="{4F867D71-C04A-4D44-BAE2-8634A76E92A9}"/>
              </a:ext>
            </a:extLst>
          </p:cNvPr>
          <p:cNvGraphicFramePr>
            <a:graphicFrameLocks noGrp="1"/>
          </p:cNvGraphicFramePr>
          <p:nvPr>
            <p:ph idx="1"/>
            <p:extLst>
              <p:ext uri="{D42A27DB-BD31-4B8C-83A1-F6EECF244321}">
                <p14:modId xmlns:p14="http://schemas.microsoft.com/office/powerpoint/2010/main" val="3164197860"/>
              </p:ext>
            </p:extLst>
          </p:nvPr>
        </p:nvGraphicFramePr>
        <p:xfrm>
          <a:off x="2435290" y="2119999"/>
          <a:ext cx="7921690" cy="3786277"/>
        </p:xfrm>
        <a:graphic>
          <a:graphicData uri="http://schemas.openxmlformats.org/drawingml/2006/table">
            <a:tbl>
              <a:tblPr firstRow="1" firstCol="1" bandRow="1">
                <a:tableStyleId>{5C22544A-7EE6-4342-B048-85BDC9FD1C3A}</a:tableStyleId>
              </a:tblPr>
              <a:tblGrid>
                <a:gridCol w="2122283">
                  <a:extLst>
                    <a:ext uri="{9D8B030D-6E8A-4147-A177-3AD203B41FA5}">
                      <a16:colId xmlns:a16="http://schemas.microsoft.com/office/drawing/2014/main" val="754367050"/>
                    </a:ext>
                  </a:extLst>
                </a:gridCol>
                <a:gridCol w="750734">
                  <a:extLst>
                    <a:ext uri="{9D8B030D-6E8A-4147-A177-3AD203B41FA5}">
                      <a16:colId xmlns:a16="http://schemas.microsoft.com/office/drawing/2014/main" val="1012074807"/>
                    </a:ext>
                  </a:extLst>
                </a:gridCol>
                <a:gridCol w="717727">
                  <a:extLst>
                    <a:ext uri="{9D8B030D-6E8A-4147-A177-3AD203B41FA5}">
                      <a16:colId xmlns:a16="http://schemas.microsoft.com/office/drawing/2014/main" val="2420264878"/>
                    </a:ext>
                  </a:extLst>
                </a:gridCol>
                <a:gridCol w="1319580">
                  <a:extLst>
                    <a:ext uri="{9D8B030D-6E8A-4147-A177-3AD203B41FA5}">
                      <a16:colId xmlns:a16="http://schemas.microsoft.com/office/drawing/2014/main" val="3538650313"/>
                    </a:ext>
                  </a:extLst>
                </a:gridCol>
                <a:gridCol w="3011366">
                  <a:extLst>
                    <a:ext uri="{9D8B030D-6E8A-4147-A177-3AD203B41FA5}">
                      <a16:colId xmlns:a16="http://schemas.microsoft.com/office/drawing/2014/main" val="12154280"/>
                    </a:ext>
                  </a:extLst>
                </a:gridCol>
              </a:tblGrid>
              <a:tr h="496674">
                <a:tc gridSpan="5">
                  <a:txBody>
                    <a:bodyPr/>
                    <a:lstStyle/>
                    <a:p>
                      <a:pPr algn="l">
                        <a:spcAft>
                          <a:spcPts val="0"/>
                        </a:spcAft>
                        <a:tabLst>
                          <a:tab pos="2743200" algn="ctr"/>
                          <a:tab pos="5486400" algn="r"/>
                        </a:tabLst>
                      </a:pPr>
                      <a:r>
                        <a:rPr lang="en-US" sz="1200">
                          <a:effectLst/>
                        </a:rPr>
                        <a:t>Table Name: materialsuppliercertificate                                  Primary Key: suppliercertificate_id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79732537"/>
                  </a:ext>
                </a:extLst>
              </a:tr>
              <a:tr h="309559">
                <a:tc gridSpan="5">
                  <a:txBody>
                    <a:bodyPr/>
                    <a:lstStyle/>
                    <a:p>
                      <a:pPr indent="20320" algn="l">
                        <a:spcAft>
                          <a:spcPts val="0"/>
                        </a:spcAft>
                        <a:tabLst>
                          <a:tab pos="2743200" algn="ctr"/>
                          <a:tab pos="5486400" algn="r"/>
                        </a:tabLst>
                      </a:pPr>
                      <a:r>
                        <a:rPr lang="en-US" sz="1200">
                          <a:effectLst/>
                        </a:rPr>
                        <a:t>Description: Details of material supplier certificate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91469471"/>
                  </a:ext>
                </a:extLst>
              </a:tr>
              <a:tr h="496674">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0550"/>
                  </a:ext>
                </a:extLst>
              </a:tr>
              <a:tr h="496674">
                <a:tc>
                  <a:txBody>
                    <a:bodyPr/>
                    <a:lstStyle/>
                    <a:p>
                      <a:pPr algn="l">
                        <a:spcAft>
                          <a:spcPts val="0"/>
                        </a:spcAft>
                        <a:tabLst>
                          <a:tab pos="2743200" algn="ctr"/>
                          <a:tab pos="5486400" algn="r"/>
                        </a:tabLst>
                      </a:pPr>
                      <a:r>
                        <a:rPr lang="en-US" sz="1200">
                          <a:effectLst/>
                        </a:rPr>
                        <a:t>suppliercertificate_id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supplier certificate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1675516"/>
                  </a:ext>
                </a:extLst>
              </a:tr>
              <a:tr h="496674">
                <a:tc>
                  <a:txBody>
                    <a:bodyPr/>
                    <a:lstStyle/>
                    <a:p>
                      <a:pPr algn="l">
                        <a:spcAft>
                          <a:spcPts val="0"/>
                        </a:spcAft>
                        <a:tabLst>
                          <a:tab pos="2743200" algn="ctr"/>
                          <a:tab pos="5486400" algn="r"/>
                        </a:tabLst>
                      </a:pPr>
                      <a:r>
                        <a:rPr lang="en-US" sz="1200">
                          <a:effectLst/>
                        </a:rPr>
                        <a:t>supplier_id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supplier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6678820"/>
                  </a:ext>
                </a:extLst>
              </a:tr>
              <a:tr h="496674">
                <a:tc>
                  <a:txBody>
                    <a:bodyPr/>
                    <a:lstStyle/>
                    <a:p>
                      <a:pPr algn="l">
                        <a:spcAft>
                          <a:spcPts val="0"/>
                        </a:spcAft>
                        <a:tabLst>
                          <a:tab pos="2743200" algn="ctr"/>
                          <a:tab pos="5486400" algn="r"/>
                        </a:tabLst>
                      </a:pPr>
                      <a:r>
                        <a:rPr lang="en-US" sz="1200">
                          <a:effectLst/>
                        </a:rPr>
                        <a:t>suppliercertificate_name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Name of supplier certificate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5057436"/>
                  </a:ext>
                </a:extLst>
              </a:tr>
              <a:tr h="496674">
                <a:tc>
                  <a:txBody>
                    <a:bodyPr/>
                    <a:lstStyle/>
                    <a:p>
                      <a:pPr algn="l">
                        <a:spcAft>
                          <a:spcPts val="0"/>
                        </a:spcAft>
                        <a:tabLst>
                          <a:tab pos="2743200" algn="ctr"/>
                          <a:tab pos="5486400" algn="r"/>
                        </a:tabLst>
                      </a:pPr>
                      <a:r>
                        <a:rPr lang="en-US" sz="1200">
                          <a:effectLst/>
                        </a:rPr>
                        <a:t>suppliercertificate_type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Type of supplier certificate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7255963"/>
                  </a:ext>
                </a:extLst>
              </a:tr>
              <a:tr h="496674">
                <a:tc>
                  <a:txBody>
                    <a:bodyPr/>
                    <a:lstStyle/>
                    <a:p>
                      <a:pPr algn="l">
                        <a:spcAft>
                          <a:spcPts val="0"/>
                        </a:spcAft>
                        <a:tabLst>
                          <a:tab pos="2743200" algn="ctr"/>
                          <a:tab pos="5486400" algn="r"/>
                        </a:tabLst>
                      </a:pPr>
                      <a:r>
                        <a:rPr lang="en-US" sz="1200">
                          <a:effectLst/>
                        </a:rPr>
                        <a:t>suppliercertificate_path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Path of supplier certificate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87051"/>
                  </a:ext>
                </a:extLst>
              </a:tr>
            </a:tbl>
          </a:graphicData>
        </a:graphic>
      </p:graphicFrame>
    </p:spTree>
    <p:extLst>
      <p:ext uri="{BB962C8B-B14F-4D97-AF65-F5344CB8AC3E}">
        <p14:creationId xmlns:p14="http://schemas.microsoft.com/office/powerpoint/2010/main" val="2980962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04CDA47-C9D4-43B6-814D-34FA3F01F020}"/>
              </a:ext>
            </a:extLst>
          </p:cNvPr>
          <p:cNvGraphicFramePr>
            <a:graphicFrameLocks noGrp="1"/>
          </p:cNvGraphicFramePr>
          <p:nvPr>
            <p:extLst>
              <p:ext uri="{D42A27DB-BD31-4B8C-83A1-F6EECF244321}">
                <p14:modId xmlns:p14="http://schemas.microsoft.com/office/powerpoint/2010/main" val="1708967732"/>
              </p:ext>
            </p:extLst>
          </p:nvPr>
        </p:nvGraphicFramePr>
        <p:xfrm>
          <a:off x="1455575" y="149289"/>
          <a:ext cx="8948058" cy="6494107"/>
        </p:xfrm>
        <a:graphic>
          <a:graphicData uri="http://schemas.openxmlformats.org/drawingml/2006/table">
            <a:tbl>
              <a:tblPr firstRow="1" firstCol="1" bandRow="1">
                <a:tableStyleId>{5C22544A-7EE6-4342-B048-85BDC9FD1C3A}</a:tableStyleId>
              </a:tblPr>
              <a:tblGrid>
                <a:gridCol w="2634733">
                  <a:extLst>
                    <a:ext uri="{9D8B030D-6E8A-4147-A177-3AD203B41FA5}">
                      <a16:colId xmlns:a16="http://schemas.microsoft.com/office/drawing/2014/main" val="1089298831"/>
                    </a:ext>
                  </a:extLst>
                </a:gridCol>
                <a:gridCol w="737982">
                  <a:extLst>
                    <a:ext uri="{9D8B030D-6E8A-4147-A177-3AD203B41FA5}">
                      <a16:colId xmlns:a16="http://schemas.microsoft.com/office/drawing/2014/main" val="1813332758"/>
                    </a:ext>
                  </a:extLst>
                </a:gridCol>
                <a:gridCol w="585048">
                  <a:extLst>
                    <a:ext uri="{9D8B030D-6E8A-4147-A177-3AD203B41FA5}">
                      <a16:colId xmlns:a16="http://schemas.microsoft.com/office/drawing/2014/main" val="51012972"/>
                    </a:ext>
                  </a:extLst>
                </a:gridCol>
                <a:gridCol w="1520475">
                  <a:extLst>
                    <a:ext uri="{9D8B030D-6E8A-4147-A177-3AD203B41FA5}">
                      <a16:colId xmlns:a16="http://schemas.microsoft.com/office/drawing/2014/main" val="1933713218"/>
                    </a:ext>
                  </a:extLst>
                </a:gridCol>
                <a:gridCol w="3469820">
                  <a:extLst>
                    <a:ext uri="{9D8B030D-6E8A-4147-A177-3AD203B41FA5}">
                      <a16:colId xmlns:a16="http://schemas.microsoft.com/office/drawing/2014/main" val="1578774677"/>
                    </a:ext>
                  </a:extLst>
                </a:gridCol>
              </a:tblGrid>
              <a:tr h="222692">
                <a:tc gridSpan="5">
                  <a:txBody>
                    <a:bodyPr/>
                    <a:lstStyle/>
                    <a:p>
                      <a:pPr algn="l">
                        <a:spcAft>
                          <a:spcPts val="0"/>
                        </a:spcAft>
                        <a:tabLst>
                          <a:tab pos="2743200" algn="ctr"/>
                          <a:tab pos="5486400" algn="r"/>
                        </a:tabLst>
                      </a:pPr>
                      <a:r>
                        <a:rPr lang="en-US" sz="700">
                          <a:effectLst/>
                        </a:rPr>
                        <a:t>Table Name: suppliermaterials                                  Primary Key: supplier_id</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98045"/>
                  </a:ext>
                </a:extLst>
              </a:tr>
              <a:tr h="235137">
                <a:tc gridSpan="5">
                  <a:txBody>
                    <a:bodyPr/>
                    <a:lstStyle/>
                    <a:p>
                      <a:pPr indent="20320" algn="l">
                        <a:spcAft>
                          <a:spcPts val="0"/>
                        </a:spcAft>
                        <a:tabLst>
                          <a:tab pos="2743200" algn="ctr"/>
                          <a:tab pos="5486400" algn="r"/>
                        </a:tabLst>
                      </a:pPr>
                      <a:r>
                        <a:rPr lang="en-US" sz="700">
                          <a:effectLst/>
                        </a:rPr>
                        <a:t>Description: Details of suppliers materials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34618265"/>
                  </a:ext>
                </a:extLst>
              </a:tr>
              <a:tr h="377267">
                <a:tc>
                  <a:txBody>
                    <a:bodyPr/>
                    <a:lstStyle/>
                    <a:p>
                      <a:pPr algn="l">
                        <a:spcAft>
                          <a:spcPts val="0"/>
                        </a:spcAft>
                        <a:tabLst>
                          <a:tab pos="2743200" algn="ctr"/>
                          <a:tab pos="5486400" algn="r"/>
                        </a:tabLst>
                      </a:pPr>
                      <a:r>
                        <a:rPr lang="en-US" sz="700">
                          <a:effectLst/>
                        </a:rPr>
                        <a:t>Field</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Data Type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Size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Constraint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Description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2555952773"/>
                  </a:ext>
                </a:extLst>
              </a:tr>
              <a:tr h="377267">
                <a:tc>
                  <a:txBody>
                    <a:bodyPr/>
                    <a:lstStyle/>
                    <a:p>
                      <a:pPr algn="l">
                        <a:spcAft>
                          <a:spcPts val="0"/>
                        </a:spcAft>
                        <a:tabLst>
                          <a:tab pos="2743200" algn="ctr"/>
                          <a:tab pos="5486400" algn="r"/>
                        </a:tabLst>
                      </a:pPr>
                      <a:r>
                        <a:rPr lang="en-US" sz="700">
                          <a:effectLst/>
                        </a:rPr>
                        <a:t>supplier_id</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Integer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10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Primary key</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Id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369412863"/>
                  </a:ext>
                </a:extLst>
              </a:tr>
              <a:tr h="377267">
                <a:tc>
                  <a:txBody>
                    <a:bodyPr/>
                    <a:lstStyle/>
                    <a:p>
                      <a:pPr algn="l">
                        <a:spcAft>
                          <a:spcPts val="0"/>
                        </a:spcAft>
                        <a:tabLst>
                          <a:tab pos="2743200" algn="ctr"/>
                          <a:tab pos="5486400" algn="r"/>
                        </a:tabLst>
                      </a:pPr>
                      <a:r>
                        <a:rPr lang="en-US" sz="700">
                          <a:effectLst/>
                        </a:rPr>
                        <a:t>supplier_name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Varchar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Name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2271728164"/>
                  </a:ext>
                </a:extLst>
              </a:tr>
              <a:tr h="377267">
                <a:tc>
                  <a:txBody>
                    <a:bodyPr/>
                    <a:lstStyle/>
                    <a:p>
                      <a:pPr algn="l">
                        <a:spcAft>
                          <a:spcPts val="0"/>
                        </a:spcAft>
                        <a:tabLst>
                          <a:tab pos="2743200" algn="ctr"/>
                          <a:tab pos="5486400" algn="r"/>
                        </a:tabLst>
                      </a:pPr>
                      <a:r>
                        <a:rPr lang="en-US" sz="700">
                          <a:effectLst/>
                        </a:rPr>
                        <a:t>supplier_category</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Varchar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Category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4175186109"/>
                  </a:ext>
                </a:extLst>
              </a:tr>
              <a:tr h="377267">
                <a:tc>
                  <a:txBody>
                    <a:bodyPr/>
                    <a:lstStyle/>
                    <a:p>
                      <a:pPr algn="l">
                        <a:spcAft>
                          <a:spcPts val="0"/>
                        </a:spcAft>
                        <a:tabLst>
                          <a:tab pos="2743200" algn="ctr"/>
                          <a:tab pos="5486400" algn="r"/>
                        </a:tabLst>
                      </a:pPr>
                      <a:r>
                        <a:rPr lang="en-US" sz="700" dirty="0" err="1">
                          <a:effectLst/>
                        </a:rPr>
                        <a:t>supplier_mail</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Varchar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Mail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2632889107"/>
                  </a:ext>
                </a:extLst>
              </a:tr>
              <a:tr h="377267">
                <a:tc>
                  <a:txBody>
                    <a:bodyPr/>
                    <a:lstStyle/>
                    <a:p>
                      <a:pPr algn="l">
                        <a:spcAft>
                          <a:spcPts val="0"/>
                        </a:spcAft>
                        <a:tabLst>
                          <a:tab pos="2743200" algn="ctr"/>
                          <a:tab pos="5486400" algn="r"/>
                        </a:tabLst>
                      </a:pPr>
                      <a:r>
                        <a:rPr lang="en-US" sz="700">
                          <a:effectLst/>
                        </a:rPr>
                        <a:t>supplier_phone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Integer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15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Phone number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3158225349"/>
                  </a:ext>
                </a:extLst>
              </a:tr>
              <a:tr h="377267">
                <a:tc>
                  <a:txBody>
                    <a:bodyPr/>
                    <a:lstStyle/>
                    <a:p>
                      <a:pPr algn="l">
                        <a:spcAft>
                          <a:spcPts val="0"/>
                        </a:spcAft>
                        <a:tabLst>
                          <a:tab pos="2743200" algn="ctr"/>
                          <a:tab pos="5486400" algn="r"/>
                        </a:tabLst>
                      </a:pPr>
                      <a:r>
                        <a:rPr lang="en-US" sz="700">
                          <a:effectLst/>
                        </a:rPr>
                        <a:t>supplier_mobile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Integer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15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Mobile number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495364980"/>
                  </a:ext>
                </a:extLst>
              </a:tr>
              <a:tr h="377267">
                <a:tc>
                  <a:txBody>
                    <a:bodyPr/>
                    <a:lstStyle/>
                    <a:p>
                      <a:pPr algn="l">
                        <a:spcAft>
                          <a:spcPts val="0"/>
                        </a:spcAft>
                        <a:tabLst>
                          <a:tab pos="2743200" algn="ctr"/>
                          <a:tab pos="5486400" algn="r"/>
                        </a:tabLst>
                      </a:pPr>
                      <a:r>
                        <a:rPr lang="en-US" sz="700">
                          <a:effectLst/>
                        </a:rPr>
                        <a:t>supplier_contactperson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Varchar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Contact person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3655461535"/>
                  </a:ext>
                </a:extLst>
              </a:tr>
              <a:tr h="377267">
                <a:tc>
                  <a:txBody>
                    <a:bodyPr/>
                    <a:lstStyle/>
                    <a:p>
                      <a:pPr algn="l">
                        <a:spcAft>
                          <a:spcPts val="0"/>
                        </a:spcAft>
                        <a:tabLst>
                          <a:tab pos="2743200" algn="ctr"/>
                          <a:tab pos="5486400" algn="r"/>
                        </a:tabLst>
                      </a:pPr>
                      <a:r>
                        <a:rPr lang="en-US" sz="700">
                          <a:effectLst/>
                        </a:rPr>
                        <a:t>supplier_contactpersonmobile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Integer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15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Contact person mobile number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3064324649"/>
                  </a:ext>
                </a:extLst>
              </a:tr>
              <a:tr h="377267">
                <a:tc>
                  <a:txBody>
                    <a:bodyPr/>
                    <a:lstStyle/>
                    <a:p>
                      <a:pPr algn="l">
                        <a:spcAft>
                          <a:spcPts val="0"/>
                        </a:spcAft>
                        <a:tabLst>
                          <a:tab pos="2743200" algn="ctr"/>
                          <a:tab pos="5486400" algn="r"/>
                        </a:tabLst>
                      </a:pPr>
                      <a:r>
                        <a:rPr lang="en-US" sz="700">
                          <a:effectLst/>
                        </a:rPr>
                        <a:t>supplier_contactpersonemail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Integer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Contact person email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2461360174"/>
                  </a:ext>
                </a:extLst>
              </a:tr>
              <a:tr h="188635">
                <a:tc>
                  <a:txBody>
                    <a:bodyPr/>
                    <a:lstStyle/>
                    <a:p>
                      <a:pPr algn="l">
                        <a:spcAft>
                          <a:spcPts val="0"/>
                        </a:spcAft>
                        <a:tabLst>
                          <a:tab pos="2743200" algn="ctr"/>
                          <a:tab pos="5486400" algn="r"/>
                        </a:tabLst>
                      </a:pPr>
                      <a:r>
                        <a:rPr lang="en-US" sz="700">
                          <a:effectLst/>
                        </a:rPr>
                        <a:t>supplier_logo</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blob</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endParaRPr lang="en-IN" sz="600">
                        <a:effectLst/>
                        <a:latin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Logo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3988315608"/>
                  </a:ext>
                </a:extLst>
              </a:tr>
              <a:tr h="377267">
                <a:tc>
                  <a:txBody>
                    <a:bodyPr/>
                    <a:lstStyle/>
                    <a:p>
                      <a:pPr algn="l">
                        <a:spcAft>
                          <a:spcPts val="0"/>
                        </a:spcAft>
                        <a:tabLst>
                          <a:tab pos="2743200" algn="ctr"/>
                          <a:tab pos="5486400" algn="r"/>
                        </a:tabLst>
                      </a:pPr>
                      <a:r>
                        <a:rPr lang="en-US" sz="700">
                          <a:effectLst/>
                        </a:rPr>
                        <a:t>supplier_type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Varchar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Type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1800271867"/>
                  </a:ext>
                </a:extLst>
              </a:tr>
              <a:tr h="377267">
                <a:tc>
                  <a:txBody>
                    <a:bodyPr/>
                    <a:lstStyle/>
                    <a:p>
                      <a:pPr algn="l">
                        <a:spcAft>
                          <a:spcPts val="0"/>
                        </a:spcAft>
                        <a:tabLst>
                          <a:tab pos="2743200" algn="ctr"/>
                          <a:tab pos="5486400" algn="r"/>
                        </a:tabLst>
                      </a:pPr>
                      <a:r>
                        <a:rPr lang="en-US" sz="700">
                          <a:effectLst/>
                        </a:rPr>
                        <a:t>supplier_weburl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Varchar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Web url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2851819798"/>
                  </a:ext>
                </a:extLst>
              </a:tr>
              <a:tr h="188635">
                <a:tc>
                  <a:txBody>
                    <a:bodyPr/>
                    <a:lstStyle/>
                    <a:p>
                      <a:pPr algn="l">
                        <a:spcAft>
                          <a:spcPts val="0"/>
                        </a:spcAft>
                        <a:tabLst>
                          <a:tab pos="2743200" algn="ctr"/>
                          <a:tab pos="5486400" algn="r"/>
                        </a:tabLst>
                      </a:pPr>
                      <a:r>
                        <a:rPr lang="en-US" sz="700">
                          <a:effectLst/>
                        </a:rPr>
                        <a:t>supplier_address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Text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endParaRPr lang="en-IN" sz="600">
                        <a:effectLst/>
                        <a:latin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Address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1471436429"/>
                  </a:ext>
                </a:extLst>
              </a:tr>
              <a:tr h="377267">
                <a:tc>
                  <a:txBody>
                    <a:bodyPr/>
                    <a:lstStyle/>
                    <a:p>
                      <a:pPr algn="l">
                        <a:spcAft>
                          <a:spcPts val="0"/>
                        </a:spcAft>
                        <a:tabLst>
                          <a:tab pos="2743200" algn="ctr"/>
                          <a:tab pos="5486400" algn="r"/>
                        </a:tabLst>
                      </a:pPr>
                      <a:r>
                        <a:rPr lang="en-US" sz="700">
                          <a:effectLst/>
                        </a:rPr>
                        <a:t>supplier_regnum</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Integer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Register number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4079637872"/>
                  </a:ext>
                </a:extLst>
              </a:tr>
              <a:tr h="377267">
                <a:tc>
                  <a:txBody>
                    <a:bodyPr/>
                    <a:lstStyle/>
                    <a:p>
                      <a:pPr algn="l">
                        <a:spcAft>
                          <a:spcPts val="0"/>
                        </a:spcAft>
                        <a:tabLst>
                          <a:tab pos="2743200" algn="ctr"/>
                          <a:tab pos="5486400" algn="r"/>
                        </a:tabLst>
                      </a:pPr>
                      <a:r>
                        <a:rPr lang="en-US" sz="700">
                          <a:effectLst/>
                        </a:rPr>
                        <a:t>supplier_taxnum</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Integer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20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Tax number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3357131280"/>
                  </a:ext>
                </a:extLst>
              </a:tr>
              <a:tr h="188635">
                <a:tc>
                  <a:txBody>
                    <a:bodyPr/>
                    <a:lstStyle/>
                    <a:p>
                      <a:pPr algn="l">
                        <a:spcAft>
                          <a:spcPts val="0"/>
                        </a:spcAft>
                        <a:tabLst>
                          <a:tab pos="2743200" algn="ctr"/>
                          <a:tab pos="5486400" algn="r"/>
                        </a:tabLst>
                      </a:pPr>
                      <a:r>
                        <a:rPr lang="en-US" sz="700">
                          <a:effectLst/>
                        </a:rPr>
                        <a:t>supplier_latitude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Float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15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Latitude of supplier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2151215967"/>
                  </a:ext>
                </a:extLst>
              </a:tr>
              <a:tr h="188635">
                <a:tc>
                  <a:txBody>
                    <a:bodyPr/>
                    <a:lstStyle/>
                    <a:p>
                      <a:pPr algn="l">
                        <a:spcAft>
                          <a:spcPts val="0"/>
                        </a:spcAft>
                        <a:tabLst>
                          <a:tab pos="2743200" algn="ctr"/>
                          <a:tab pos="5486400" algn="r"/>
                        </a:tabLst>
                      </a:pPr>
                      <a:r>
                        <a:rPr lang="en-US" sz="700">
                          <a:effectLst/>
                        </a:rPr>
                        <a:t>supplier_longitude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Float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15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a:effectLst/>
                        </a:rPr>
                        <a:t> </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tc>
                  <a:txBody>
                    <a:bodyPr/>
                    <a:lstStyle/>
                    <a:p>
                      <a:pPr algn="l">
                        <a:spcAft>
                          <a:spcPts val="0"/>
                        </a:spcAft>
                        <a:tabLst>
                          <a:tab pos="2743200" algn="ctr"/>
                          <a:tab pos="5486400" algn="r"/>
                        </a:tabLst>
                      </a:pPr>
                      <a:r>
                        <a:rPr lang="en-US" sz="700" dirty="0">
                          <a:effectLst/>
                        </a:rPr>
                        <a:t>Longitude of supplier</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40256" marR="40256" marT="0" marB="0" anchor="ctr"/>
                </a:tc>
                <a:extLst>
                  <a:ext uri="{0D108BD9-81ED-4DB2-BD59-A6C34878D82A}">
                    <a16:rowId xmlns:a16="http://schemas.microsoft.com/office/drawing/2014/main" val="712355961"/>
                  </a:ext>
                </a:extLst>
              </a:tr>
            </a:tbl>
          </a:graphicData>
        </a:graphic>
      </p:graphicFrame>
    </p:spTree>
    <p:extLst>
      <p:ext uri="{BB962C8B-B14F-4D97-AF65-F5344CB8AC3E}">
        <p14:creationId xmlns:p14="http://schemas.microsoft.com/office/powerpoint/2010/main" val="188274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9A1D-23DC-4871-90DE-B9E29A21A1D4}"/>
              </a:ext>
            </a:extLst>
          </p:cNvPr>
          <p:cNvSpPr>
            <a:spLocks noGrp="1"/>
          </p:cNvSpPr>
          <p:nvPr>
            <p:ph type="title"/>
          </p:nvPr>
        </p:nvSpPr>
        <p:spPr>
          <a:xfrm>
            <a:off x="1152799" y="322835"/>
            <a:ext cx="10353761" cy="1326321"/>
          </a:xfrm>
        </p:spPr>
        <p:txBody>
          <a:bodyPr>
            <a:normAutofit fontScale="90000"/>
          </a:bodyPr>
          <a:lstStyle/>
          <a:p>
            <a:r>
              <a:rPr lang="en-US" b="1" dirty="0"/>
              <a:t>Add Spare material</a:t>
            </a:r>
            <a:br>
              <a:rPr lang="en-IN" dirty="0"/>
            </a:br>
            <a:br>
              <a:rPr lang="en-IN" sz="3100" dirty="0"/>
            </a:br>
            <a:endParaRPr lang="en-IN" sz="3100" dirty="0"/>
          </a:p>
        </p:txBody>
      </p:sp>
      <p:graphicFrame>
        <p:nvGraphicFramePr>
          <p:cNvPr id="7" name="Table 6">
            <a:extLst>
              <a:ext uri="{FF2B5EF4-FFF2-40B4-BE49-F238E27FC236}">
                <a16:creationId xmlns:a16="http://schemas.microsoft.com/office/drawing/2014/main" id="{D7050FD1-96FC-4F02-94E5-4DD75E8F44B6}"/>
              </a:ext>
            </a:extLst>
          </p:cNvPr>
          <p:cNvGraphicFramePr>
            <a:graphicFrameLocks noGrp="1"/>
          </p:cNvGraphicFramePr>
          <p:nvPr>
            <p:extLst>
              <p:ext uri="{D42A27DB-BD31-4B8C-83A1-F6EECF244321}">
                <p14:modId xmlns:p14="http://schemas.microsoft.com/office/powerpoint/2010/main" val="889841939"/>
              </p:ext>
            </p:extLst>
          </p:nvPr>
        </p:nvGraphicFramePr>
        <p:xfrm>
          <a:off x="2685726" y="1392074"/>
          <a:ext cx="7287906" cy="5143091"/>
        </p:xfrm>
        <a:graphic>
          <a:graphicData uri="http://schemas.openxmlformats.org/drawingml/2006/table">
            <a:tbl>
              <a:tblPr firstRow="1" firstCol="1" bandRow="1">
                <a:tableStyleId>{5C22544A-7EE6-4342-B048-85BDC9FD1C3A}</a:tableStyleId>
              </a:tblPr>
              <a:tblGrid>
                <a:gridCol w="1952488">
                  <a:extLst>
                    <a:ext uri="{9D8B030D-6E8A-4147-A177-3AD203B41FA5}">
                      <a16:colId xmlns:a16="http://schemas.microsoft.com/office/drawing/2014/main" val="2474565734"/>
                    </a:ext>
                  </a:extLst>
                </a:gridCol>
                <a:gridCol w="690671">
                  <a:extLst>
                    <a:ext uri="{9D8B030D-6E8A-4147-A177-3AD203B41FA5}">
                      <a16:colId xmlns:a16="http://schemas.microsoft.com/office/drawing/2014/main" val="769773535"/>
                    </a:ext>
                  </a:extLst>
                </a:gridCol>
                <a:gridCol w="660304">
                  <a:extLst>
                    <a:ext uri="{9D8B030D-6E8A-4147-A177-3AD203B41FA5}">
                      <a16:colId xmlns:a16="http://schemas.microsoft.com/office/drawing/2014/main" val="2266046349"/>
                    </a:ext>
                  </a:extLst>
                </a:gridCol>
                <a:gridCol w="1214005">
                  <a:extLst>
                    <a:ext uri="{9D8B030D-6E8A-4147-A177-3AD203B41FA5}">
                      <a16:colId xmlns:a16="http://schemas.microsoft.com/office/drawing/2014/main" val="3318927123"/>
                    </a:ext>
                  </a:extLst>
                </a:gridCol>
                <a:gridCol w="2770438">
                  <a:extLst>
                    <a:ext uri="{9D8B030D-6E8A-4147-A177-3AD203B41FA5}">
                      <a16:colId xmlns:a16="http://schemas.microsoft.com/office/drawing/2014/main" val="2940707760"/>
                    </a:ext>
                  </a:extLst>
                </a:gridCol>
              </a:tblGrid>
              <a:tr h="484439">
                <a:tc gridSpan="5">
                  <a:txBody>
                    <a:bodyPr/>
                    <a:lstStyle/>
                    <a:p>
                      <a:pPr algn="l">
                        <a:spcAft>
                          <a:spcPts val="0"/>
                        </a:spcAft>
                        <a:tabLst>
                          <a:tab pos="2743200" algn="ctr"/>
                          <a:tab pos="5486400" algn="r"/>
                        </a:tabLst>
                      </a:pPr>
                      <a:r>
                        <a:rPr lang="en-US" sz="1200">
                          <a:effectLst/>
                        </a:rPr>
                        <a:t>Table Name: eqsparematerials                                 Primary Key: eqmaterial_id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03615032"/>
                  </a:ext>
                </a:extLst>
              </a:tr>
              <a:tr h="298701">
                <a:tc gridSpan="5">
                  <a:txBody>
                    <a:bodyPr/>
                    <a:lstStyle/>
                    <a:p>
                      <a:pPr indent="20320" algn="l">
                        <a:spcAft>
                          <a:spcPts val="0"/>
                        </a:spcAft>
                        <a:tabLst>
                          <a:tab pos="2743200" algn="ctr"/>
                          <a:tab pos="5486400" algn="r"/>
                        </a:tabLst>
                      </a:pPr>
                      <a:r>
                        <a:rPr lang="en-US" sz="1200">
                          <a:effectLst/>
                        </a:rPr>
                        <a:t>Description: Details of eqsparematerials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1648130"/>
                  </a:ext>
                </a:extLst>
              </a:tr>
              <a:tr h="484439">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244607394"/>
                  </a:ext>
                </a:extLst>
              </a:tr>
              <a:tr h="484439">
                <a:tc>
                  <a:txBody>
                    <a:bodyPr/>
                    <a:lstStyle/>
                    <a:p>
                      <a:pPr algn="l">
                        <a:spcAft>
                          <a:spcPts val="0"/>
                        </a:spcAft>
                        <a:tabLst>
                          <a:tab pos="2743200" algn="ctr"/>
                          <a:tab pos="5486400" algn="r"/>
                        </a:tabLst>
                      </a:pPr>
                      <a:r>
                        <a:rPr lang="en-US" sz="1200">
                          <a:effectLst/>
                        </a:rPr>
                        <a:t>eqmaterial_id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Id of equipment material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4266233757"/>
                  </a:ext>
                </a:extLst>
              </a:tr>
              <a:tr h="484439">
                <a:tc>
                  <a:txBody>
                    <a:bodyPr/>
                    <a:lstStyle/>
                    <a:p>
                      <a:pPr algn="l">
                        <a:spcAft>
                          <a:spcPts val="0"/>
                        </a:spcAft>
                        <a:tabLst>
                          <a:tab pos="2743200" algn="ctr"/>
                          <a:tab pos="5486400" algn="r"/>
                        </a:tabLst>
                      </a:pPr>
                      <a:r>
                        <a:rPr lang="en-US" sz="1200">
                          <a:effectLst/>
                        </a:rPr>
                        <a:t>equipmentsystem_id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Id of equipment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849155557"/>
                  </a:ext>
                </a:extLst>
              </a:tr>
              <a:tr h="484439">
                <a:tc>
                  <a:txBody>
                    <a:bodyPr/>
                    <a:lstStyle/>
                    <a:p>
                      <a:pPr algn="l">
                        <a:spcAft>
                          <a:spcPts val="0"/>
                        </a:spcAft>
                        <a:tabLst>
                          <a:tab pos="2743200" algn="ctr"/>
                          <a:tab pos="5486400" algn="r"/>
                        </a:tabLst>
                      </a:pPr>
                      <a:r>
                        <a:rPr lang="en-US" sz="1200">
                          <a:effectLst/>
                        </a:rPr>
                        <a:t>supplier_id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Id of supplier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2087610973"/>
                  </a:ext>
                </a:extLst>
              </a:tr>
              <a:tr h="484439">
                <a:tc>
                  <a:txBody>
                    <a:bodyPr/>
                    <a:lstStyle/>
                    <a:p>
                      <a:pPr algn="l">
                        <a:spcAft>
                          <a:spcPts val="0"/>
                        </a:spcAft>
                        <a:tabLst>
                          <a:tab pos="2743200" algn="ctr"/>
                          <a:tab pos="5486400" algn="r"/>
                        </a:tabLst>
                      </a:pPr>
                      <a:r>
                        <a:rPr lang="en-US" sz="1200">
                          <a:effectLst/>
                        </a:rPr>
                        <a:t>eqmaterial_type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Type of equipment material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610978525"/>
                  </a:ext>
                </a:extLst>
              </a:tr>
              <a:tr h="484439">
                <a:tc>
                  <a:txBody>
                    <a:bodyPr/>
                    <a:lstStyle/>
                    <a:p>
                      <a:pPr algn="l">
                        <a:spcAft>
                          <a:spcPts val="0"/>
                        </a:spcAft>
                        <a:tabLst>
                          <a:tab pos="2743200" algn="ctr"/>
                          <a:tab pos="5486400" algn="r"/>
                        </a:tabLst>
                      </a:pPr>
                      <a:r>
                        <a:rPr lang="en-US" sz="1200">
                          <a:effectLst/>
                        </a:rPr>
                        <a:t>eqmaterial_length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Length of equipment material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4150538503"/>
                  </a:ext>
                </a:extLst>
              </a:tr>
              <a:tr h="484439">
                <a:tc>
                  <a:txBody>
                    <a:bodyPr/>
                    <a:lstStyle/>
                    <a:p>
                      <a:pPr algn="l">
                        <a:spcAft>
                          <a:spcPts val="0"/>
                        </a:spcAft>
                        <a:tabLst>
                          <a:tab pos="2743200" algn="ctr"/>
                          <a:tab pos="5486400" algn="r"/>
                        </a:tabLst>
                      </a:pPr>
                      <a:r>
                        <a:rPr lang="en-US" sz="1200">
                          <a:effectLst/>
                        </a:rPr>
                        <a:t>eqmaterial_width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Width of equipment material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216812650"/>
                  </a:ext>
                </a:extLst>
              </a:tr>
              <a:tr h="484439">
                <a:tc>
                  <a:txBody>
                    <a:bodyPr/>
                    <a:lstStyle/>
                    <a:p>
                      <a:pPr algn="l">
                        <a:spcAft>
                          <a:spcPts val="0"/>
                        </a:spcAft>
                        <a:tabLst>
                          <a:tab pos="2743200" algn="ctr"/>
                          <a:tab pos="5486400" algn="r"/>
                        </a:tabLst>
                      </a:pPr>
                      <a:r>
                        <a:rPr lang="en-US" sz="1200">
                          <a:effectLst/>
                        </a:rPr>
                        <a:t>eqmaterial_height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Height of equipment material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3248372216"/>
                  </a:ext>
                </a:extLst>
              </a:tr>
              <a:tr h="484439">
                <a:tc>
                  <a:txBody>
                    <a:bodyPr/>
                    <a:lstStyle/>
                    <a:p>
                      <a:pPr algn="l">
                        <a:spcAft>
                          <a:spcPts val="0"/>
                        </a:spcAft>
                        <a:tabLst>
                          <a:tab pos="2743200" algn="ctr"/>
                          <a:tab pos="5486400" algn="r"/>
                        </a:tabLst>
                      </a:pPr>
                      <a:r>
                        <a:rPr lang="en-US" sz="1200">
                          <a:effectLst/>
                        </a:rPr>
                        <a:t>eqmaterial_weight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tc>
                  <a:txBody>
                    <a:bodyPr/>
                    <a:lstStyle/>
                    <a:p>
                      <a:pPr algn="l">
                        <a:spcAft>
                          <a:spcPts val="0"/>
                        </a:spcAft>
                        <a:tabLst>
                          <a:tab pos="2743200" algn="ctr"/>
                          <a:tab pos="5486400" algn="r"/>
                        </a:tabLst>
                      </a:pPr>
                      <a:r>
                        <a:rPr lang="en-US" sz="1200" dirty="0">
                          <a:effectLst/>
                        </a:rPr>
                        <a:t>Weight of equipment material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846" marR="67846" marT="0" marB="0" anchor="ctr"/>
                </a:tc>
                <a:extLst>
                  <a:ext uri="{0D108BD9-81ED-4DB2-BD59-A6C34878D82A}">
                    <a16:rowId xmlns:a16="http://schemas.microsoft.com/office/drawing/2014/main" val="861667673"/>
                  </a:ext>
                </a:extLst>
              </a:tr>
            </a:tbl>
          </a:graphicData>
        </a:graphic>
      </p:graphicFrame>
    </p:spTree>
    <p:extLst>
      <p:ext uri="{BB962C8B-B14F-4D97-AF65-F5344CB8AC3E}">
        <p14:creationId xmlns:p14="http://schemas.microsoft.com/office/powerpoint/2010/main" val="336575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D363-A3EC-4316-84EC-0517DDC90AFB}"/>
              </a:ext>
            </a:extLst>
          </p:cNvPr>
          <p:cNvSpPr>
            <a:spLocks noGrp="1"/>
          </p:cNvSpPr>
          <p:nvPr>
            <p:ph type="title"/>
          </p:nvPr>
        </p:nvSpPr>
        <p:spPr>
          <a:xfrm>
            <a:off x="177554" y="2331868"/>
            <a:ext cx="3027286" cy="1326321"/>
          </a:xfrm>
        </p:spPr>
        <p:txBody>
          <a:bodyPr>
            <a:normAutofit/>
          </a:bodyPr>
          <a:lstStyle/>
          <a:p>
            <a:r>
              <a:rPr lang="en-US" b="1" dirty="0"/>
              <a:t>ADD Stock</a:t>
            </a:r>
            <a:br>
              <a:rPr lang="en-IN" dirty="0"/>
            </a:br>
            <a:endParaRPr lang="en-IN" dirty="0"/>
          </a:p>
        </p:txBody>
      </p:sp>
      <p:graphicFrame>
        <p:nvGraphicFramePr>
          <p:cNvPr id="6" name="Table 5">
            <a:extLst>
              <a:ext uri="{FF2B5EF4-FFF2-40B4-BE49-F238E27FC236}">
                <a16:creationId xmlns:a16="http://schemas.microsoft.com/office/drawing/2014/main" id="{1E93C230-1A4F-432B-8649-DD3AA8CFB17F}"/>
              </a:ext>
            </a:extLst>
          </p:cNvPr>
          <p:cNvGraphicFramePr>
            <a:graphicFrameLocks noGrp="1"/>
          </p:cNvGraphicFramePr>
          <p:nvPr>
            <p:extLst>
              <p:ext uri="{D42A27DB-BD31-4B8C-83A1-F6EECF244321}">
                <p14:modId xmlns:p14="http://schemas.microsoft.com/office/powerpoint/2010/main" val="1228812061"/>
              </p:ext>
            </p:extLst>
          </p:nvPr>
        </p:nvGraphicFramePr>
        <p:xfrm>
          <a:off x="3548419" y="335902"/>
          <a:ext cx="8348113" cy="6201375"/>
        </p:xfrm>
        <a:graphic>
          <a:graphicData uri="http://schemas.openxmlformats.org/drawingml/2006/table">
            <a:tbl>
              <a:tblPr firstRow="1" firstCol="1" bandRow="1">
                <a:tableStyleId>{5C22544A-7EE6-4342-B048-85BDC9FD1C3A}</a:tableStyleId>
              </a:tblPr>
              <a:tblGrid>
                <a:gridCol w="2236525">
                  <a:extLst>
                    <a:ext uri="{9D8B030D-6E8A-4147-A177-3AD203B41FA5}">
                      <a16:colId xmlns:a16="http://schemas.microsoft.com/office/drawing/2014/main" val="2833579481"/>
                    </a:ext>
                  </a:extLst>
                </a:gridCol>
                <a:gridCol w="791147">
                  <a:extLst>
                    <a:ext uri="{9D8B030D-6E8A-4147-A177-3AD203B41FA5}">
                      <a16:colId xmlns:a16="http://schemas.microsoft.com/office/drawing/2014/main" val="4277504304"/>
                    </a:ext>
                  </a:extLst>
                </a:gridCol>
                <a:gridCol w="756363">
                  <a:extLst>
                    <a:ext uri="{9D8B030D-6E8A-4147-A177-3AD203B41FA5}">
                      <a16:colId xmlns:a16="http://schemas.microsoft.com/office/drawing/2014/main" val="2771455718"/>
                    </a:ext>
                  </a:extLst>
                </a:gridCol>
                <a:gridCol w="1390611">
                  <a:extLst>
                    <a:ext uri="{9D8B030D-6E8A-4147-A177-3AD203B41FA5}">
                      <a16:colId xmlns:a16="http://schemas.microsoft.com/office/drawing/2014/main" val="3144107914"/>
                    </a:ext>
                  </a:extLst>
                </a:gridCol>
                <a:gridCol w="3173467">
                  <a:extLst>
                    <a:ext uri="{9D8B030D-6E8A-4147-A177-3AD203B41FA5}">
                      <a16:colId xmlns:a16="http://schemas.microsoft.com/office/drawing/2014/main" val="1819932389"/>
                    </a:ext>
                  </a:extLst>
                </a:gridCol>
              </a:tblGrid>
              <a:tr h="253387">
                <a:tc gridSpan="5">
                  <a:txBody>
                    <a:bodyPr/>
                    <a:lstStyle/>
                    <a:p>
                      <a:pPr algn="l">
                        <a:spcAft>
                          <a:spcPts val="0"/>
                        </a:spcAft>
                        <a:tabLst>
                          <a:tab pos="2743200" algn="ctr"/>
                          <a:tab pos="5486400" algn="r"/>
                        </a:tabLst>
                      </a:pPr>
                      <a:r>
                        <a:rPr lang="en-US" sz="900">
                          <a:effectLst/>
                        </a:rPr>
                        <a:t>Table Name: sparestock                                  Primary Key: sparestock_id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97083678"/>
                  </a:ext>
                </a:extLst>
              </a:tr>
              <a:tr h="267547">
                <a:tc gridSpan="5">
                  <a:txBody>
                    <a:bodyPr/>
                    <a:lstStyle/>
                    <a:p>
                      <a:pPr indent="20320" algn="l">
                        <a:spcAft>
                          <a:spcPts val="0"/>
                        </a:spcAft>
                        <a:tabLst>
                          <a:tab pos="2743200" algn="ctr"/>
                          <a:tab pos="5486400" algn="r"/>
                        </a:tabLst>
                      </a:pPr>
                      <a:r>
                        <a:rPr lang="en-US" sz="900">
                          <a:effectLst/>
                        </a:rPr>
                        <a:t>Description: Details of sparestock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55663365"/>
                  </a:ext>
                </a:extLst>
              </a:tr>
              <a:tr h="436957">
                <a:tc>
                  <a:txBody>
                    <a:bodyPr/>
                    <a:lstStyle/>
                    <a:p>
                      <a:pPr algn="l">
                        <a:spcAft>
                          <a:spcPts val="0"/>
                        </a:spcAft>
                        <a:tabLst>
                          <a:tab pos="2743200" algn="ctr"/>
                          <a:tab pos="5486400" algn="r"/>
                        </a:tabLst>
                      </a:pPr>
                      <a:r>
                        <a:rPr lang="en-US" sz="900">
                          <a:effectLst/>
                        </a:rPr>
                        <a:t>Field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Data Type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Size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Constraint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Description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102448277"/>
                  </a:ext>
                </a:extLst>
              </a:tr>
              <a:tr h="436957">
                <a:tc>
                  <a:txBody>
                    <a:bodyPr/>
                    <a:lstStyle/>
                    <a:p>
                      <a:pPr algn="l">
                        <a:spcAft>
                          <a:spcPts val="0"/>
                        </a:spcAft>
                        <a:tabLst>
                          <a:tab pos="2743200" algn="ctr"/>
                          <a:tab pos="5486400" algn="r"/>
                        </a:tabLst>
                      </a:pPr>
                      <a:r>
                        <a:rPr lang="en-US" sz="900">
                          <a:effectLst/>
                        </a:rPr>
                        <a:t>sparestock_id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Integer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Primary key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id of spare stock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604049472"/>
                  </a:ext>
                </a:extLst>
              </a:tr>
              <a:tr h="436957">
                <a:tc>
                  <a:txBody>
                    <a:bodyPr/>
                    <a:lstStyle/>
                    <a:p>
                      <a:pPr algn="l">
                        <a:spcAft>
                          <a:spcPts val="0"/>
                        </a:spcAft>
                        <a:tabLst>
                          <a:tab pos="2743200" algn="ctr"/>
                          <a:tab pos="5486400" algn="r"/>
                        </a:tabLst>
                      </a:pPr>
                      <a:r>
                        <a:rPr lang="en-US" sz="900">
                          <a:effectLst/>
                        </a:rPr>
                        <a:t>supplier_id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Integer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Foreign key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Id of supplier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1589551247"/>
                  </a:ext>
                </a:extLst>
              </a:tr>
              <a:tr h="436957">
                <a:tc>
                  <a:txBody>
                    <a:bodyPr/>
                    <a:lstStyle/>
                    <a:p>
                      <a:pPr algn="l">
                        <a:spcAft>
                          <a:spcPts val="0"/>
                        </a:spcAft>
                        <a:tabLst>
                          <a:tab pos="2743200" algn="ctr"/>
                          <a:tab pos="5486400" algn="r"/>
                        </a:tabLst>
                      </a:pPr>
                      <a:r>
                        <a:rPr lang="en-US" sz="900">
                          <a:effectLst/>
                        </a:rPr>
                        <a:t>equipmentsystem_id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Integer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Foreign key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Id of equipment system</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4164986773"/>
                  </a:ext>
                </a:extLst>
              </a:tr>
              <a:tr h="436957">
                <a:tc>
                  <a:txBody>
                    <a:bodyPr/>
                    <a:lstStyle/>
                    <a:p>
                      <a:pPr algn="l">
                        <a:spcAft>
                          <a:spcPts val="0"/>
                        </a:spcAft>
                        <a:tabLst>
                          <a:tab pos="2743200" algn="ctr"/>
                          <a:tab pos="5486400" algn="r"/>
                        </a:tabLst>
                      </a:pPr>
                      <a:r>
                        <a:rPr lang="en-US" sz="900">
                          <a:effectLst/>
                        </a:rPr>
                        <a:t>equipmentspare_id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Integer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Foreign key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Id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425743439"/>
                  </a:ext>
                </a:extLst>
              </a:tr>
              <a:tr h="436957">
                <a:tc>
                  <a:txBody>
                    <a:bodyPr/>
                    <a:lstStyle/>
                    <a:p>
                      <a:pPr algn="l">
                        <a:spcAft>
                          <a:spcPts val="0"/>
                        </a:spcAft>
                        <a:tabLst>
                          <a:tab pos="2743200" algn="ctr"/>
                          <a:tab pos="5486400" algn="r"/>
                        </a:tabLst>
                      </a:pPr>
                      <a:r>
                        <a:rPr lang="en-US" sz="900">
                          <a:effectLst/>
                        </a:rPr>
                        <a:t>eqspare_manufacturedate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Date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endParaRPr lang="en-IN" sz="800">
                        <a:effectLst/>
                        <a:latin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Manufacture date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3284577683"/>
                  </a:ext>
                </a:extLst>
              </a:tr>
              <a:tr h="436957">
                <a:tc>
                  <a:txBody>
                    <a:bodyPr/>
                    <a:lstStyle/>
                    <a:p>
                      <a:pPr algn="l">
                        <a:spcAft>
                          <a:spcPts val="0"/>
                        </a:spcAft>
                        <a:tabLst>
                          <a:tab pos="2743200" algn="ctr"/>
                          <a:tab pos="5486400" algn="r"/>
                        </a:tabLst>
                      </a:pPr>
                      <a:r>
                        <a:rPr lang="en-US" sz="900">
                          <a:effectLst/>
                        </a:rPr>
                        <a:t>eqspare_purchasedate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Date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endParaRPr lang="en-IN" sz="800">
                        <a:effectLst/>
                        <a:latin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Purchase date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3915000908"/>
                  </a:ext>
                </a:extLst>
              </a:tr>
              <a:tr h="436957">
                <a:tc>
                  <a:txBody>
                    <a:bodyPr/>
                    <a:lstStyle/>
                    <a:p>
                      <a:pPr algn="l">
                        <a:spcAft>
                          <a:spcPts val="0"/>
                        </a:spcAft>
                        <a:tabLst>
                          <a:tab pos="2743200" algn="ctr"/>
                          <a:tab pos="5486400" algn="r"/>
                        </a:tabLst>
                      </a:pPr>
                      <a:r>
                        <a:rPr lang="en-US" sz="900">
                          <a:effectLst/>
                        </a:rPr>
                        <a:t>eqspare_packetquantity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Integer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Packet quantity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2680971703"/>
                  </a:ext>
                </a:extLst>
              </a:tr>
              <a:tr h="436957">
                <a:tc>
                  <a:txBody>
                    <a:bodyPr/>
                    <a:lstStyle/>
                    <a:p>
                      <a:pPr algn="l">
                        <a:spcAft>
                          <a:spcPts val="0"/>
                        </a:spcAft>
                        <a:tabLst>
                          <a:tab pos="2743200" algn="ctr"/>
                          <a:tab pos="5486400" algn="r"/>
                        </a:tabLst>
                      </a:pPr>
                      <a:r>
                        <a:rPr lang="en-US" sz="900">
                          <a:effectLst/>
                        </a:rPr>
                        <a:t>eqspare_packetcode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Integer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Packet code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717179490"/>
                  </a:ext>
                </a:extLst>
              </a:tr>
              <a:tr h="436957">
                <a:tc>
                  <a:txBody>
                    <a:bodyPr/>
                    <a:lstStyle/>
                    <a:p>
                      <a:pPr algn="l">
                        <a:spcAft>
                          <a:spcPts val="0"/>
                        </a:spcAft>
                        <a:tabLst>
                          <a:tab pos="2743200" algn="ctr"/>
                          <a:tab pos="5486400" algn="r"/>
                        </a:tabLst>
                      </a:pPr>
                      <a:r>
                        <a:rPr lang="en-US" sz="900">
                          <a:effectLst/>
                        </a:rPr>
                        <a:t>eqspare_totalnum</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Integer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20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Total number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3695680484"/>
                  </a:ext>
                </a:extLst>
              </a:tr>
              <a:tr h="436957">
                <a:tc>
                  <a:txBody>
                    <a:bodyPr/>
                    <a:lstStyle/>
                    <a:p>
                      <a:pPr algn="l">
                        <a:spcAft>
                          <a:spcPts val="0"/>
                        </a:spcAft>
                        <a:tabLst>
                          <a:tab pos="2743200" algn="ctr"/>
                          <a:tab pos="5486400" algn="r"/>
                        </a:tabLst>
                      </a:pPr>
                      <a:r>
                        <a:rPr lang="en-US" sz="900">
                          <a:effectLst/>
                        </a:rPr>
                        <a:t>eqspare_expirydate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Date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endParaRPr lang="en-IN" sz="800">
                        <a:effectLst/>
                        <a:latin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Expiry date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3542014144"/>
                  </a:ext>
                </a:extLst>
              </a:tr>
              <a:tr h="436957">
                <a:tc>
                  <a:txBody>
                    <a:bodyPr/>
                    <a:lstStyle/>
                    <a:p>
                      <a:pPr algn="l">
                        <a:spcAft>
                          <a:spcPts val="0"/>
                        </a:spcAft>
                        <a:tabLst>
                          <a:tab pos="2743200" algn="ctr"/>
                          <a:tab pos="5486400" algn="r"/>
                        </a:tabLst>
                      </a:pPr>
                      <a:r>
                        <a:rPr lang="en-US" sz="900">
                          <a:effectLst/>
                        </a:rPr>
                        <a:t>eqspare_imagepath</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Varchar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20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Image path of equipment spare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1015294293"/>
                  </a:ext>
                </a:extLst>
              </a:tr>
              <a:tr h="436957">
                <a:tc>
                  <a:txBody>
                    <a:bodyPr/>
                    <a:lstStyle/>
                    <a:p>
                      <a:pPr algn="l">
                        <a:spcAft>
                          <a:spcPts val="0"/>
                        </a:spcAft>
                        <a:tabLst>
                          <a:tab pos="2743200" algn="ctr"/>
                          <a:tab pos="5486400" algn="r"/>
                        </a:tabLst>
                      </a:pPr>
                      <a:r>
                        <a:rPr lang="en-US" sz="900">
                          <a:effectLst/>
                        </a:rPr>
                        <a:t>eqspare_quantityunit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Smallint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tc>
                  <a:txBody>
                    <a:bodyPr/>
                    <a:lstStyle/>
                    <a:p>
                      <a:pPr algn="l">
                        <a:spcAft>
                          <a:spcPts val="0"/>
                        </a:spcAft>
                        <a:tabLst>
                          <a:tab pos="2743200" algn="ctr"/>
                          <a:tab pos="5486400" algn="r"/>
                        </a:tabLst>
                      </a:pPr>
                      <a:r>
                        <a:rPr lang="en-US" sz="900" dirty="0">
                          <a:effectLst/>
                        </a:rPr>
                        <a:t>Quantity unit of equipment spare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530" marR="50530" marT="0" marB="0" anchor="ctr"/>
                </a:tc>
                <a:extLst>
                  <a:ext uri="{0D108BD9-81ED-4DB2-BD59-A6C34878D82A}">
                    <a16:rowId xmlns:a16="http://schemas.microsoft.com/office/drawing/2014/main" val="1842938617"/>
                  </a:ext>
                </a:extLst>
              </a:tr>
            </a:tbl>
          </a:graphicData>
        </a:graphic>
      </p:graphicFrame>
    </p:spTree>
    <p:extLst>
      <p:ext uri="{BB962C8B-B14F-4D97-AF65-F5344CB8AC3E}">
        <p14:creationId xmlns:p14="http://schemas.microsoft.com/office/powerpoint/2010/main" val="3627946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327F-54E9-4675-94A4-C42D962DA3C2}"/>
              </a:ext>
            </a:extLst>
          </p:cNvPr>
          <p:cNvSpPr>
            <a:spLocks noGrp="1"/>
          </p:cNvSpPr>
          <p:nvPr>
            <p:ph type="title"/>
          </p:nvPr>
        </p:nvSpPr>
        <p:spPr>
          <a:xfrm>
            <a:off x="1002572" y="183511"/>
            <a:ext cx="10353761" cy="1326321"/>
          </a:xfrm>
        </p:spPr>
        <p:txBody>
          <a:bodyPr>
            <a:normAutofit/>
          </a:bodyPr>
          <a:lstStyle/>
          <a:p>
            <a:r>
              <a:rPr lang="en-US" b="1" dirty="0"/>
              <a:t>Add Check in</a:t>
            </a:r>
            <a:br>
              <a:rPr lang="en-US" b="1" dirty="0"/>
            </a:br>
            <a:r>
              <a:rPr lang="en-US" sz="2200" dirty="0"/>
              <a:t>Tables used: </a:t>
            </a:r>
            <a:r>
              <a:rPr lang="en-US" sz="2200" dirty="0" err="1"/>
              <a:t>checkindetails</a:t>
            </a:r>
            <a:r>
              <a:rPr lang="en-US" sz="2200" dirty="0"/>
              <a:t>, </a:t>
            </a:r>
            <a:r>
              <a:rPr lang="en-US" sz="2200" dirty="0" err="1"/>
              <a:t>checkinbilldetails</a:t>
            </a:r>
            <a:br>
              <a:rPr lang="en-IN" dirty="0"/>
            </a:br>
            <a:endParaRPr lang="en-IN" dirty="0"/>
          </a:p>
        </p:txBody>
      </p:sp>
      <p:graphicFrame>
        <p:nvGraphicFramePr>
          <p:cNvPr id="8" name="Table 7">
            <a:extLst>
              <a:ext uri="{FF2B5EF4-FFF2-40B4-BE49-F238E27FC236}">
                <a16:creationId xmlns:a16="http://schemas.microsoft.com/office/drawing/2014/main" id="{66BA61BF-1851-4D1B-AC3D-F3A4E55DE221}"/>
              </a:ext>
            </a:extLst>
          </p:cNvPr>
          <p:cNvGraphicFramePr>
            <a:graphicFrameLocks noGrp="1"/>
          </p:cNvGraphicFramePr>
          <p:nvPr>
            <p:extLst>
              <p:ext uri="{D42A27DB-BD31-4B8C-83A1-F6EECF244321}">
                <p14:modId xmlns:p14="http://schemas.microsoft.com/office/powerpoint/2010/main" val="3770075298"/>
              </p:ext>
            </p:extLst>
          </p:nvPr>
        </p:nvGraphicFramePr>
        <p:xfrm>
          <a:off x="2223272" y="1395703"/>
          <a:ext cx="7912360" cy="4818485"/>
        </p:xfrm>
        <a:graphic>
          <a:graphicData uri="http://schemas.openxmlformats.org/drawingml/2006/table">
            <a:tbl>
              <a:tblPr firstRow="1" firstCol="1" bandRow="1">
                <a:tableStyleId>{5C22544A-7EE6-4342-B048-85BDC9FD1C3A}</a:tableStyleId>
              </a:tblPr>
              <a:tblGrid>
                <a:gridCol w="2119782">
                  <a:extLst>
                    <a:ext uri="{9D8B030D-6E8A-4147-A177-3AD203B41FA5}">
                      <a16:colId xmlns:a16="http://schemas.microsoft.com/office/drawing/2014/main" val="1231822288"/>
                    </a:ext>
                  </a:extLst>
                </a:gridCol>
                <a:gridCol w="959585">
                  <a:extLst>
                    <a:ext uri="{9D8B030D-6E8A-4147-A177-3AD203B41FA5}">
                      <a16:colId xmlns:a16="http://schemas.microsoft.com/office/drawing/2014/main" val="1308815625"/>
                    </a:ext>
                  </a:extLst>
                </a:gridCol>
                <a:gridCol w="695838">
                  <a:extLst>
                    <a:ext uri="{9D8B030D-6E8A-4147-A177-3AD203B41FA5}">
                      <a16:colId xmlns:a16="http://schemas.microsoft.com/office/drawing/2014/main" val="709793022"/>
                    </a:ext>
                  </a:extLst>
                </a:gridCol>
                <a:gridCol w="1129336">
                  <a:extLst>
                    <a:ext uri="{9D8B030D-6E8A-4147-A177-3AD203B41FA5}">
                      <a16:colId xmlns:a16="http://schemas.microsoft.com/office/drawing/2014/main" val="241062145"/>
                    </a:ext>
                  </a:extLst>
                </a:gridCol>
                <a:gridCol w="3007819">
                  <a:extLst>
                    <a:ext uri="{9D8B030D-6E8A-4147-A177-3AD203B41FA5}">
                      <a16:colId xmlns:a16="http://schemas.microsoft.com/office/drawing/2014/main" val="1478348974"/>
                    </a:ext>
                  </a:extLst>
                </a:gridCol>
              </a:tblGrid>
              <a:tr h="216924">
                <a:tc gridSpan="5">
                  <a:txBody>
                    <a:bodyPr/>
                    <a:lstStyle/>
                    <a:p>
                      <a:pPr algn="l">
                        <a:spcAft>
                          <a:spcPts val="0"/>
                        </a:spcAft>
                        <a:tabLst>
                          <a:tab pos="2743200" algn="ctr"/>
                          <a:tab pos="5486400" algn="r"/>
                        </a:tabLst>
                      </a:pPr>
                      <a:r>
                        <a:rPr lang="en-US" sz="1000">
                          <a:effectLst/>
                        </a:rPr>
                        <a:t>Table Name: checkindetails                                  Primary Key: checkin_id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48285026"/>
                  </a:ext>
                </a:extLst>
              </a:tr>
              <a:tr h="229046">
                <a:tc gridSpan="5">
                  <a:txBody>
                    <a:bodyPr/>
                    <a:lstStyle/>
                    <a:p>
                      <a:pPr indent="20320" algn="l">
                        <a:spcAft>
                          <a:spcPts val="0"/>
                        </a:spcAft>
                        <a:tabLst>
                          <a:tab pos="2743200" algn="ctr"/>
                          <a:tab pos="5486400" algn="r"/>
                        </a:tabLst>
                      </a:pPr>
                      <a:r>
                        <a:rPr lang="en-US" sz="1000">
                          <a:effectLst/>
                        </a:rPr>
                        <a:t>Description: Details of checkin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62508346"/>
                  </a:ext>
                </a:extLst>
              </a:tr>
              <a:tr h="367494">
                <a:tc>
                  <a:txBody>
                    <a:bodyPr/>
                    <a:lstStyle/>
                    <a:p>
                      <a:pPr algn="l">
                        <a:spcAft>
                          <a:spcPts val="0"/>
                        </a:spcAft>
                        <a:tabLst>
                          <a:tab pos="2743200" algn="ctr"/>
                          <a:tab pos="5486400" algn="r"/>
                        </a:tabLst>
                      </a:pPr>
                      <a:r>
                        <a:rPr lang="en-US" sz="10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Data 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Size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Constraint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761909226"/>
                  </a:ext>
                </a:extLst>
              </a:tr>
              <a:tr h="367494">
                <a:tc>
                  <a:txBody>
                    <a:bodyPr/>
                    <a:lstStyle/>
                    <a:p>
                      <a:pPr algn="l">
                        <a:spcAft>
                          <a:spcPts val="0"/>
                        </a:spcAft>
                        <a:tabLst>
                          <a:tab pos="2743200" algn="ctr"/>
                          <a:tab pos="5486400" algn="r"/>
                        </a:tabLst>
                      </a:pPr>
                      <a:r>
                        <a:rPr lang="en-US" sz="1000">
                          <a:effectLst/>
                        </a:rPr>
                        <a:t>checkin_id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Id of checkin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838088176"/>
                  </a:ext>
                </a:extLst>
              </a:tr>
              <a:tr h="183747">
                <a:tc>
                  <a:txBody>
                    <a:bodyPr/>
                    <a:lstStyle/>
                    <a:p>
                      <a:pPr algn="l">
                        <a:spcAft>
                          <a:spcPts val="0"/>
                        </a:spcAft>
                        <a:tabLst>
                          <a:tab pos="2743200" algn="ctr"/>
                          <a:tab pos="5486400" algn="r"/>
                        </a:tabLst>
                      </a:pPr>
                      <a:r>
                        <a:rPr lang="en-US" sz="1000">
                          <a:effectLst/>
                        </a:rPr>
                        <a:t>checkin_date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Date of checkin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85493345"/>
                  </a:ext>
                </a:extLst>
              </a:tr>
              <a:tr h="367494">
                <a:tc>
                  <a:txBody>
                    <a:bodyPr/>
                    <a:lstStyle/>
                    <a:p>
                      <a:pPr algn="l">
                        <a:spcAft>
                          <a:spcPts val="0"/>
                        </a:spcAft>
                        <a:tabLst>
                          <a:tab pos="2743200" algn="ctr"/>
                          <a:tab pos="5486400" algn="r"/>
                        </a:tabLst>
                      </a:pPr>
                      <a:r>
                        <a:rPr lang="en-US" sz="1000">
                          <a:effectLst/>
                        </a:rPr>
                        <a:t>checkin_time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Timestamp</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Time of checkin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657375355"/>
                  </a:ext>
                </a:extLst>
              </a:tr>
              <a:tr h="355023">
                <a:tc>
                  <a:txBody>
                    <a:bodyPr/>
                    <a:lstStyle/>
                    <a:p>
                      <a:pPr algn="l">
                        <a:spcAft>
                          <a:spcPts val="0"/>
                        </a:spcAft>
                        <a:tabLst>
                          <a:tab pos="2743200" algn="ctr"/>
                          <a:tab pos="5486400" algn="r"/>
                        </a:tabLst>
                      </a:pPr>
                      <a:r>
                        <a:rPr lang="en-US" sz="1000">
                          <a:effectLst/>
                        </a:rPr>
                        <a:t>checkin_vehiclenum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number of checkin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565010750"/>
                  </a:ext>
                </a:extLst>
              </a:tr>
              <a:tr h="355023">
                <a:tc>
                  <a:txBody>
                    <a:bodyPr/>
                    <a:lstStyle/>
                    <a:p>
                      <a:pPr algn="l">
                        <a:spcAft>
                          <a:spcPts val="0"/>
                        </a:spcAft>
                        <a:tabLst>
                          <a:tab pos="2743200" algn="ctr"/>
                          <a:tab pos="5486400" algn="r"/>
                        </a:tabLst>
                      </a:pPr>
                      <a:r>
                        <a:rPr lang="en-US" sz="1000">
                          <a:effectLst/>
                        </a:rPr>
                        <a:t>checkin_vehicletype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type of checkin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21269115"/>
                  </a:ext>
                </a:extLst>
              </a:tr>
              <a:tr h="367494">
                <a:tc>
                  <a:txBody>
                    <a:bodyPr/>
                    <a:lstStyle/>
                    <a:p>
                      <a:pPr algn="l">
                        <a:spcAft>
                          <a:spcPts val="0"/>
                        </a:spcAft>
                        <a:tabLst>
                          <a:tab pos="2743200" algn="ctr"/>
                          <a:tab pos="5486400" algn="r"/>
                        </a:tabLst>
                      </a:pPr>
                      <a:r>
                        <a:rPr lang="en-US" sz="1000">
                          <a:effectLst/>
                        </a:rPr>
                        <a:t>checkin_vehicleregno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register number of checkin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624829916"/>
                  </a:ext>
                </a:extLst>
              </a:tr>
              <a:tr h="367494">
                <a:tc>
                  <a:txBody>
                    <a:bodyPr/>
                    <a:lstStyle/>
                    <a:p>
                      <a:pPr algn="l">
                        <a:spcAft>
                          <a:spcPts val="0"/>
                        </a:spcAft>
                        <a:tabLst>
                          <a:tab pos="2743200" algn="ctr"/>
                          <a:tab pos="5486400" algn="r"/>
                        </a:tabLst>
                      </a:pPr>
                      <a:r>
                        <a:rPr lang="en-US" sz="1000">
                          <a:effectLst/>
                        </a:rPr>
                        <a:t>checkin_vehicledrivermobile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Mobile number of vehicle driver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792353883"/>
                  </a:ext>
                </a:extLst>
              </a:tr>
              <a:tr h="367494">
                <a:tc>
                  <a:txBody>
                    <a:bodyPr/>
                    <a:lstStyle/>
                    <a:p>
                      <a:pPr algn="l">
                        <a:spcAft>
                          <a:spcPts val="0"/>
                        </a:spcAft>
                        <a:tabLst>
                          <a:tab pos="2743200" algn="ctr"/>
                          <a:tab pos="5486400" algn="r"/>
                        </a:tabLst>
                      </a:pPr>
                      <a:r>
                        <a:rPr lang="en-US" sz="1000">
                          <a:effectLst/>
                        </a:rPr>
                        <a:t>checkin_vehicledrivername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Name of vehicle driver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581576264"/>
                  </a:ext>
                </a:extLst>
              </a:tr>
              <a:tr h="355023">
                <a:tc>
                  <a:txBody>
                    <a:bodyPr/>
                    <a:lstStyle/>
                    <a:p>
                      <a:pPr algn="l">
                        <a:spcAft>
                          <a:spcPts val="0"/>
                        </a:spcAft>
                        <a:tabLst>
                          <a:tab pos="2743200" algn="ctr"/>
                          <a:tab pos="5486400" algn="r"/>
                        </a:tabLst>
                      </a:pPr>
                      <a:r>
                        <a:rPr lang="en-US" sz="1000">
                          <a:effectLst/>
                        </a:rPr>
                        <a:t>checkin_vehiclephoto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Blob</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Photo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247443047"/>
                  </a:ext>
                </a:extLst>
              </a:tr>
              <a:tr h="367494">
                <a:tc>
                  <a:txBody>
                    <a:bodyPr/>
                    <a:lstStyle/>
                    <a:p>
                      <a:pPr algn="l">
                        <a:spcAft>
                          <a:spcPts val="0"/>
                        </a:spcAft>
                        <a:tabLst>
                          <a:tab pos="2743200" algn="ctr"/>
                          <a:tab pos="5486400" algn="r"/>
                        </a:tabLst>
                      </a:pPr>
                      <a:r>
                        <a:rPr lang="en-US" sz="1000">
                          <a:effectLst/>
                        </a:rPr>
                        <a:t>checkin_vehicleauthority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Authority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463645674"/>
                  </a:ext>
                </a:extLst>
              </a:tr>
              <a:tr h="367494">
                <a:tc>
                  <a:txBody>
                    <a:bodyPr/>
                    <a:lstStyle/>
                    <a:p>
                      <a:pPr algn="l">
                        <a:spcAft>
                          <a:spcPts val="0"/>
                        </a:spcAft>
                        <a:tabLst>
                          <a:tab pos="2743200" algn="ctr"/>
                          <a:tab pos="5486400" algn="r"/>
                        </a:tabLst>
                      </a:pPr>
                      <a:r>
                        <a:rPr lang="en-US" sz="1000">
                          <a:effectLst/>
                        </a:rPr>
                        <a:t>checkin_vehiclecategory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dirty="0">
                          <a:effectLst/>
                        </a:rPr>
                        <a:t>20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Category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709544975"/>
                  </a:ext>
                </a:extLst>
              </a:tr>
              <a:tr h="183747">
                <a:tc>
                  <a:txBody>
                    <a:bodyPr/>
                    <a:lstStyle/>
                    <a:p>
                      <a:pPr algn="l">
                        <a:spcAft>
                          <a:spcPts val="0"/>
                        </a:spcAft>
                        <a:tabLst>
                          <a:tab pos="2743200" algn="ctr"/>
                          <a:tab pos="5486400" algn="r"/>
                        </a:tabLst>
                      </a:pPr>
                      <a:r>
                        <a:rPr lang="en-US" sz="1000">
                          <a:effectLst/>
                        </a:rPr>
                        <a:t>checkin_desc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dirty="0">
                          <a:effectLst/>
                        </a:rPr>
                        <a:t>Description of </a:t>
                      </a:r>
                      <a:r>
                        <a:rPr lang="en-US" sz="1000" dirty="0" err="1">
                          <a:effectLst/>
                        </a:rPr>
                        <a:t>checkin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667366929"/>
                  </a:ext>
                </a:extLst>
              </a:tr>
            </a:tbl>
          </a:graphicData>
        </a:graphic>
      </p:graphicFrame>
    </p:spTree>
    <p:extLst>
      <p:ext uri="{BB962C8B-B14F-4D97-AF65-F5344CB8AC3E}">
        <p14:creationId xmlns:p14="http://schemas.microsoft.com/office/powerpoint/2010/main" val="3366154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28E45-B371-4E9E-9130-CBC595106481}"/>
              </a:ext>
            </a:extLst>
          </p:cNvPr>
          <p:cNvGraphicFramePr>
            <a:graphicFrameLocks noGrp="1"/>
          </p:cNvGraphicFramePr>
          <p:nvPr>
            <p:extLst>
              <p:ext uri="{D42A27DB-BD31-4B8C-83A1-F6EECF244321}">
                <p14:modId xmlns:p14="http://schemas.microsoft.com/office/powerpoint/2010/main" val="2253099410"/>
              </p:ext>
            </p:extLst>
          </p:nvPr>
        </p:nvGraphicFramePr>
        <p:xfrm>
          <a:off x="2827177" y="401217"/>
          <a:ext cx="6391468" cy="5999582"/>
        </p:xfrm>
        <a:graphic>
          <a:graphicData uri="http://schemas.openxmlformats.org/drawingml/2006/table">
            <a:tbl>
              <a:tblPr firstRow="1" firstCol="1" bandRow="1">
                <a:tableStyleId>{5C22544A-7EE6-4342-B048-85BDC9FD1C3A}</a:tableStyleId>
              </a:tblPr>
              <a:tblGrid>
                <a:gridCol w="1844912">
                  <a:extLst>
                    <a:ext uri="{9D8B030D-6E8A-4147-A177-3AD203B41FA5}">
                      <a16:colId xmlns:a16="http://schemas.microsoft.com/office/drawing/2014/main" val="1110697385"/>
                    </a:ext>
                  </a:extLst>
                </a:gridCol>
                <a:gridCol w="802901">
                  <a:extLst>
                    <a:ext uri="{9D8B030D-6E8A-4147-A177-3AD203B41FA5}">
                      <a16:colId xmlns:a16="http://schemas.microsoft.com/office/drawing/2014/main" val="2805433995"/>
                    </a:ext>
                  </a:extLst>
                </a:gridCol>
                <a:gridCol w="401734">
                  <a:extLst>
                    <a:ext uri="{9D8B030D-6E8A-4147-A177-3AD203B41FA5}">
                      <a16:colId xmlns:a16="http://schemas.microsoft.com/office/drawing/2014/main" val="4209756070"/>
                    </a:ext>
                  </a:extLst>
                </a:gridCol>
                <a:gridCol w="912257">
                  <a:extLst>
                    <a:ext uri="{9D8B030D-6E8A-4147-A177-3AD203B41FA5}">
                      <a16:colId xmlns:a16="http://schemas.microsoft.com/office/drawing/2014/main" val="341225431"/>
                    </a:ext>
                  </a:extLst>
                </a:gridCol>
                <a:gridCol w="2429664">
                  <a:extLst>
                    <a:ext uri="{9D8B030D-6E8A-4147-A177-3AD203B41FA5}">
                      <a16:colId xmlns:a16="http://schemas.microsoft.com/office/drawing/2014/main" val="641285608"/>
                    </a:ext>
                  </a:extLst>
                </a:gridCol>
              </a:tblGrid>
              <a:tr h="270096">
                <a:tc gridSpan="5">
                  <a:txBody>
                    <a:bodyPr/>
                    <a:lstStyle/>
                    <a:p>
                      <a:pPr algn="l">
                        <a:spcAft>
                          <a:spcPts val="0"/>
                        </a:spcAft>
                        <a:tabLst>
                          <a:tab pos="2743200" algn="ctr"/>
                          <a:tab pos="5486400" algn="r"/>
                        </a:tabLst>
                      </a:pPr>
                      <a:r>
                        <a:rPr lang="en-US" sz="1000" dirty="0">
                          <a:effectLst/>
                        </a:rPr>
                        <a:t>Table Name: </a:t>
                      </a:r>
                      <a:r>
                        <a:rPr lang="en-US" sz="1000" dirty="0" err="1">
                          <a:effectLst/>
                        </a:rPr>
                        <a:t>checkoutdetails</a:t>
                      </a:r>
                      <a:r>
                        <a:rPr lang="en-US" sz="1000" dirty="0">
                          <a:effectLst/>
                        </a:rPr>
                        <a:t>                                  Primary Key: </a:t>
                      </a:r>
                      <a:r>
                        <a:rPr lang="en-US" sz="1000" dirty="0" err="1">
                          <a:effectLst/>
                        </a:rPr>
                        <a:t>checkout_id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6296719"/>
                  </a:ext>
                </a:extLst>
              </a:tr>
              <a:tr h="285189">
                <a:tc gridSpan="5">
                  <a:txBody>
                    <a:bodyPr/>
                    <a:lstStyle/>
                    <a:p>
                      <a:pPr indent="20320" algn="l">
                        <a:spcAft>
                          <a:spcPts val="0"/>
                        </a:spcAft>
                        <a:tabLst>
                          <a:tab pos="2743200" algn="ctr"/>
                          <a:tab pos="5486400" algn="r"/>
                        </a:tabLst>
                      </a:pPr>
                      <a:r>
                        <a:rPr lang="en-US" sz="1000">
                          <a:effectLst/>
                        </a:rPr>
                        <a:t>Description: Details of checkout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21182803"/>
                  </a:ext>
                </a:extLst>
              </a:tr>
              <a:tr h="457574">
                <a:tc>
                  <a:txBody>
                    <a:bodyPr/>
                    <a:lstStyle/>
                    <a:p>
                      <a:pPr algn="l">
                        <a:spcAft>
                          <a:spcPts val="0"/>
                        </a:spcAft>
                        <a:tabLst>
                          <a:tab pos="2743200" algn="ctr"/>
                          <a:tab pos="5486400" algn="r"/>
                        </a:tabLst>
                      </a:pPr>
                      <a:r>
                        <a:rPr lang="en-US" sz="10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Data 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Size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Constraint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79172443"/>
                  </a:ext>
                </a:extLst>
              </a:tr>
              <a:tr h="457574">
                <a:tc>
                  <a:txBody>
                    <a:bodyPr/>
                    <a:lstStyle/>
                    <a:p>
                      <a:pPr algn="l">
                        <a:spcAft>
                          <a:spcPts val="0"/>
                        </a:spcAft>
                        <a:tabLst>
                          <a:tab pos="2743200" algn="ctr"/>
                          <a:tab pos="5486400" algn="r"/>
                        </a:tabLst>
                      </a:pPr>
                      <a:r>
                        <a:rPr lang="en-US" sz="1000">
                          <a:effectLst/>
                        </a:rPr>
                        <a:t>checkout_id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Id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987923340"/>
                  </a:ext>
                </a:extLst>
              </a:tr>
              <a:tr h="228785">
                <a:tc>
                  <a:txBody>
                    <a:bodyPr/>
                    <a:lstStyle/>
                    <a:p>
                      <a:pPr algn="l">
                        <a:spcAft>
                          <a:spcPts val="0"/>
                        </a:spcAft>
                        <a:tabLst>
                          <a:tab pos="2743200" algn="ctr"/>
                          <a:tab pos="5486400" algn="r"/>
                        </a:tabLst>
                      </a:pPr>
                      <a:r>
                        <a:rPr lang="en-US" sz="1000">
                          <a:effectLst/>
                        </a:rPr>
                        <a:t>checkout_date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Date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317161328"/>
                  </a:ext>
                </a:extLst>
              </a:tr>
              <a:tr h="457574">
                <a:tc>
                  <a:txBody>
                    <a:bodyPr/>
                    <a:lstStyle/>
                    <a:p>
                      <a:pPr algn="l">
                        <a:spcAft>
                          <a:spcPts val="0"/>
                        </a:spcAft>
                        <a:tabLst>
                          <a:tab pos="2743200" algn="ctr"/>
                          <a:tab pos="5486400" algn="r"/>
                        </a:tabLst>
                      </a:pPr>
                      <a:r>
                        <a:rPr lang="en-US" sz="1000">
                          <a:effectLst/>
                        </a:rPr>
                        <a:t>checkout_time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Timesptamp</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Time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919577266"/>
                  </a:ext>
                </a:extLst>
              </a:tr>
              <a:tr h="442045">
                <a:tc>
                  <a:txBody>
                    <a:bodyPr/>
                    <a:lstStyle/>
                    <a:p>
                      <a:pPr algn="l">
                        <a:spcAft>
                          <a:spcPts val="0"/>
                        </a:spcAft>
                        <a:tabLst>
                          <a:tab pos="2743200" algn="ctr"/>
                          <a:tab pos="5486400" algn="r"/>
                        </a:tabLst>
                      </a:pPr>
                      <a:r>
                        <a:rPr lang="en-US" sz="1000">
                          <a:effectLst/>
                        </a:rPr>
                        <a:t>checkout_vehiclenum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number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764292581"/>
                  </a:ext>
                </a:extLst>
              </a:tr>
              <a:tr h="442045">
                <a:tc>
                  <a:txBody>
                    <a:bodyPr/>
                    <a:lstStyle/>
                    <a:p>
                      <a:pPr algn="l">
                        <a:spcAft>
                          <a:spcPts val="0"/>
                        </a:spcAft>
                        <a:tabLst>
                          <a:tab pos="2743200" algn="ctr"/>
                          <a:tab pos="5486400" algn="r"/>
                        </a:tabLst>
                      </a:pPr>
                      <a:r>
                        <a:rPr lang="en-US" sz="1000">
                          <a:effectLst/>
                        </a:rPr>
                        <a:t>checkout_vehicletype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dirty="0">
                          <a:effectLst/>
                        </a:rPr>
                        <a:t>Vehicle type of checkout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855881328"/>
                  </a:ext>
                </a:extLst>
              </a:tr>
              <a:tr h="457574">
                <a:tc>
                  <a:txBody>
                    <a:bodyPr/>
                    <a:lstStyle/>
                    <a:p>
                      <a:pPr algn="l">
                        <a:spcAft>
                          <a:spcPts val="0"/>
                        </a:spcAft>
                        <a:tabLst>
                          <a:tab pos="2743200" algn="ctr"/>
                          <a:tab pos="5486400" algn="r"/>
                        </a:tabLst>
                      </a:pPr>
                      <a:r>
                        <a:rPr lang="en-US" sz="1000">
                          <a:effectLst/>
                        </a:rPr>
                        <a:t>checkout_vehicleregno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register number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397710301"/>
                  </a:ext>
                </a:extLst>
              </a:tr>
              <a:tr h="457574">
                <a:tc>
                  <a:txBody>
                    <a:bodyPr/>
                    <a:lstStyle/>
                    <a:p>
                      <a:pPr algn="l">
                        <a:spcAft>
                          <a:spcPts val="0"/>
                        </a:spcAft>
                        <a:tabLst>
                          <a:tab pos="2743200" algn="ctr"/>
                          <a:tab pos="5486400" algn="r"/>
                        </a:tabLst>
                      </a:pPr>
                      <a:r>
                        <a:rPr lang="en-US" sz="1000">
                          <a:effectLst/>
                        </a:rPr>
                        <a:t>checkout_vehicledrivermobile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Mobile number of vehicle driver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374290194"/>
                  </a:ext>
                </a:extLst>
              </a:tr>
              <a:tr h="457574">
                <a:tc>
                  <a:txBody>
                    <a:bodyPr/>
                    <a:lstStyle/>
                    <a:p>
                      <a:pPr algn="l">
                        <a:spcAft>
                          <a:spcPts val="0"/>
                        </a:spcAft>
                        <a:tabLst>
                          <a:tab pos="2743200" algn="ctr"/>
                          <a:tab pos="5486400" algn="r"/>
                        </a:tabLst>
                      </a:pPr>
                      <a:r>
                        <a:rPr lang="en-US" sz="1000">
                          <a:effectLst/>
                        </a:rPr>
                        <a:t>checkout_vehicledrivername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Name of vehicle driver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673512664"/>
                  </a:ext>
                </a:extLst>
              </a:tr>
              <a:tr h="442045">
                <a:tc>
                  <a:txBody>
                    <a:bodyPr/>
                    <a:lstStyle/>
                    <a:p>
                      <a:pPr algn="l">
                        <a:spcAft>
                          <a:spcPts val="0"/>
                        </a:spcAft>
                        <a:tabLst>
                          <a:tab pos="2743200" algn="ctr"/>
                          <a:tab pos="5486400" algn="r"/>
                        </a:tabLst>
                      </a:pPr>
                      <a:r>
                        <a:rPr lang="en-US" sz="1000">
                          <a:effectLst/>
                        </a:rPr>
                        <a:t>checkout_vehiclephoto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Blob</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Photo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693360454"/>
                  </a:ext>
                </a:extLst>
              </a:tr>
              <a:tr h="457574">
                <a:tc>
                  <a:txBody>
                    <a:bodyPr/>
                    <a:lstStyle/>
                    <a:p>
                      <a:pPr algn="l">
                        <a:spcAft>
                          <a:spcPts val="0"/>
                        </a:spcAft>
                        <a:tabLst>
                          <a:tab pos="2743200" algn="ctr"/>
                          <a:tab pos="5486400" algn="r"/>
                        </a:tabLst>
                      </a:pPr>
                      <a:r>
                        <a:rPr lang="en-US" sz="1000">
                          <a:effectLst/>
                        </a:rPr>
                        <a:t>checkout_vehicleauthority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Authority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928916121"/>
                  </a:ext>
                </a:extLst>
              </a:tr>
              <a:tr h="457574">
                <a:tc>
                  <a:txBody>
                    <a:bodyPr/>
                    <a:lstStyle/>
                    <a:p>
                      <a:pPr algn="l">
                        <a:spcAft>
                          <a:spcPts val="0"/>
                        </a:spcAft>
                        <a:tabLst>
                          <a:tab pos="2743200" algn="ctr"/>
                          <a:tab pos="5486400" algn="r"/>
                        </a:tabLst>
                      </a:pPr>
                      <a:r>
                        <a:rPr lang="en-US" sz="1000">
                          <a:effectLst/>
                        </a:rPr>
                        <a:t>checkout_vehiclecategory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Category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237862764"/>
                  </a:ext>
                </a:extLst>
              </a:tr>
              <a:tr h="228785">
                <a:tc>
                  <a:txBody>
                    <a:bodyPr/>
                    <a:lstStyle/>
                    <a:p>
                      <a:pPr algn="l">
                        <a:spcAft>
                          <a:spcPts val="0"/>
                        </a:spcAft>
                        <a:tabLst>
                          <a:tab pos="2743200" algn="ctr"/>
                          <a:tab pos="5486400" algn="r"/>
                        </a:tabLst>
                      </a:pPr>
                      <a:r>
                        <a:rPr lang="en-US" sz="1000">
                          <a:effectLst/>
                        </a:rPr>
                        <a:t>checkout_desc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dirty="0">
                          <a:effectLst/>
                        </a:rPr>
                        <a:t>Description of checkout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831590425"/>
                  </a:ext>
                </a:extLst>
              </a:tr>
            </a:tbl>
          </a:graphicData>
        </a:graphic>
      </p:graphicFrame>
    </p:spTree>
    <p:extLst>
      <p:ext uri="{BB962C8B-B14F-4D97-AF65-F5344CB8AC3E}">
        <p14:creationId xmlns:p14="http://schemas.microsoft.com/office/powerpoint/2010/main" val="238046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74CE-0104-4ABE-99D4-B8157E20E172}"/>
              </a:ext>
            </a:extLst>
          </p:cNvPr>
          <p:cNvSpPr>
            <a:spLocks noGrp="1"/>
          </p:cNvSpPr>
          <p:nvPr>
            <p:ph type="ctrTitle"/>
          </p:nvPr>
        </p:nvSpPr>
        <p:spPr>
          <a:xfrm>
            <a:off x="1200149" y="219789"/>
            <a:ext cx="9791700" cy="1193800"/>
          </a:xfrm>
        </p:spPr>
        <p:txBody>
          <a:bodyPr/>
          <a:lstStyle/>
          <a:p>
            <a:r>
              <a:rPr lang="en-IN" dirty="0"/>
              <a:t>EXISTING SYSTEM </a:t>
            </a:r>
          </a:p>
        </p:txBody>
      </p:sp>
      <p:sp>
        <p:nvSpPr>
          <p:cNvPr id="3" name="Subtitle 2">
            <a:extLst>
              <a:ext uri="{FF2B5EF4-FFF2-40B4-BE49-F238E27FC236}">
                <a16:creationId xmlns:a16="http://schemas.microsoft.com/office/drawing/2014/main" id="{38DEDEA4-7B9F-4DF1-84D8-888E53CAA87F}"/>
              </a:ext>
            </a:extLst>
          </p:cNvPr>
          <p:cNvSpPr>
            <a:spLocks noGrp="1"/>
          </p:cNvSpPr>
          <p:nvPr>
            <p:ph type="subTitle" idx="1"/>
          </p:nvPr>
        </p:nvSpPr>
        <p:spPr>
          <a:xfrm>
            <a:off x="527957" y="2071915"/>
            <a:ext cx="11136085" cy="4982028"/>
          </a:xfrm>
        </p:spPr>
        <p:txBody>
          <a:bodyPr>
            <a:normAutofit fontScale="92500"/>
          </a:bodyPr>
          <a:lstStyle/>
          <a:p>
            <a:pPr marL="342900" indent="-3429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It is very time consuming to manage the necessary activity schedule of various operation and maintenance works in the factory.</a:t>
            </a:r>
          </a:p>
          <a:p>
            <a:pPr marL="342900" indent="-3429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It is difficult to calculate or keep track of the amount of work done, make records of , and retrieve previous records.</a:t>
            </a:r>
          </a:p>
          <a:p>
            <a:pPr marL="342900" indent="-3429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existing system is very costly and time consuming, so computerization is inevitable.</a:t>
            </a:r>
          </a:p>
          <a:p>
            <a:pPr marL="342900" indent="-3429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Need  to  automate  message  sending  process  using  a  system  generated  email. </a:t>
            </a:r>
          </a:p>
          <a:p>
            <a:pPr marL="342900" indent="-3429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They should be able to monitor the inventory level, performance of employees, performance of machines  and  finally  to  take  actions  towards  reducing  the  waste  and  machine down times to increase performance of the overall factory. </a:t>
            </a:r>
            <a:endParaRPr lang="en-IN" dirty="0">
              <a:effectLst/>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860422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72E3-2E29-4DBC-926C-F758D778BAD5}"/>
              </a:ext>
            </a:extLst>
          </p:cNvPr>
          <p:cNvSpPr>
            <a:spLocks noGrp="1"/>
          </p:cNvSpPr>
          <p:nvPr>
            <p:ph type="title"/>
          </p:nvPr>
        </p:nvSpPr>
        <p:spPr>
          <a:xfrm>
            <a:off x="919119" y="364367"/>
            <a:ext cx="10353761" cy="1326321"/>
          </a:xfrm>
        </p:spPr>
        <p:txBody>
          <a:bodyPr>
            <a:normAutofit/>
          </a:bodyPr>
          <a:lstStyle/>
          <a:p>
            <a:r>
              <a:rPr lang="en-US" b="1" dirty="0"/>
              <a:t>Add checkout</a:t>
            </a:r>
            <a:br>
              <a:rPr lang="en-IN" dirty="0"/>
            </a:br>
            <a:r>
              <a:rPr lang="en-US" sz="2200" dirty="0"/>
              <a:t>Tables used: </a:t>
            </a:r>
            <a:r>
              <a:rPr lang="en-US" sz="2200" dirty="0" err="1"/>
              <a:t>checkoutdetails</a:t>
            </a:r>
            <a:r>
              <a:rPr lang="en-US" sz="2200" dirty="0"/>
              <a:t>, </a:t>
            </a:r>
            <a:r>
              <a:rPr lang="en-US" sz="2200" dirty="0" err="1"/>
              <a:t>gatepassdetails</a:t>
            </a:r>
            <a:br>
              <a:rPr lang="en-IN" dirty="0"/>
            </a:br>
            <a:endParaRPr lang="en-IN" dirty="0"/>
          </a:p>
        </p:txBody>
      </p:sp>
      <p:graphicFrame>
        <p:nvGraphicFramePr>
          <p:cNvPr id="7" name="Table 6">
            <a:extLst>
              <a:ext uri="{FF2B5EF4-FFF2-40B4-BE49-F238E27FC236}">
                <a16:creationId xmlns:a16="http://schemas.microsoft.com/office/drawing/2014/main" id="{0BFF0CE9-9239-42A9-9B07-8CE9D6B5F95B}"/>
              </a:ext>
            </a:extLst>
          </p:cNvPr>
          <p:cNvGraphicFramePr>
            <a:graphicFrameLocks noGrp="1"/>
          </p:cNvGraphicFramePr>
          <p:nvPr>
            <p:extLst>
              <p:ext uri="{D42A27DB-BD31-4B8C-83A1-F6EECF244321}">
                <p14:modId xmlns:p14="http://schemas.microsoft.com/office/powerpoint/2010/main" val="3446612193"/>
              </p:ext>
            </p:extLst>
          </p:nvPr>
        </p:nvGraphicFramePr>
        <p:xfrm>
          <a:off x="2724539" y="1690688"/>
          <a:ext cx="7613780" cy="4644795"/>
        </p:xfrm>
        <a:graphic>
          <a:graphicData uri="http://schemas.openxmlformats.org/drawingml/2006/table">
            <a:tbl>
              <a:tblPr firstRow="1" firstCol="1" bandRow="1">
                <a:tableStyleId>{5C22544A-7EE6-4342-B048-85BDC9FD1C3A}</a:tableStyleId>
              </a:tblPr>
              <a:tblGrid>
                <a:gridCol w="2197736">
                  <a:extLst>
                    <a:ext uri="{9D8B030D-6E8A-4147-A177-3AD203B41FA5}">
                      <a16:colId xmlns:a16="http://schemas.microsoft.com/office/drawing/2014/main" val="3853248717"/>
                    </a:ext>
                  </a:extLst>
                </a:gridCol>
                <a:gridCol w="956448">
                  <a:extLst>
                    <a:ext uri="{9D8B030D-6E8A-4147-A177-3AD203B41FA5}">
                      <a16:colId xmlns:a16="http://schemas.microsoft.com/office/drawing/2014/main" val="2820837513"/>
                    </a:ext>
                  </a:extLst>
                </a:gridCol>
                <a:gridCol w="478561">
                  <a:extLst>
                    <a:ext uri="{9D8B030D-6E8A-4147-A177-3AD203B41FA5}">
                      <a16:colId xmlns:a16="http://schemas.microsoft.com/office/drawing/2014/main" val="2141906729"/>
                    </a:ext>
                  </a:extLst>
                </a:gridCol>
                <a:gridCol w="1086719">
                  <a:extLst>
                    <a:ext uri="{9D8B030D-6E8A-4147-A177-3AD203B41FA5}">
                      <a16:colId xmlns:a16="http://schemas.microsoft.com/office/drawing/2014/main" val="4050238196"/>
                    </a:ext>
                  </a:extLst>
                </a:gridCol>
                <a:gridCol w="2894316">
                  <a:extLst>
                    <a:ext uri="{9D8B030D-6E8A-4147-A177-3AD203B41FA5}">
                      <a16:colId xmlns:a16="http://schemas.microsoft.com/office/drawing/2014/main" val="3692063959"/>
                    </a:ext>
                  </a:extLst>
                </a:gridCol>
              </a:tblGrid>
              <a:tr h="209105">
                <a:tc gridSpan="5">
                  <a:txBody>
                    <a:bodyPr/>
                    <a:lstStyle/>
                    <a:p>
                      <a:pPr algn="l">
                        <a:spcAft>
                          <a:spcPts val="0"/>
                        </a:spcAft>
                        <a:tabLst>
                          <a:tab pos="2743200" algn="ctr"/>
                          <a:tab pos="5486400" algn="r"/>
                        </a:tabLst>
                      </a:pPr>
                      <a:r>
                        <a:rPr lang="en-US" sz="1000">
                          <a:effectLst/>
                        </a:rPr>
                        <a:t>Table Name: checkoutdetails                                  Primary Key: checkout_id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88673177"/>
                  </a:ext>
                </a:extLst>
              </a:tr>
              <a:tr h="220790">
                <a:tc gridSpan="5">
                  <a:txBody>
                    <a:bodyPr/>
                    <a:lstStyle/>
                    <a:p>
                      <a:pPr indent="20320" algn="l">
                        <a:spcAft>
                          <a:spcPts val="0"/>
                        </a:spcAft>
                        <a:tabLst>
                          <a:tab pos="2743200" algn="ctr"/>
                          <a:tab pos="5486400" algn="r"/>
                        </a:tabLst>
                      </a:pPr>
                      <a:r>
                        <a:rPr lang="en-US" sz="1000">
                          <a:effectLst/>
                        </a:rPr>
                        <a:t>Description: Details of checkout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2530707"/>
                  </a:ext>
                </a:extLst>
              </a:tr>
              <a:tr h="354247">
                <a:tc>
                  <a:txBody>
                    <a:bodyPr/>
                    <a:lstStyle/>
                    <a:p>
                      <a:pPr algn="l">
                        <a:spcAft>
                          <a:spcPts val="0"/>
                        </a:spcAft>
                        <a:tabLst>
                          <a:tab pos="2743200" algn="ctr"/>
                          <a:tab pos="5486400" algn="r"/>
                        </a:tabLst>
                      </a:pPr>
                      <a:r>
                        <a:rPr lang="en-US" sz="10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Data 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Size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Constraint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634704225"/>
                  </a:ext>
                </a:extLst>
              </a:tr>
              <a:tr h="354247">
                <a:tc>
                  <a:txBody>
                    <a:bodyPr/>
                    <a:lstStyle/>
                    <a:p>
                      <a:pPr algn="l">
                        <a:spcAft>
                          <a:spcPts val="0"/>
                        </a:spcAft>
                        <a:tabLst>
                          <a:tab pos="2743200" algn="ctr"/>
                          <a:tab pos="5486400" algn="r"/>
                        </a:tabLst>
                      </a:pPr>
                      <a:r>
                        <a:rPr lang="en-US" sz="1000">
                          <a:effectLst/>
                        </a:rPr>
                        <a:t>checkout_id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Id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064383549"/>
                  </a:ext>
                </a:extLst>
              </a:tr>
              <a:tr h="177123">
                <a:tc>
                  <a:txBody>
                    <a:bodyPr/>
                    <a:lstStyle/>
                    <a:p>
                      <a:pPr algn="l">
                        <a:spcAft>
                          <a:spcPts val="0"/>
                        </a:spcAft>
                        <a:tabLst>
                          <a:tab pos="2743200" algn="ctr"/>
                          <a:tab pos="5486400" algn="r"/>
                        </a:tabLst>
                      </a:pPr>
                      <a:r>
                        <a:rPr lang="en-US" sz="1000">
                          <a:effectLst/>
                        </a:rPr>
                        <a:t>checkout_date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Date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679565404"/>
                  </a:ext>
                </a:extLst>
              </a:tr>
              <a:tr h="354247">
                <a:tc>
                  <a:txBody>
                    <a:bodyPr/>
                    <a:lstStyle/>
                    <a:p>
                      <a:pPr algn="l">
                        <a:spcAft>
                          <a:spcPts val="0"/>
                        </a:spcAft>
                        <a:tabLst>
                          <a:tab pos="2743200" algn="ctr"/>
                          <a:tab pos="5486400" algn="r"/>
                        </a:tabLst>
                      </a:pPr>
                      <a:r>
                        <a:rPr lang="en-US" sz="1000">
                          <a:effectLst/>
                        </a:rPr>
                        <a:t>checkout_time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Timesptamp</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Time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430066765"/>
                  </a:ext>
                </a:extLst>
              </a:tr>
              <a:tr h="342226">
                <a:tc>
                  <a:txBody>
                    <a:bodyPr/>
                    <a:lstStyle/>
                    <a:p>
                      <a:pPr algn="l">
                        <a:spcAft>
                          <a:spcPts val="0"/>
                        </a:spcAft>
                        <a:tabLst>
                          <a:tab pos="2743200" algn="ctr"/>
                          <a:tab pos="5486400" algn="r"/>
                        </a:tabLst>
                      </a:pPr>
                      <a:r>
                        <a:rPr lang="en-US" sz="1000">
                          <a:effectLst/>
                        </a:rPr>
                        <a:t>checkout_vehiclenum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number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247327072"/>
                  </a:ext>
                </a:extLst>
              </a:tr>
              <a:tr h="342226">
                <a:tc>
                  <a:txBody>
                    <a:bodyPr/>
                    <a:lstStyle/>
                    <a:p>
                      <a:pPr algn="l">
                        <a:spcAft>
                          <a:spcPts val="0"/>
                        </a:spcAft>
                        <a:tabLst>
                          <a:tab pos="2743200" algn="ctr"/>
                          <a:tab pos="5486400" algn="r"/>
                        </a:tabLst>
                      </a:pPr>
                      <a:r>
                        <a:rPr lang="en-US" sz="1000">
                          <a:effectLst/>
                        </a:rPr>
                        <a:t>checkout_vehicletype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type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2278699571"/>
                  </a:ext>
                </a:extLst>
              </a:tr>
              <a:tr h="354247">
                <a:tc>
                  <a:txBody>
                    <a:bodyPr/>
                    <a:lstStyle/>
                    <a:p>
                      <a:pPr algn="l">
                        <a:spcAft>
                          <a:spcPts val="0"/>
                        </a:spcAft>
                        <a:tabLst>
                          <a:tab pos="2743200" algn="ctr"/>
                          <a:tab pos="5486400" algn="r"/>
                        </a:tabLst>
                      </a:pPr>
                      <a:r>
                        <a:rPr lang="en-US" sz="1000">
                          <a:effectLst/>
                        </a:rPr>
                        <a:t>checkout_vehicleregno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Vehicle register number of checkout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4060681258"/>
                  </a:ext>
                </a:extLst>
              </a:tr>
              <a:tr h="354247">
                <a:tc>
                  <a:txBody>
                    <a:bodyPr/>
                    <a:lstStyle/>
                    <a:p>
                      <a:pPr algn="l">
                        <a:spcAft>
                          <a:spcPts val="0"/>
                        </a:spcAft>
                        <a:tabLst>
                          <a:tab pos="2743200" algn="ctr"/>
                          <a:tab pos="5486400" algn="r"/>
                        </a:tabLst>
                      </a:pPr>
                      <a:r>
                        <a:rPr lang="en-US" sz="1000">
                          <a:effectLst/>
                        </a:rPr>
                        <a:t>checkout_vehicledrivermobile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Mobile number of vehicle driver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612967275"/>
                  </a:ext>
                </a:extLst>
              </a:tr>
              <a:tr h="354247">
                <a:tc>
                  <a:txBody>
                    <a:bodyPr/>
                    <a:lstStyle/>
                    <a:p>
                      <a:pPr algn="l">
                        <a:spcAft>
                          <a:spcPts val="0"/>
                        </a:spcAft>
                        <a:tabLst>
                          <a:tab pos="2743200" algn="ctr"/>
                          <a:tab pos="5486400" algn="r"/>
                        </a:tabLst>
                      </a:pPr>
                      <a:r>
                        <a:rPr lang="en-US" sz="1000">
                          <a:effectLst/>
                        </a:rPr>
                        <a:t>checkout_vehicledrivername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Name of vehicle driver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4030590196"/>
                  </a:ext>
                </a:extLst>
              </a:tr>
              <a:tr h="342226">
                <a:tc>
                  <a:txBody>
                    <a:bodyPr/>
                    <a:lstStyle/>
                    <a:p>
                      <a:pPr algn="l">
                        <a:spcAft>
                          <a:spcPts val="0"/>
                        </a:spcAft>
                        <a:tabLst>
                          <a:tab pos="2743200" algn="ctr"/>
                          <a:tab pos="5486400" algn="r"/>
                        </a:tabLst>
                      </a:pPr>
                      <a:r>
                        <a:rPr lang="en-US" sz="1000">
                          <a:effectLst/>
                        </a:rPr>
                        <a:t>checkout_vehiclephoto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Blob</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Photo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819375379"/>
                  </a:ext>
                </a:extLst>
              </a:tr>
              <a:tr h="354247">
                <a:tc>
                  <a:txBody>
                    <a:bodyPr/>
                    <a:lstStyle/>
                    <a:p>
                      <a:pPr algn="l">
                        <a:spcAft>
                          <a:spcPts val="0"/>
                        </a:spcAft>
                        <a:tabLst>
                          <a:tab pos="2743200" algn="ctr"/>
                          <a:tab pos="5486400" algn="r"/>
                        </a:tabLst>
                      </a:pPr>
                      <a:r>
                        <a:rPr lang="en-US" sz="1000">
                          <a:effectLst/>
                        </a:rPr>
                        <a:t>checkout_vehicleauthority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Authority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594766682"/>
                  </a:ext>
                </a:extLst>
              </a:tr>
              <a:tr h="354247">
                <a:tc>
                  <a:txBody>
                    <a:bodyPr/>
                    <a:lstStyle/>
                    <a:p>
                      <a:pPr algn="l">
                        <a:spcAft>
                          <a:spcPts val="0"/>
                        </a:spcAft>
                        <a:tabLst>
                          <a:tab pos="2743200" algn="ctr"/>
                          <a:tab pos="5486400" algn="r"/>
                        </a:tabLst>
                      </a:pPr>
                      <a:r>
                        <a:rPr lang="en-US" sz="1000">
                          <a:effectLst/>
                        </a:rPr>
                        <a:t>checkout_vehiclecategory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Varchar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Category of vehicle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1167385739"/>
                  </a:ext>
                </a:extLst>
              </a:tr>
              <a:tr h="177123">
                <a:tc>
                  <a:txBody>
                    <a:bodyPr/>
                    <a:lstStyle/>
                    <a:p>
                      <a:pPr algn="l">
                        <a:spcAft>
                          <a:spcPts val="0"/>
                        </a:spcAft>
                        <a:tabLst>
                          <a:tab pos="2743200" algn="ctr"/>
                          <a:tab pos="5486400" algn="r"/>
                        </a:tabLst>
                      </a:pPr>
                      <a:r>
                        <a:rPr lang="en-US" sz="1000">
                          <a:effectLst/>
                        </a:rPr>
                        <a:t>checkout_desc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endParaRPr lang="en-IN" sz="900">
                        <a:effectLst/>
                        <a:latin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dirty="0">
                          <a:effectLst/>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tc>
                  <a:txBody>
                    <a:bodyPr/>
                    <a:lstStyle/>
                    <a:p>
                      <a:pPr algn="l">
                        <a:spcAft>
                          <a:spcPts val="0"/>
                        </a:spcAft>
                        <a:tabLst>
                          <a:tab pos="2743200" algn="ctr"/>
                          <a:tab pos="5486400" algn="r"/>
                        </a:tabLst>
                      </a:pPr>
                      <a:r>
                        <a:rPr lang="en-US" sz="1000" dirty="0">
                          <a:effectLst/>
                        </a:rPr>
                        <a:t>Description of checkout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7" marR="59157" marT="0" marB="0" anchor="ctr"/>
                </a:tc>
                <a:extLst>
                  <a:ext uri="{0D108BD9-81ED-4DB2-BD59-A6C34878D82A}">
                    <a16:rowId xmlns:a16="http://schemas.microsoft.com/office/drawing/2014/main" val="3097383029"/>
                  </a:ext>
                </a:extLst>
              </a:tr>
            </a:tbl>
          </a:graphicData>
        </a:graphic>
      </p:graphicFrame>
    </p:spTree>
    <p:extLst>
      <p:ext uri="{BB962C8B-B14F-4D97-AF65-F5344CB8AC3E}">
        <p14:creationId xmlns:p14="http://schemas.microsoft.com/office/powerpoint/2010/main" val="3155602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5798F22-F35B-4602-8E5D-F1CD1D84EBB1}"/>
              </a:ext>
            </a:extLst>
          </p:cNvPr>
          <p:cNvGraphicFramePr>
            <a:graphicFrameLocks noGrp="1"/>
          </p:cNvGraphicFramePr>
          <p:nvPr>
            <p:ph idx="1"/>
            <p:extLst>
              <p:ext uri="{D42A27DB-BD31-4B8C-83A1-F6EECF244321}">
                <p14:modId xmlns:p14="http://schemas.microsoft.com/office/powerpoint/2010/main" val="3202180897"/>
              </p:ext>
            </p:extLst>
          </p:nvPr>
        </p:nvGraphicFramePr>
        <p:xfrm>
          <a:off x="2584580" y="1744825"/>
          <a:ext cx="7193902" cy="3974937"/>
        </p:xfrm>
        <a:graphic>
          <a:graphicData uri="http://schemas.openxmlformats.org/drawingml/2006/table">
            <a:tbl>
              <a:tblPr firstRow="1" firstCol="1" bandRow="1">
                <a:tableStyleId>{5C22544A-7EE6-4342-B048-85BDC9FD1C3A}</a:tableStyleId>
              </a:tblPr>
              <a:tblGrid>
                <a:gridCol w="1804853">
                  <a:extLst>
                    <a:ext uri="{9D8B030D-6E8A-4147-A177-3AD203B41FA5}">
                      <a16:colId xmlns:a16="http://schemas.microsoft.com/office/drawing/2014/main" val="527749212"/>
                    </a:ext>
                  </a:extLst>
                </a:gridCol>
                <a:gridCol w="804212">
                  <a:extLst>
                    <a:ext uri="{9D8B030D-6E8A-4147-A177-3AD203B41FA5}">
                      <a16:colId xmlns:a16="http://schemas.microsoft.com/office/drawing/2014/main" val="2945858432"/>
                    </a:ext>
                  </a:extLst>
                </a:gridCol>
                <a:gridCol w="651788">
                  <a:extLst>
                    <a:ext uri="{9D8B030D-6E8A-4147-A177-3AD203B41FA5}">
                      <a16:colId xmlns:a16="http://schemas.microsoft.com/office/drawing/2014/main" val="1908868532"/>
                    </a:ext>
                  </a:extLst>
                </a:gridCol>
                <a:gridCol w="1198346">
                  <a:extLst>
                    <a:ext uri="{9D8B030D-6E8A-4147-A177-3AD203B41FA5}">
                      <a16:colId xmlns:a16="http://schemas.microsoft.com/office/drawing/2014/main" val="3562019742"/>
                    </a:ext>
                  </a:extLst>
                </a:gridCol>
                <a:gridCol w="2734703">
                  <a:extLst>
                    <a:ext uri="{9D8B030D-6E8A-4147-A177-3AD203B41FA5}">
                      <a16:colId xmlns:a16="http://schemas.microsoft.com/office/drawing/2014/main" val="1214805404"/>
                    </a:ext>
                  </a:extLst>
                </a:gridCol>
              </a:tblGrid>
              <a:tr h="285665">
                <a:tc gridSpan="5">
                  <a:txBody>
                    <a:bodyPr/>
                    <a:lstStyle/>
                    <a:p>
                      <a:pPr algn="l">
                        <a:spcAft>
                          <a:spcPts val="0"/>
                        </a:spcAft>
                        <a:tabLst>
                          <a:tab pos="2743200" algn="ctr"/>
                          <a:tab pos="5486400" algn="r"/>
                        </a:tabLst>
                      </a:pPr>
                      <a:r>
                        <a:rPr lang="en-US" sz="1200">
                          <a:effectLst/>
                        </a:rPr>
                        <a:t>Table Name: gatepassdetails                                  Primary Key: gatepass_id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73928881"/>
                  </a:ext>
                </a:extLst>
              </a:tr>
              <a:tr h="301628">
                <a:tc gridSpan="5">
                  <a:txBody>
                    <a:bodyPr/>
                    <a:lstStyle/>
                    <a:p>
                      <a:pPr indent="20320" algn="l">
                        <a:spcAft>
                          <a:spcPts val="0"/>
                        </a:spcAft>
                        <a:tabLst>
                          <a:tab pos="2743200" algn="ctr"/>
                          <a:tab pos="5486400" algn="r"/>
                        </a:tabLst>
                      </a:pPr>
                      <a:r>
                        <a:rPr lang="en-US" sz="1200">
                          <a:effectLst/>
                        </a:rPr>
                        <a:t>Description: Details of gatepass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605055"/>
                  </a:ext>
                </a:extLst>
              </a:tr>
              <a:tr h="483949">
                <a:tc>
                  <a:txBody>
                    <a:bodyPr/>
                    <a:lstStyle/>
                    <a:p>
                      <a:pPr algn="l">
                        <a:spcAft>
                          <a:spcPts val="0"/>
                        </a:spcAft>
                        <a:tabLst>
                          <a:tab pos="2743200" algn="ctr"/>
                          <a:tab pos="5486400" algn="r"/>
                        </a:tabLst>
                      </a:pPr>
                      <a:r>
                        <a:rPr lang="en-US" sz="12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5259236"/>
                  </a:ext>
                </a:extLst>
              </a:tr>
              <a:tr h="483949">
                <a:tc>
                  <a:txBody>
                    <a:bodyPr/>
                    <a:lstStyle/>
                    <a:p>
                      <a:pPr algn="l">
                        <a:spcAft>
                          <a:spcPts val="0"/>
                        </a:spcAft>
                        <a:tabLst>
                          <a:tab pos="2743200" algn="ctr"/>
                          <a:tab pos="5486400" algn="r"/>
                        </a:tabLst>
                      </a:pPr>
                      <a:r>
                        <a:rPr lang="en-US" sz="1200">
                          <a:effectLst/>
                        </a:rPr>
                        <a:t>gatepass_id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Id of gatepass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349003"/>
                  </a:ext>
                </a:extLst>
              </a:tr>
              <a:tr h="483949">
                <a:tc>
                  <a:txBody>
                    <a:bodyPr/>
                    <a:lstStyle/>
                    <a:p>
                      <a:pPr algn="l">
                        <a:spcAft>
                          <a:spcPts val="0"/>
                        </a:spcAft>
                        <a:tabLst>
                          <a:tab pos="2743200" algn="ctr"/>
                          <a:tab pos="5486400" algn="r"/>
                        </a:tabLst>
                      </a:pPr>
                      <a:r>
                        <a:rPr lang="en-US" sz="1200">
                          <a:effectLst/>
                        </a:rPr>
                        <a:t>gatepass_name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Name of gatepass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8196356"/>
                  </a:ext>
                </a:extLst>
              </a:tr>
              <a:tr h="241975">
                <a:tc>
                  <a:txBody>
                    <a:bodyPr/>
                    <a:lstStyle/>
                    <a:p>
                      <a:pPr algn="l">
                        <a:spcAft>
                          <a:spcPts val="0"/>
                        </a:spcAft>
                        <a:tabLst>
                          <a:tab pos="2743200" algn="ctr"/>
                          <a:tab pos="5486400" algn="r"/>
                        </a:tabLst>
                      </a:pPr>
                      <a:r>
                        <a:rPr lang="en-US" sz="1200">
                          <a:effectLst/>
                        </a:rPr>
                        <a:t>gatepass_date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Date of gatepass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6334496"/>
                  </a:ext>
                </a:extLst>
              </a:tr>
              <a:tr h="483949">
                <a:tc>
                  <a:txBody>
                    <a:bodyPr/>
                    <a:lstStyle/>
                    <a:p>
                      <a:pPr algn="l">
                        <a:spcAft>
                          <a:spcPts val="0"/>
                        </a:spcAft>
                        <a:tabLst>
                          <a:tab pos="2743200" algn="ctr"/>
                          <a:tab pos="5486400" algn="r"/>
                        </a:tabLst>
                      </a:pPr>
                      <a:r>
                        <a:rPr lang="en-US" sz="1200">
                          <a:effectLst/>
                        </a:rPr>
                        <a:t>gatepass_time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timestamp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Time of gatepass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7756896"/>
                  </a:ext>
                </a:extLst>
              </a:tr>
              <a:tr h="241975">
                <a:tc>
                  <a:txBody>
                    <a:bodyPr/>
                    <a:lstStyle/>
                    <a:p>
                      <a:pPr algn="l">
                        <a:spcAft>
                          <a:spcPts val="0"/>
                        </a:spcAft>
                        <a:tabLst>
                          <a:tab pos="2743200" algn="ctr"/>
                          <a:tab pos="5486400" algn="r"/>
                        </a:tabLst>
                      </a:pPr>
                      <a:r>
                        <a:rPr lang="en-US" sz="1200">
                          <a:effectLst/>
                        </a:rPr>
                        <a:t>gatepass_reason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endParaRPr lang="en-IN"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Reason for gatepass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9669814"/>
                  </a:ext>
                </a:extLst>
              </a:tr>
              <a:tr h="483949">
                <a:tc>
                  <a:txBody>
                    <a:bodyPr/>
                    <a:lstStyle/>
                    <a:p>
                      <a:pPr algn="l">
                        <a:spcAft>
                          <a:spcPts val="0"/>
                        </a:spcAft>
                        <a:tabLst>
                          <a:tab pos="2743200" algn="ctr"/>
                          <a:tab pos="5486400" algn="r"/>
                        </a:tabLst>
                      </a:pPr>
                      <a:r>
                        <a:rPr lang="en-US" sz="1200">
                          <a:effectLst/>
                        </a:rPr>
                        <a:t>gatepass_vehicleno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Vehicle number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8305170"/>
                  </a:ext>
                </a:extLst>
              </a:tr>
              <a:tr h="483949">
                <a:tc>
                  <a:txBody>
                    <a:bodyPr/>
                    <a:lstStyle/>
                    <a:p>
                      <a:pPr algn="l">
                        <a:spcAft>
                          <a:spcPts val="0"/>
                        </a:spcAft>
                        <a:tabLst>
                          <a:tab pos="2743200" algn="ctr"/>
                          <a:tab pos="5486400" algn="r"/>
                        </a:tabLst>
                      </a:pPr>
                      <a:r>
                        <a:rPr lang="en-US" sz="1200">
                          <a:effectLst/>
                        </a:rPr>
                        <a:t>gatepass_employeeid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0"/>
                        </a:spcAft>
                        <a:tabLst>
                          <a:tab pos="2743200" algn="ctr"/>
                          <a:tab pos="5486400" algn="r"/>
                        </a:tabLst>
                      </a:pPr>
                      <a:r>
                        <a:rPr lang="en-US" sz="1200" dirty="0">
                          <a:effectLst/>
                        </a:rPr>
                        <a:t>Id of employee who get the </a:t>
                      </a:r>
                      <a:r>
                        <a:rPr lang="en-US" sz="1200" dirty="0" err="1">
                          <a:effectLst/>
                        </a:rPr>
                        <a:t>gatepass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6751498"/>
                  </a:ext>
                </a:extLst>
              </a:tr>
            </a:tbl>
          </a:graphicData>
        </a:graphic>
      </p:graphicFrame>
    </p:spTree>
    <p:extLst>
      <p:ext uri="{BB962C8B-B14F-4D97-AF65-F5344CB8AC3E}">
        <p14:creationId xmlns:p14="http://schemas.microsoft.com/office/powerpoint/2010/main" val="139158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E391-0E18-43AD-9A57-D0F41A95E357}"/>
              </a:ext>
            </a:extLst>
          </p:cNvPr>
          <p:cNvSpPr>
            <a:spLocks noGrp="1"/>
          </p:cNvSpPr>
          <p:nvPr>
            <p:ph type="title"/>
          </p:nvPr>
        </p:nvSpPr>
        <p:spPr>
          <a:xfrm>
            <a:off x="1022977" y="2465696"/>
            <a:ext cx="10353761" cy="1326321"/>
          </a:xfrm>
        </p:spPr>
        <p:txBody>
          <a:bodyPr/>
          <a:lstStyle/>
          <a:p>
            <a:r>
              <a:rPr lang="en-IN" dirty="0"/>
              <a:t>PROJECT SCREENSHOT’S </a:t>
            </a:r>
          </a:p>
        </p:txBody>
      </p:sp>
    </p:spTree>
    <p:extLst>
      <p:ext uri="{BB962C8B-B14F-4D97-AF65-F5344CB8AC3E}">
        <p14:creationId xmlns:p14="http://schemas.microsoft.com/office/powerpoint/2010/main" val="3728601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6F3-2822-486C-B855-B8D8D4885B70}"/>
              </a:ext>
            </a:extLst>
          </p:cNvPr>
          <p:cNvSpPr>
            <a:spLocks noGrp="1"/>
          </p:cNvSpPr>
          <p:nvPr>
            <p:ph type="title"/>
          </p:nvPr>
        </p:nvSpPr>
        <p:spPr>
          <a:xfrm>
            <a:off x="-147681" y="2458544"/>
            <a:ext cx="3559946" cy="1325563"/>
          </a:xfrm>
        </p:spPr>
        <p:txBody>
          <a:bodyPr>
            <a:normAutofit fontScale="90000"/>
          </a:bodyPr>
          <a:lstStyle/>
          <a:p>
            <a:r>
              <a:rPr lang="en-US" b="1" dirty="0"/>
              <a:t>Machine</a:t>
            </a:r>
            <a:br>
              <a:rPr lang="en-US" b="1" dirty="0"/>
            </a:br>
            <a:br>
              <a:rPr lang="en-US" b="1" dirty="0"/>
            </a:br>
            <a:br>
              <a:rPr lang="en-IN" dirty="0"/>
            </a:br>
            <a:r>
              <a:rPr lang="en-US" sz="4000" dirty="0"/>
              <a:t>Common System</a:t>
            </a:r>
            <a:br>
              <a:rPr lang="en-IN" dirty="0"/>
            </a:br>
            <a:endParaRPr lang="en-IN" dirty="0"/>
          </a:p>
        </p:txBody>
      </p:sp>
      <p:pic>
        <p:nvPicPr>
          <p:cNvPr id="4" name="Content Placeholder 3">
            <a:extLst>
              <a:ext uri="{FF2B5EF4-FFF2-40B4-BE49-F238E27FC236}">
                <a16:creationId xmlns:a16="http://schemas.microsoft.com/office/drawing/2014/main" id="{47573A24-CA96-40EF-8819-746DFD7C75A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12265" y="-18662"/>
            <a:ext cx="8915201" cy="6858000"/>
          </a:xfrm>
          <a:prstGeom prst="rect">
            <a:avLst/>
          </a:prstGeom>
          <a:noFill/>
          <a:ln>
            <a:noFill/>
          </a:ln>
        </p:spPr>
      </p:pic>
    </p:spTree>
    <p:extLst>
      <p:ext uri="{BB962C8B-B14F-4D97-AF65-F5344CB8AC3E}">
        <p14:creationId xmlns:p14="http://schemas.microsoft.com/office/powerpoint/2010/main" val="3129847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5397-01C5-4149-995F-7D7342C5F2EB}"/>
              </a:ext>
            </a:extLst>
          </p:cNvPr>
          <p:cNvSpPr>
            <a:spLocks noGrp="1"/>
          </p:cNvSpPr>
          <p:nvPr>
            <p:ph type="title"/>
          </p:nvPr>
        </p:nvSpPr>
        <p:spPr>
          <a:xfrm>
            <a:off x="-102221" y="2536427"/>
            <a:ext cx="3227161" cy="1325563"/>
          </a:xfrm>
        </p:spPr>
        <p:txBody>
          <a:bodyPr>
            <a:normAutofit fontScale="90000"/>
          </a:bodyPr>
          <a:lstStyle/>
          <a:p>
            <a:r>
              <a:rPr lang="en-US" dirty="0" err="1"/>
              <a:t>EQuipment</a:t>
            </a:r>
            <a:r>
              <a:rPr lang="en-US" dirty="0"/>
              <a:t> </a:t>
            </a:r>
            <a:br>
              <a:rPr lang="en-US" dirty="0"/>
            </a:br>
            <a:r>
              <a:rPr lang="en-US" dirty="0"/>
              <a:t>System</a:t>
            </a:r>
            <a:br>
              <a:rPr lang="en-IN" dirty="0"/>
            </a:br>
            <a:endParaRPr lang="en-IN" dirty="0"/>
          </a:p>
        </p:txBody>
      </p:sp>
      <p:pic>
        <p:nvPicPr>
          <p:cNvPr id="4" name="Content Placeholder 3">
            <a:extLst>
              <a:ext uri="{FF2B5EF4-FFF2-40B4-BE49-F238E27FC236}">
                <a16:creationId xmlns:a16="http://schemas.microsoft.com/office/drawing/2014/main" id="{EF6B23FF-374F-4145-9110-C54A1DCC054E}"/>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85067" y="169333"/>
            <a:ext cx="8669866" cy="6570134"/>
          </a:xfrm>
          <a:prstGeom prst="rect">
            <a:avLst/>
          </a:prstGeom>
          <a:noFill/>
          <a:ln>
            <a:noFill/>
          </a:ln>
        </p:spPr>
      </p:pic>
    </p:spTree>
    <p:extLst>
      <p:ext uri="{BB962C8B-B14F-4D97-AF65-F5344CB8AC3E}">
        <p14:creationId xmlns:p14="http://schemas.microsoft.com/office/powerpoint/2010/main" val="697118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81B-A2AE-4143-A13E-F76026778B7E}"/>
              </a:ext>
            </a:extLst>
          </p:cNvPr>
          <p:cNvSpPr>
            <a:spLocks noGrp="1"/>
          </p:cNvSpPr>
          <p:nvPr>
            <p:ph type="title"/>
          </p:nvPr>
        </p:nvSpPr>
        <p:spPr>
          <a:xfrm>
            <a:off x="1286658" y="236737"/>
            <a:ext cx="9916962" cy="872971"/>
          </a:xfrm>
        </p:spPr>
        <p:txBody>
          <a:bodyPr>
            <a:normAutofit fontScale="90000"/>
          </a:bodyPr>
          <a:lstStyle/>
          <a:p>
            <a:r>
              <a:rPr lang="en-US" dirty="0"/>
              <a:t>Service</a:t>
            </a:r>
            <a:br>
              <a:rPr lang="en-IN" dirty="0"/>
            </a:br>
            <a:endParaRPr lang="en-IN" dirty="0"/>
          </a:p>
        </p:txBody>
      </p:sp>
      <p:pic>
        <p:nvPicPr>
          <p:cNvPr id="4" name="Content Placeholder 3">
            <a:extLst>
              <a:ext uri="{FF2B5EF4-FFF2-40B4-BE49-F238E27FC236}">
                <a16:creationId xmlns:a16="http://schemas.microsoft.com/office/drawing/2014/main" id="{CA9E3B29-BAB4-41E6-9CD7-1D2F0D4D995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890857" y="1109708"/>
            <a:ext cx="7229687" cy="4802820"/>
          </a:xfrm>
          <a:prstGeom prst="rect">
            <a:avLst/>
          </a:prstGeom>
          <a:noFill/>
          <a:ln>
            <a:noFill/>
          </a:ln>
        </p:spPr>
      </p:pic>
    </p:spTree>
    <p:extLst>
      <p:ext uri="{BB962C8B-B14F-4D97-AF65-F5344CB8AC3E}">
        <p14:creationId xmlns:p14="http://schemas.microsoft.com/office/powerpoint/2010/main" val="3586959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1954-5E77-4D27-8CA9-C426E9AB75F4}"/>
              </a:ext>
            </a:extLst>
          </p:cNvPr>
          <p:cNvSpPr>
            <a:spLocks noGrp="1"/>
          </p:cNvSpPr>
          <p:nvPr>
            <p:ph type="title"/>
          </p:nvPr>
        </p:nvSpPr>
        <p:spPr>
          <a:xfrm>
            <a:off x="150316" y="364745"/>
            <a:ext cx="8540923" cy="1326321"/>
          </a:xfrm>
        </p:spPr>
        <p:txBody>
          <a:bodyPr>
            <a:normAutofit/>
          </a:bodyPr>
          <a:lstStyle/>
          <a:p>
            <a:r>
              <a:rPr lang="en-US" sz="1800" dirty="0"/>
              <a:t>Sop-standard operating Procedure                   Spares</a:t>
            </a:r>
            <a:br>
              <a:rPr lang="en-IN" sz="1800" dirty="0"/>
            </a:br>
            <a:br>
              <a:rPr lang="en-IN" sz="3200" dirty="0"/>
            </a:br>
            <a:endParaRPr lang="en-IN" sz="3200" dirty="0"/>
          </a:p>
        </p:txBody>
      </p:sp>
      <p:pic>
        <p:nvPicPr>
          <p:cNvPr id="4" name="Content Placeholder 3">
            <a:extLst>
              <a:ext uri="{FF2B5EF4-FFF2-40B4-BE49-F238E27FC236}">
                <a16:creationId xmlns:a16="http://schemas.microsoft.com/office/drawing/2014/main" id="{113860C1-456C-4D41-B257-09D1FF89C56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 y="1027906"/>
            <a:ext cx="6096000" cy="6084094"/>
          </a:xfrm>
          <a:prstGeom prst="rect">
            <a:avLst/>
          </a:prstGeom>
          <a:noFill/>
          <a:ln>
            <a:noFill/>
          </a:ln>
        </p:spPr>
      </p:pic>
      <p:pic>
        <p:nvPicPr>
          <p:cNvPr id="5" name="Picture 4">
            <a:extLst>
              <a:ext uri="{FF2B5EF4-FFF2-40B4-BE49-F238E27FC236}">
                <a16:creationId xmlns:a16="http://schemas.microsoft.com/office/drawing/2014/main" id="{4CE51299-1BFF-499E-B59D-862E8258479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3933" y="1027906"/>
            <a:ext cx="5943600" cy="4661694"/>
          </a:xfrm>
          <a:prstGeom prst="rect">
            <a:avLst/>
          </a:prstGeom>
          <a:noFill/>
          <a:ln>
            <a:noFill/>
          </a:ln>
        </p:spPr>
      </p:pic>
    </p:spTree>
    <p:extLst>
      <p:ext uri="{BB962C8B-B14F-4D97-AF65-F5344CB8AC3E}">
        <p14:creationId xmlns:p14="http://schemas.microsoft.com/office/powerpoint/2010/main" val="1320069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9A73-2287-4C3D-8BA5-397A62453C21}"/>
              </a:ext>
            </a:extLst>
          </p:cNvPr>
          <p:cNvSpPr>
            <a:spLocks noGrp="1"/>
          </p:cNvSpPr>
          <p:nvPr>
            <p:ph type="title"/>
          </p:nvPr>
        </p:nvSpPr>
        <p:spPr/>
        <p:txBody>
          <a:bodyPr>
            <a:normAutofit fontScale="90000"/>
          </a:bodyPr>
          <a:lstStyle/>
          <a:p>
            <a:r>
              <a:rPr lang="en-US" dirty="0"/>
              <a:t>Inventory            Login</a:t>
            </a:r>
            <a:br>
              <a:rPr lang="en-IN" dirty="0"/>
            </a:br>
            <a:br>
              <a:rPr lang="en-IN" dirty="0"/>
            </a:br>
            <a:endParaRPr lang="en-IN" dirty="0"/>
          </a:p>
        </p:txBody>
      </p:sp>
      <p:pic>
        <p:nvPicPr>
          <p:cNvPr id="4" name="Content Placeholder 3">
            <a:extLst>
              <a:ext uri="{FF2B5EF4-FFF2-40B4-BE49-F238E27FC236}">
                <a16:creationId xmlns:a16="http://schemas.microsoft.com/office/drawing/2014/main" id="{6B0A91AE-577A-4B04-B117-6F591BF2AA7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6224" y="1027906"/>
            <a:ext cx="6291509" cy="5017294"/>
          </a:xfrm>
          <a:prstGeom prst="rect">
            <a:avLst/>
          </a:prstGeom>
          <a:noFill/>
          <a:ln>
            <a:noFill/>
          </a:ln>
        </p:spPr>
      </p:pic>
      <p:pic>
        <p:nvPicPr>
          <p:cNvPr id="5" name="Picture 4">
            <a:extLst>
              <a:ext uri="{FF2B5EF4-FFF2-40B4-BE49-F238E27FC236}">
                <a16:creationId xmlns:a16="http://schemas.microsoft.com/office/drawing/2014/main" id="{A30FBD58-D106-4FFE-B158-42521B2E32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3400" y="1027905"/>
            <a:ext cx="5740918" cy="5017293"/>
          </a:xfrm>
          <a:prstGeom prst="rect">
            <a:avLst/>
          </a:prstGeom>
          <a:noFill/>
          <a:ln>
            <a:noFill/>
          </a:ln>
        </p:spPr>
      </p:pic>
    </p:spTree>
    <p:extLst>
      <p:ext uri="{BB962C8B-B14F-4D97-AF65-F5344CB8AC3E}">
        <p14:creationId xmlns:p14="http://schemas.microsoft.com/office/powerpoint/2010/main" val="1021388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3100-E56D-4C46-B56F-6997DC8E69D8}"/>
              </a:ext>
            </a:extLst>
          </p:cNvPr>
          <p:cNvSpPr>
            <a:spLocks noGrp="1"/>
          </p:cNvSpPr>
          <p:nvPr>
            <p:ph type="title"/>
          </p:nvPr>
        </p:nvSpPr>
        <p:spPr>
          <a:xfrm>
            <a:off x="228600" y="2509992"/>
            <a:ext cx="3118282" cy="1325563"/>
          </a:xfrm>
        </p:spPr>
        <p:txBody>
          <a:bodyPr>
            <a:normAutofit fontScale="90000"/>
          </a:bodyPr>
          <a:lstStyle/>
          <a:p>
            <a:r>
              <a:rPr lang="en-US" dirty="0"/>
              <a:t>Add Supplier</a:t>
            </a:r>
            <a:br>
              <a:rPr lang="en-IN" dirty="0"/>
            </a:br>
            <a:endParaRPr lang="en-IN" dirty="0"/>
          </a:p>
        </p:txBody>
      </p:sp>
      <p:pic>
        <p:nvPicPr>
          <p:cNvPr id="4" name="Content Placeholder 3">
            <a:extLst>
              <a:ext uri="{FF2B5EF4-FFF2-40B4-BE49-F238E27FC236}">
                <a16:creationId xmlns:a16="http://schemas.microsoft.com/office/drawing/2014/main" id="{9ABD8A83-73DB-429B-B732-E2424FB681F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96035" y="254000"/>
            <a:ext cx="8267365" cy="6604000"/>
          </a:xfrm>
          <a:prstGeom prst="rect">
            <a:avLst/>
          </a:prstGeom>
          <a:noFill/>
          <a:ln>
            <a:noFill/>
          </a:ln>
        </p:spPr>
      </p:pic>
    </p:spTree>
    <p:extLst>
      <p:ext uri="{BB962C8B-B14F-4D97-AF65-F5344CB8AC3E}">
        <p14:creationId xmlns:p14="http://schemas.microsoft.com/office/powerpoint/2010/main" val="2965391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D061-8189-4970-8556-9D354A3EADD1}"/>
              </a:ext>
            </a:extLst>
          </p:cNvPr>
          <p:cNvSpPr>
            <a:spLocks noGrp="1"/>
          </p:cNvSpPr>
          <p:nvPr>
            <p:ph type="title"/>
          </p:nvPr>
        </p:nvSpPr>
        <p:spPr>
          <a:xfrm>
            <a:off x="838200" y="216957"/>
            <a:ext cx="10515600" cy="1325563"/>
          </a:xfrm>
        </p:spPr>
        <p:txBody>
          <a:bodyPr>
            <a:normAutofit fontScale="90000"/>
          </a:bodyPr>
          <a:lstStyle/>
          <a:p>
            <a:r>
              <a:rPr lang="en-US" dirty="0"/>
              <a:t>Find supplier                                Add Stock</a:t>
            </a:r>
            <a:br>
              <a:rPr lang="en-IN" dirty="0"/>
            </a:br>
            <a:br>
              <a:rPr lang="en-IN" dirty="0"/>
            </a:br>
            <a:endParaRPr lang="en-IN" dirty="0"/>
          </a:p>
        </p:txBody>
      </p:sp>
      <p:pic>
        <p:nvPicPr>
          <p:cNvPr id="4" name="Content Placeholder 3">
            <a:extLst>
              <a:ext uri="{FF2B5EF4-FFF2-40B4-BE49-F238E27FC236}">
                <a16:creationId xmlns:a16="http://schemas.microsoft.com/office/drawing/2014/main" id="{C1DACDBE-A9C6-4070-A5D4-C5CF0194CE8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4244" y="1027906"/>
            <a:ext cx="5257800" cy="5389827"/>
          </a:xfrm>
          <a:prstGeom prst="rect">
            <a:avLst/>
          </a:prstGeom>
          <a:noFill/>
          <a:ln>
            <a:noFill/>
          </a:ln>
        </p:spPr>
      </p:pic>
      <p:pic>
        <p:nvPicPr>
          <p:cNvPr id="5" name="Picture 4">
            <a:extLst>
              <a:ext uri="{FF2B5EF4-FFF2-40B4-BE49-F238E27FC236}">
                <a16:creationId xmlns:a16="http://schemas.microsoft.com/office/drawing/2014/main" id="{513E683B-86CE-4508-A2F3-9EF08F6A97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027906"/>
            <a:ext cx="5901757" cy="5830094"/>
          </a:xfrm>
          <a:prstGeom prst="rect">
            <a:avLst/>
          </a:prstGeom>
          <a:noFill/>
          <a:ln>
            <a:noFill/>
          </a:ln>
        </p:spPr>
      </p:pic>
    </p:spTree>
    <p:extLst>
      <p:ext uri="{BB962C8B-B14F-4D97-AF65-F5344CB8AC3E}">
        <p14:creationId xmlns:p14="http://schemas.microsoft.com/office/powerpoint/2010/main" val="213435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DB7D58-86D8-4AE9-8F06-8D890BE53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59C26C78-39BB-4BFA-B074-5162ECB79A0C}"/>
              </a:ext>
            </a:extLst>
          </p:cNvPr>
          <p:cNvSpPr>
            <a:spLocks noGrp="1"/>
          </p:cNvSpPr>
          <p:nvPr>
            <p:ph idx="1"/>
          </p:nvPr>
        </p:nvSpPr>
        <p:spPr>
          <a:xfrm>
            <a:off x="397192" y="3739223"/>
            <a:ext cx="10515600" cy="4351338"/>
          </a:xfrm>
        </p:spPr>
        <p:txBody>
          <a:bodyPr/>
          <a:lstStyle/>
          <a:p>
            <a:pPr>
              <a:buFont typeface="Wingdings" panose="05000000000000000000" pitchFamily="2" charset="2"/>
              <a:buChar char="q"/>
            </a:pPr>
            <a:r>
              <a:rPr lang="en-IN" dirty="0">
                <a:solidFill>
                  <a:schemeClr val="bg1"/>
                </a:solidFill>
                <a:latin typeface="Times New Roman" panose="02020603050405020304" pitchFamily="18" charset="0"/>
                <a:cs typeface="Times New Roman" panose="02020603050405020304" pitchFamily="18" charset="0"/>
              </a:rPr>
              <a:t>Maintenance data are not effective :Current systems don’t have  a way of tracking breakdowns happened earlier and machine down times of machines immediately.</a:t>
            </a:r>
          </a:p>
          <a:p>
            <a:pPr>
              <a:buFont typeface="Wingdings" panose="05000000000000000000" pitchFamily="2" charset="2"/>
              <a:buChar char="q"/>
            </a:pPr>
            <a:r>
              <a:rPr lang="en-IN" dirty="0">
                <a:solidFill>
                  <a:schemeClr val="bg1"/>
                </a:solidFill>
                <a:latin typeface="Times New Roman" panose="02020603050405020304" pitchFamily="18" charset="0"/>
                <a:cs typeface="Times New Roman" panose="02020603050405020304" pitchFamily="18" charset="0"/>
              </a:rPr>
              <a:t>Data entry is not dynamic ant flexible as required because all of the data related to a job cannot be entered at once since the events are happening at different times.</a:t>
            </a:r>
          </a:p>
        </p:txBody>
      </p:sp>
      <p:sp>
        <p:nvSpPr>
          <p:cNvPr id="4" name="TextBox 3">
            <a:extLst>
              <a:ext uri="{FF2B5EF4-FFF2-40B4-BE49-F238E27FC236}">
                <a16:creationId xmlns:a16="http://schemas.microsoft.com/office/drawing/2014/main" id="{38366E28-BE8C-4B60-BCAD-BAC1E2BFE880}"/>
              </a:ext>
            </a:extLst>
          </p:cNvPr>
          <p:cNvSpPr txBox="1"/>
          <p:nvPr/>
        </p:nvSpPr>
        <p:spPr>
          <a:xfrm>
            <a:off x="4226768" y="645661"/>
            <a:ext cx="8490857"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Cont.. EXISTING SYSTEM </a:t>
            </a:r>
          </a:p>
        </p:txBody>
      </p:sp>
    </p:spTree>
    <p:extLst>
      <p:ext uri="{BB962C8B-B14F-4D97-AF65-F5344CB8AC3E}">
        <p14:creationId xmlns:p14="http://schemas.microsoft.com/office/powerpoint/2010/main" val="2669881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91A4-D578-4A97-A2F5-23B8A6724817}"/>
              </a:ext>
            </a:extLst>
          </p:cNvPr>
          <p:cNvSpPr>
            <a:spLocks noGrp="1"/>
          </p:cNvSpPr>
          <p:nvPr>
            <p:ph type="title"/>
          </p:nvPr>
        </p:nvSpPr>
        <p:spPr>
          <a:xfrm>
            <a:off x="1304412" y="245616"/>
            <a:ext cx="10360846" cy="881849"/>
          </a:xfrm>
        </p:spPr>
        <p:txBody>
          <a:bodyPr>
            <a:normAutofit fontScale="90000"/>
          </a:bodyPr>
          <a:lstStyle/>
          <a:p>
            <a:r>
              <a:rPr lang="en-US" dirty="0"/>
              <a:t>Add Spare Material</a:t>
            </a:r>
            <a:br>
              <a:rPr lang="en-IN" dirty="0"/>
            </a:br>
            <a:endParaRPr lang="en-IN" dirty="0"/>
          </a:p>
        </p:txBody>
      </p:sp>
      <p:pic>
        <p:nvPicPr>
          <p:cNvPr id="4" name="Content Placeholder 3">
            <a:extLst>
              <a:ext uri="{FF2B5EF4-FFF2-40B4-BE49-F238E27FC236}">
                <a16:creationId xmlns:a16="http://schemas.microsoft.com/office/drawing/2014/main" id="{CB730DE8-613E-4246-A056-C5DDE33A547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81867" y="914400"/>
            <a:ext cx="7586133" cy="5943600"/>
          </a:xfrm>
          <a:prstGeom prst="rect">
            <a:avLst/>
          </a:prstGeom>
          <a:noFill/>
          <a:ln>
            <a:noFill/>
          </a:ln>
        </p:spPr>
      </p:pic>
    </p:spTree>
    <p:extLst>
      <p:ext uri="{BB962C8B-B14F-4D97-AF65-F5344CB8AC3E}">
        <p14:creationId xmlns:p14="http://schemas.microsoft.com/office/powerpoint/2010/main" val="2794103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8EF2-161E-45E9-8C57-FD78BF9B74D0}"/>
              </a:ext>
            </a:extLst>
          </p:cNvPr>
          <p:cNvSpPr>
            <a:spLocks noGrp="1"/>
          </p:cNvSpPr>
          <p:nvPr>
            <p:ph type="title"/>
          </p:nvPr>
        </p:nvSpPr>
        <p:spPr>
          <a:xfrm>
            <a:off x="186267" y="2380192"/>
            <a:ext cx="2272848" cy="1325563"/>
          </a:xfrm>
        </p:spPr>
        <p:txBody>
          <a:bodyPr>
            <a:normAutofit fontScale="90000"/>
          </a:bodyPr>
          <a:lstStyle/>
          <a:p>
            <a:r>
              <a:rPr lang="en-US" dirty="0"/>
              <a:t>Add</a:t>
            </a:r>
            <a:br>
              <a:rPr lang="en-US" dirty="0"/>
            </a:br>
            <a:r>
              <a:rPr lang="en-US" dirty="0"/>
              <a:t> Check In</a:t>
            </a:r>
            <a:br>
              <a:rPr lang="en-IN" dirty="0"/>
            </a:br>
            <a:endParaRPr lang="en-IN" dirty="0"/>
          </a:p>
        </p:txBody>
      </p:sp>
      <p:pic>
        <p:nvPicPr>
          <p:cNvPr id="5" name="Content Placeholder 4">
            <a:extLst>
              <a:ext uri="{FF2B5EF4-FFF2-40B4-BE49-F238E27FC236}">
                <a16:creationId xmlns:a16="http://schemas.microsoft.com/office/drawing/2014/main" id="{287667B7-99F5-45DB-B4D7-1F65AB52F89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56934" y="365124"/>
            <a:ext cx="9448800" cy="6340475"/>
          </a:xfrm>
          <a:prstGeom prst="rect">
            <a:avLst/>
          </a:prstGeom>
          <a:noFill/>
          <a:ln>
            <a:noFill/>
          </a:ln>
        </p:spPr>
      </p:pic>
    </p:spTree>
    <p:extLst>
      <p:ext uri="{BB962C8B-B14F-4D97-AF65-F5344CB8AC3E}">
        <p14:creationId xmlns:p14="http://schemas.microsoft.com/office/powerpoint/2010/main" val="202802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7201-D468-4919-848B-3F64F502836E}"/>
              </a:ext>
            </a:extLst>
          </p:cNvPr>
          <p:cNvSpPr>
            <a:spLocks noGrp="1"/>
          </p:cNvSpPr>
          <p:nvPr>
            <p:ph type="title"/>
          </p:nvPr>
        </p:nvSpPr>
        <p:spPr>
          <a:xfrm>
            <a:off x="919119" y="214603"/>
            <a:ext cx="10353761" cy="1105497"/>
          </a:xfrm>
        </p:spPr>
        <p:txBody>
          <a:bodyPr/>
          <a:lstStyle/>
          <a:p>
            <a:r>
              <a:rPr lang="en-US" dirty="0">
                <a:effectLst/>
              </a:rPr>
              <a:t>Analysis &amp; prediction</a:t>
            </a:r>
            <a:endParaRPr lang="en-IN" dirty="0"/>
          </a:p>
        </p:txBody>
      </p:sp>
      <p:pic>
        <p:nvPicPr>
          <p:cNvPr id="4" name="Content Placeholder 3">
            <a:extLst>
              <a:ext uri="{FF2B5EF4-FFF2-40B4-BE49-F238E27FC236}">
                <a16:creationId xmlns:a16="http://schemas.microsoft.com/office/drawing/2014/main" id="{86534E3C-45DD-4ED1-BCD4-E743BF37BC6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34211" y="1320100"/>
            <a:ext cx="7323578" cy="5155345"/>
          </a:xfrm>
          <a:prstGeom prst="rect">
            <a:avLst/>
          </a:prstGeom>
          <a:noFill/>
          <a:ln>
            <a:noFill/>
          </a:ln>
        </p:spPr>
      </p:pic>
    </p:spTree>
    <p:extLst>
      <p:ext uri="{BB962C8B-B14F-4D97-AF65-F5344CB8AC3E}">
        <p14:creationId xmlns:p14="http://schemas.microsoft.com/office/powerpoint/2010/main" val="247483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E14F-04CC-4979-A93F-096D1262DB6C}"/>
              </a:ext>
            </a:extLst>
          </p:cNvPr>
          <p:cNvSpPr>
            <a:spLocks noGrp="1"/>
          </p:cNvSpPr>
          <p:nvPr>
            <p:ph type="title"/>
          </p:nvPr>
        </p:nvSpPr>
        <p:spPr>
          <a:xfrm>
            <a:off x="919119" y="227045"/>
            <a:ext cx="10353761" cy="1326321"/>
          </a:xfrm>
        </p:spPr>
        <p:txBody>
          <a:bodyPr>
            <a:normAutofit fontScale="90000"/>
          </a:bodyPr>
          <a:lstStyle/>
          <a:p>
            <a:r>
              <a:rPr lang="en-US" dirty="0">
                <a:effectLst/>
              </a:rPr>
              <a:t> </a:t>
            </a:r>
            <a:br>
              <a:rPr lang="en-IN" dirty="0">
                <a:effectLst/>
              </a:rPr>
            </a:br>
            <a:r>
              <a:rPr lang="en-US" dirty="0">
                <a:effectLst/>
              </a:rPr>
              <a:t>Parameter Prediction</a:t>
            </a:r>
            <a:br>
              <a:rPr lang="en-IN" dirty="0">
                <a:effectLst/>
              </a:rPr>
            </a:br>
            <a:endParaRPr lang="en-IN" dirty="0"/>
          </a:p>
        </p:txBody>
      </p:sp>
      <p:pic>
        <p:nvPicPr>
          <p:cNvPr id="4" name="Picture 3">
            <a:extLst>
              <a:ext uri="{FF2B5EF4-FFF2-40B4-BE49-F238E27FC236}">
                <a16:creationId xmlns:a16="http://schemas.microsoft.com/office/drawing/2014/main" id="{5DF397E8-941E-4B5F-B80B-5AFEFB7CA2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3753" y="1562697"/>
            <a:ext cx="7366655" cy="4741687"/>
          </a:xfrm>
          <a:prstGeom prst="rect">
            <a:avLst/>
          </a:prstGeom>
          <a:noFill/>
          <a:ln>
            <a:noFill/>
          </a:ln>
        </p:spPr>
      </p:pic>
    </p:spTree>
    <p:extLst>
      <p:ext uri="{BB962C8B-B14F-4D97-AF65-F5344CB8AC3E}">
        <p14:creationId xmlns:p14="http://schemas.microsoft.com/office/powerpoint/2010/main" val="1127023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E32A-9F95-45AE-B6F8-BF4231452784}"/>
              </a:ext>
            </a:extLst>
          </p:cNvPr>
          <p:cNvSpPr>
            <a:spLocks noGrp="1"/>
          </p:cNvSpPr>
          <p:nvPr>
            <p:ph type="title"/>
          </p:nvPr>
        </p:nvSpPr>
        <p:spPr>
          <a:xfrm>
            <a:off x="783166" y="82601"/>
            <a:ext cx="10353761" cy="984199"/>
          </a:xfrm>
        </p:spPr>
        <p:txBody>
          <a:bodyPr/>
          <a:lstStyle/>
          <a:p>
            <a:r>
              <a:rPr lang="en-US" dirty="0">
                <a:effectLst/>
              </a:rPr>
              <a:t>GIT HUB</a:t>
            </a:r>
            <a:endParaRPr lang="en-IN" dirty="0"/>
          </a:p>
        </p:txBody>
      </p:sp>
      <p:pic>
        <p:nvPicPr>
          <p:cNvPr id="5" name="Content Placeholder 4">
            <a:extLst>
              <a:ext uri="{FF2B5EF4-FFF2-40B4-BE49-F238E27FC236}">
                <a16:creationId xmlns:a16="http://schemas.microsoft.com/office/drawing/2014/main" id="{E4594923-E167-44B7-9EC9-76AF9C53F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375" y="1471613"/>
            <a:ext cx="9585766" cy="4514850"/>
          </a:xfrm>
        </p:spPr>
      </p:pic>
    </p:spTree>
    <p:extLst>
      <p:ext uri="{BB962C8B-B14F-4D97-AF65-F5344CB8AC3E}">
        <p14:creationId xmlns:p14="http://schemas.microsoft.com/office/powerpoint/2010/main" val="3467849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824A39-E731-44A4-B590-87FFC72B5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1042661"/>
            <a:ext cx="11001375" cy="5159628"/>
          </a:xfrm>
          <a:prstGeom prst="rect">
            <a:avLst/>
          </a:prstGeom>
        </p:spPr>
      </p:pic>
    </p:spTree>
    <p:extLst>
      <p:ext uri="{BB962C8B-B14F-4D97-AF65-F5344CB8AC3E}">
        <p14:creationId xmlns:p14="http://schemas.microsoft.com/office/powerpoint/2010/main" val="45747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9B23-932F-4324-8BE6-46FA57F779EA}"/>
              </a:ext>
            </a:extLst>
          </p:cNvPr>
          <p:cNvSpPr>
            <a:spLocks noGrp="1"/>
          </p:cNvSpPr>
          <p:nvPr>
            <p:ph type="title"/>
          </p:nvPr>
        </p:nvSpPr>
        <p:spPr/>
        <p:txBody>
          <a:bodyPr/>
          <a:lstStyle/>
          <a:p>
            <a:r>
              <a:rPr lang="en-IN" dirty="0"/>
              <a:t>FUTURE ENHANCEMENT </a:t>
            </a:r>
          </a:p>
        </p:txBody>
      </p:sp>
      <p:sp>
        <p:nvSpPr>
          <p:cNvPr id="3" name="Content Placeholder 2">
            <a:extLst>
              <a:ext uri="{FF2B5EF4-FFF2-40B4-BE49-F238E27FC236}">
                <a16:creationId xmlns:a16="http://schemas.microsoft.com/office/drawing/2014/main" id="{4B18CD0B-89B7-4B32-9CEE-9C1722EDAE45}"/>
              </a:ext>
            </a:extLst>
          </p:cNvPr>
          <p:cNvSpPr>
            <a:spLocks noGrp="1"/>
          </p:cNvSpPr>
          <p:nvPr>
            <p:ph idx="1"/>
          </p:nvPr>
        </p:nvSpPr>
        <p:spPr>
          <a:xfrm>
            <a:off x="659308" y="2178517"/>
            <a:ext cx="10862733" cy="5320242"/>
          </a:xfrm>
        </p:spPr>
        <p:txBody>
          <a:bodyPr>
            <a:normAutofit/>
          </a:bodyPr>
          <a:lstStyle/>
          <a:p>
            <a:r>
              <a:rPr lang="en-US" b="1" dirty="0"/>
              <a:t>Mobile application for workers/employees</a:t>
            </a:r>
          </a:p>
          <a:p>
            <a:r>
              <a:rPr lang="en-US" b="1" dirty="0"/>
              <a:t>Blockchain and distributed ledger technologies (DLT) </a:t>
            </a:r>
            <a:r>
              <a:rPr lang="en-US" dirty="0"/>
              <a:t>projects aim to unite data from a company’s various processes and stakeholders into a universal data </a:t>
            </a:r>
            <a:r>
              <a:rPr lang="en-US" dirty="0" err="1"/>
              <a:t>structure.Aiming</a:t>
            </a:r>
            <a:r>
              <a:rPr lang="en-US" dirty="0"/>
              <a:t> to reduce the complexity and disparities of their siloed </a:t>
            </a:r>
            <a:r>
              <a:rPr lang="en-US" dirty="0" err="1"/>
              <a:t>databases.When</a:t>
            </a:r>
            <a:r>
              <a:rPr lang="en-US" dirty="0"/>
              <a:t> it comes to keeping track of the sourcing of parts and raw materials, blockchain can manage the disparate inflows to a factory. With blockchain, as products change hands across a supply chain from manufacture to sale, the transactions can be documented on a permanent decentralized record — reducing time delays, added costs, and human errors.</a:t>
            </a:r>
            <a:endParaRPr lang="en-US" dirty="0">
              <a:effectLst/>
            </a:endParaRPr>
          </a:p>
          <a:p>
            <a:pPr marL="0" indent="0">
              <a:buNone/>
            </a:pPr>
            <a:br>
              <a:rPr lang="en-US" dirty="0"/>
            </a:br>
            <a:endParaRPr lang="en-IN" dirty="0"/>
          </a:p>
        </p:txBody>
      </p:sp>
    </p:spTree>
    <p:extLst>
      <p:ext uri="{BB962C8B-B14F-4D97-AF65-F5344CB8AC3E}">
        <p14:creationId xmlns:p14="http://schemas.microsoft.com/office/powerpoint/2010/main" val="1189425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D755-24C8-4121-8E1F-0916244EE1F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9DE0B57-85AE-41DF-BB89-77C3E04F4719}"/>
              </a:ext>
            </a:extLst>
          </p:cNvPr>
          <p:cNvSpPr>
            <a:spLocks noGrp="1"/>
          </p:cNvSpPr>
          <p:nvPr>
            <p:ph idx="1"/>
          </p:nvPr>
        </p:nvSpPr>
        <p:spPr>
          <a:xfrm>
            <a:off x="838200" y="1825625"/>
            <a:ext cx="11353800" cy="4896908"/>
          </a:xfrm>
        </p:spPr>
        <p:txBody>
          <a:bodyPr>
            <a:normAutofit/>
          </a:bodyPr>
          <a:lstStyle/>
          <a:p>
            <a:r>
              <a:rPr lang="en-IN" dirty="0"/>
              <a:t>Thus FSPM software application designed for limitless integration of key inputs from your factory floor and manages the entire system .The system helps to analysis and predict machine </a:t>
            </a:r>
            <a:r>
              <a:rPr lang="en-IN" err="1"/>
              <a:t>efficiency</a:t>
            </a:r>
            <a:r>
              <a:rPr lang="en-IN"/>
              <a:t>, spare </a:t>
            </a:r>
            <a:r>
              <a:rPr lang="en-IN" dirty="0"/>
              <a:t>efficiency and overall management </a:t>
            </a:r>
          </a:p>
          <a:p>
            <a:r>
              <a:rPr lang="en-IN" dirty="0"/>
              <a:t>It helps to</a:t>
            </a:r>
          </a:p>
          <a:p>
            <a:r>
              <a:rPr lang="en-IN" dirty="0"/>
              <a:t>&gt; Eliminate unplanned downtime</a:t>
            </a:r>
          </a:p>
          <a:p>
            <a:r>
              <a:rPr lang="en-IN" dirty="0"/>
              <a:t>&gt; Prevent bottlenecks in the manufacturing process</a:t>
            </a:r>
          </a:p>
          <a:p>
            <a:r>
              <a:rPr lang="en-IN" dirty="0"/>
              <a:t>&gt; Operate with near 100% machine utilization</a:t>
            </a:r>
          </a:p>
          <a:p>
            <a:r>
              <a:rPr lang="en-IN" dirty="0"/>
              <a:t>&gt; Optimize scheduling and resource allocation</a:t>
            </a:r>
          </a:p>
          <a:p>
            <a:r>
              <a:rPr lang="en-IN" dirty="0"/>
              <a:t>&gt; Have complete unimpaired visibility and traceability of the entire manufacturing process</a:t>
            </a:r>
          </a:p>
          <a:p>
            <a:r>
              <a:rPr lang="en-IN" dirty="0"/>
              <a:t>&gt; generate report regarding machine efficiency and spare efficiency</a:t>
            </a:r>
          </a:p>
          <a:p>
            <a:endParaRPr lang="en-IN" dirty="0"/>
          </a:p>
        </p:txBody>
      </p:sp>
    </p:spTree>
    <p:extLst>
      <p:ext uri="{BB962C8B-B14F-4D97-AF65-F5344CB8AC3E}">
        <p14:creationId xmlns:p14="http://schemas.microsoft.com/office/powerpoint/2010/main" val="3845284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1B10-8CCC-463B-9FE7-8BC9E6378F4A}"/>
              </a:ext>
            </a:extLst>
          </p:cNvPr>
          <p:cNvSpPr>
            <a:spLocks noGrp="1"/>
          </p:cNvSpPr>
          <p:nvPr>
            <p:ph type="title"/>
          </p:nvPr>
        </p:nvSpPr>
        <p:spPr>
          <a:xfrm>
            <a:off x="838200" y="144462"/>
            <a:ext cx="10515600" cy="1325563"/>
          </a:xfrm>
        </p:spPr>
        <p:txBody>
          <a:bodyPr/>
          <a:lstStyle/>
          <a:p>
            <a:r>
              <a:rPr lang="en-IN" dirty="0"/>
              <a:t>REFERENCE</a:t>
            </a:r>
          </a:p>
        </p:txBody>
      </p:sp>
      <p:sp>
        <p:nvSpPr>
          <p:cNvPr id="3" name="Content Placeholder 2">
            <a:extLst>
              <a:ext uri="{FF2B5EF4-FFF2-40B4-BE49-F238E27FC236}">
                <a16:creationId xmlns:a16="http://schemas.microsoft.com/office/drawing/2014/main" id="{269D5D31-9772-4B47-B9C0-DF6206715F7E}"/>
              </a:ext>
            </a:extLst>
          </p:cNvPr>
          <p:cNvSpPr>
            <a:spLocks noGrp="1"/>
          </p:cNvSpPr>
          <p:nvPr>
            <p:ph idx="1"/>
          </p:nvPr>
        </p:nvSpPr>
        <p:spPr>
          <a:xfrm>
            <a:off x="516467" y="1470025"/>
            <a:ext cx="11336866" cy="5066242"/>
          </a:xfrm>
        </p:spPr>
        <p:txBody>
          <a:bodyPr>
            <a:normAutofit fontScale="92500" lnSpcReduction="10000"/>
          </a:bodyPr>
          <a:lstStyle/>
          <a:p>
            <a:pPr marL="0" indent="0">
              <a:buNone/>
            </a:pPr>
            <a:r>
              <a:rPr lang="en-US" b="1" u="sng" dirty="0"/>
              <a:t>Books </a:t>
            </a:r>
            <a:endParaRPr lang="en-IN" u="sng" dirty="0"/>
          </a:p>
          <a:p>
            <a:pPr lvl="0"/>
            <a:r>
              <a:rPr lang="en-US" dirty="0" err="1"/>
              <a:t>Kenneth.S.Rubin</a:t>
            </a:r>
            <a:r>
              <a:rPr lang="en-US" dirty="0"/>
              <a:t>, Essential Scrum: A Practical Guide to the Most Popular Agile Process, First Edition </a:t>
            </a:r>
            <a:endParaRPr lang="en-IN" dirty="0"/>
          </a:p>
          <a:p>
            <a:pPr lvl="0"/>
            <a:r>
              <a:rPr lang="en-US" dirty="0"/>
              <a:t>Allen B. Downey Think Python: An Introduction to Software Design, Second Edition</a:t>
            </a:r>
            <a:endParaRPr lang="en-IN" dirty="0"/>
          </a:p>
          <a:p>
            <a:pPr lvl="0"/>
            <a:r>
              <a:rPr lang="en-US" dirty="0"/>
              <a:t>Geeta </a:t>
            </a:r>
            <a:r>
              <a:rPr lang="en-US" dirty="0" err="1"/>
              <a:t>kumari</a:t>
            </a:r>
            <a:r>
              <a:rPr lang="en-US" dirty="0"/>
              <a:t>, Neha </a:t>
            </a:r>
            <a:r>
              <a:rPr lang="en-US" dirty="0" err="1"/>
              <a:t>Kaleramna</a:t>
            </a:r>
            <a:r>
              <a:rPr lang="en-US" dirty="0"/>
              <a:t> and K.M. Pandey(1015), ‘study on Performance management system of private companies: a case study of endurance </a:t>
            </a:r>
            <a:r>
              <a:rPr lang="en-US" dirty="0" err="1"/>
              <a:t>Pvt.Ltd</a:t>
            </a:r>
            <a:endParaRPr lang="en-US" dirty="0"/>
          </a:p>
          <a:p>
            <a:pPr lvl="0"/>
            <a:endParaRPr lang="en-US" dirty="0"/>
          </a:p>
          <a:p>
            <a:pPr marL="0" indent="0">
              <a:buNone/>
            </a:pPr>
            <a:r>
              <a:rPr lang="en-US" b="1" u="sng" dirty="0"/>
              <a:t>Website </a:t>
            </a:r>
            <a:endParaRPr lang="en-IN" u="sng" dirty="0"/>
          </a:p>
          <a:p>
            <a:pPr lvl="0"/>
            <a:r>
              <a:rPr lang="en-US" u="sng" dirty="0"/>
              <a:t>https://www.javatpoint.com/python-tutorial </a:t>
            </a:r>
            <a:endParaRPr lang="en-IN" u="sng" dirty="0"/>
          </a:p>
          <a:p>
            <a:pPr lvl="0"/>
            <a:r>
              <a:rPr lang="en-US" u="sng" dirty="0">
                <a:hlinkClick r:id="rId2">
                  <a:extLst>
                    <a:ext uri="{A12FA001-AC4F-418D-AE19-62706E023703}">
                      <ahyp:hlinkClr xmlns:ahyp="http://schemas.microsoft.com/office/drawing/2018/hyperlinkcolor" val="tx"/>
                    </a:ext>
                  </a:extLst>
                </a:hlinkClick>
              </a:rPr>
              <a:t>https://www.tutorialspoint.com/python/index.html</a:t>
            </a:r>
            <a:r>
              <a:rPr lang="en-US" u="sng" dirty="0"/>
              <a:t> </a:t>
            </a:r>
            <a:endParaRPr lang="en-IN" u="sng" dirty="0"/>
          </a:p>
          <a:p>
            <a:pPr lvl="0"/>
            <a:r>
              <a:rPr lang="en-US" u="sng" dirty="0">
                <a:hlinkClick r:id="rId3">
                  <a:extLst>
                    <a:ext uri="{A12FA001-AC4F-418D-AE19-62706E023703}">
                      <ahyp:hlinkClr xmlns:ahyp="http://schemas.microsoft.com/office/drawing/2018/hyperlinkcolor" val="tx"/>
                    </a:ext>
                  </a:extLst>
                </a:hlinkClick>
              </a:rPr>
              <a:t>https://www.tutorialspoint.com/mysql/mysql-introduction.html</a:t>
            </a:r>
            <a:endParaRPr lang="en-IN" u="sng" dirty="0"/>
          </a:p>
          <a:p>
            <a:pPr lvl="0"/>
            <a:r>
              <a:rPr lang="en-US" u="sng" dirty="0"/>
              <a:t>  https;//www.tutorialspoint.com/Django_creating_project.html</a:t>
            </a:r>
            <a:endParaRPr lang="en-IN" u="sng" dirty="0"/>
          </a:p>
          <a:p>
            <a:pPr lvl="0"/>
            <a:endParaRPr lang="en-IN" dirty="0"/>
          </a:p>
        </p:txBody>
      </p:sp>
    </p:spTree>
    <p:extLst>
      <p:ext uri="{BB962C8B-B14F-4D97-AF65-F5344CB8AC3E}">
        <p14:creationId xmlns:p14="http://schemas.microsoft.com/office/powerpoint/2010/main" val="3929867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0F84-EC00-4453-A4E5-A7D7B9D8BA43}"/>
              </a:ext>
            </a:extLst>
          </p:cNvPr>
          <p:cNvSpPr>
            <a:spLocks noGrp="1"/>
          </p:cNvSpPr>
          <p:nvPr>
            <p:ph type="title"/>
          </p:nvPr>
        </p:nvSpPr>
        <p:spPr>
          <a:xfrm>
            <a:off x="1193800" y="2938992"/>
            <a:ext cx="10515600" cy="1325563"/>
          </a:xfrm>
        </p:spPr>
        <p:txBody>
          <a:bodyPr>
            <a:normAutofit/>
          </a:bodyPr>
          <a:lstStyle/>
          <a:p>
            <a:pPr algn="ctr"/>
            <a:r>
              <a:rPr lang="en-IN" sz="5400" b="1" dirty="0">
                <a:latin typeface="Times New Roman" panose="02020603050405020304" pitchFamily="18" charset="0"/>
                <a:cs typeface="Times New Roman" panose="02020603050405020304" pitchFamily="18" charset="0"/>
              </a:rPr>
              <a:t>THANK YOU</a:t>
            </a:r>
            <a:br>
              <a:rPr lang="en-IN" dirty="0"/>
            </a:br>
            <a:endParaRPr lang="en-IN" dirty="0"/>
          </a:p>
        </p:txBody>
      </p:sp>
    </p:spTree>
    <p:extLst>
      <p:ext uri="{BB962C8B-B14F-4D97-AF65-F5344CB8AC3E}">
        <p14:creationId xmlns:p14="http://schemas.microsoft.com/office/powerpoint/2010/main" val="265419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E58-3E3C-4D67-92E0-8BC682EC35D4}"/>
              </a:ext>
            </a:extLst>
          </p:cNvPr>
          <p:cNvSpPr>
            <a:spLocks noGrp="1"/>
          </p:cNvSpPr>
          <p:nvPr>
            <p:ph type="title"/>
          </p:nvPr>
        </p:nvSpPr>
        <p:spPr>
          <a:xfrm>
            <a:off x="848481" y="0"/>
            <a:ext cx="10353761" cy="1326321"/>
          </a:xfrm>
        </p:spPr>
        <p:txBody>
          <a:bodyPr/>
          <a:lstStyle/>
          <a:p>
            <a:r>
              <a:rPr lang="en-IN" dirty="0"/>
              <a:t>PROPOSED SYSTEM </a:t>
            </a:r>
          </a:p>
        </p:txBody>
      </p:sp>
      <p:sp>
        <p:nvSpPr>
          <p:cNvPr id="3" name="Content Placeholder 2">
            <a:extLst>
              <a:ext uri="{FF2B5EF4-FFF2-40B4-BE49-F238E27FC236}">
                <a16:creationId xmlns:a16="http://schemas.microsoft.com/office/drawing/2014/main" id="{7D66804E-D201-4B52-9986-7BB547531FBF}"/>
              </a:ext>
            </a:extLst>
          </p:cNvPr>
          <p:cNvSpPr>
            <a:spLocks noGrp="1"/>
          </p:cNvSpPr>
          <p:nvPr>
            <p:ph idx="1"/>
          </p:nvPr>
        </p:nvSpPr>
        <p:spPr>
          <a:xfrm>
            <a:off x="848480" y="2860413"/>
            <a:ext cx="10353762" cy="3695136"/>
          </a:xfrm>
        </p:spPr>
        <p:txBody>
          <a:bodyPr>
            <a:normAutofit/>
          </a:bodyPr>
          <a:lstStyle/>
          <a:p>
            <a:r>
              <a:rPr lang="en-US" dirty="0"/>
              <a:t>Factory System Performance Management (FSPM) software that helps you mitigate operational risk and confidently respond to today’s production challenges.</a:t>
            </a:r>
          </a:p>
          <a:p>
            <a:r>
              <a:rPr lang="en-US" dirty="0"/>
              <a:t>Increase asset uptime by at least 20%, More than have inspection and maintenance costs. </a:t>
            </a:r>
          </a:p>
          <a:p>
            <a:r>
              <a:rPr lang="en-US" dirty="0"/>
              <a:t>It reduce equipment failure by as much as 95%. </a:t>
            </a:r>
          </a:p>
          <a:p>
            <a:r>
              <a:rPr lang="en-IN" dirty="0"/>
              <a:t>Equipment breakdowns in manufacturing cost time, work hours, and resources. Our FSPM system can help reduce these unexpected and unnecessary losses.</a:t>
            </a:r>
          </a:p>
        </p:txBody>
      </p:sp>
    </p:spTree>
    <p:extLst>
      <p:ext uri="{BB962C8B-B14F-4D97-AF65-F5344CB8AC3E}">
        <p14:creationId xmlns:p14="http://schemas.microsoft.com/office/powerpoint/2010/main" val="140521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36C5-D7A1-4AA0-B464-EBADAF723FEE}"/>
              </a:ext>
            </a:extLst>
          </p:cNvPr>
          <p:cNvSpPr>
            <a:spLocks noGrp="1"/>
          </p:cNvSpPr>
          <p:nvPr>
            <p:ph type="title"/>
          </p:nvPr>
        </p:nvSpPr>
        <p:spPr>
          <a:xfrm>
            <a:off x="676523" y="93307"/>
            <a:ext cx="10353761" cy="1086835"/>
          </a:xfrm>
        </p:spPr>
        <p:txBody>
          <a:bodyPr/>
          <a:lstStyle/>
          <a:p>
            <a:r>
              <a:rPr lang="en-IN" dirty="0"/>
              <a:t>Cont.. PROPOSED SYSTEM </a:t>
            </a:r>
          </a:p>
        </p:txBody>
      </p:sp>
      <p:sp>
        <p:nvSpPr>
          <p:cNvPr id="3" name="Content Placeholder 2">
            <a:extLst>
              <a:ext uri="{FF2B5EF4-FFF2-40B4-BE49-F238E27FC236}">
                <a16:creationId xmlns:a16="http://schemas.microsoft.com/office/drawing/2014/main" id="{C4835576-16FE-4667-A024-159F70DD43C0}"/>
              </a:ext>
            </a:extLst>
          </p:cNvPr>
          <p:cNvSpPr>
            <a:spLocks noGrp="1"/>
          </p:cNvSpPr>
          <p:nvPr>
            <p:ph idx="1"/>
          </p:nvPr>
        </p:nvSpPr>
        <p:spPr>
          <a:xfrm>
            <a:off x="769829" y="2626386"/>
            <a:ext cx="10515600" cy="4667250"/>
          </a:xfrm>
        </p:spPr>
        <p:txBody>
          <a:bodyPr>
            <a:normAutofit/>
          </a:bodyPr>
          <a:lstStyle/>
          <a:p>
            <a:r>
              <a:rPr lang="en-IN" dirty="0"/>
              <a:t>Only users with  rights are allowed to add or alter the information present and hence information authenticity is maintained.</a:t>
            </a:r>
          </a:p>
          <a:p>
            <a:r>
              <a:rPr lang="en-IN" dirty="0"/>
              <a:t>Reduced amounts of machinery failures – equipment problems will be detected and will receive maintenance before they turn into expensive issues.</a:t>
            </a:r>
          </a:p>
          <a:p>
            <a:r>
              <a:rPr lang="en-IN" dirty="0"/>
              <a:t>Dynamic tracing of the status of maintenance, depending on whether the maintenance action is planned or performed.</a:t>
            </a:r>
          </a:p>
          <a:p>
            <a:r>
              <a:rPr lang="en-IN" dirty="0"/>
              <a:t>Due to the comprehensive nature of the system, the proposed system becomes the backbone for manufacturers to monitor, track, trace, and communicate business and manufacturing activities and data throughout the supply chain.</a:t>
            </a:r>
          </a:p>
        </p:txBody>
      </p:sp>
    </p:spTree>
    <p:extLst>
      <p:ext uri="{BB962C8B-B14F-4D97-AF65-F5344CB8AC3E}">
        <p14:creationId xmlns:p14="http://schemas.microsoft.com/office/powerpoint/2010/main" val="246027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25D5-0A4B-4637-9581-8423E2D47B45}"/>
              </a:ext>
            </a:extLst>
          </p:cNvPr>
          <p:cNvSpPr>
            <a:spLocks noGrp="1"/>
          </p:cNvSpPr>
          <p:nvPr>
            <p:ph type="title"/>
          </p:nvPr>
        </p:nvSpPr>
        <p:spPr/>
        <p:txBody>
          <a:bodyPr/>
          <a:lstStyle/>
          <a:p>
            <a:r>
              <a:rPr lang="en-IN" dirty="0"/>
              <a:t>OPERATING ENVIRONMENT</a:t>
            </a:r>
          </a:p>
        </p:txBody>
      </p:sp>
      <p:sp>
        <p:nvSpPr>
          <p:cNvPr id="3" name="Content Placeholder 2">
            <a:extLst>
              <a:ext uri="{FF2B5EF4-FFF2-40B4-BE49-F238E27FC236}">
                <a16:creationId xmlns:a16="http://schemas.microsoft.com/office/drawing/2014/main" id="{AB4820C0-5E61-4CDD-8888-7A807237D146}"/>
              </a:ext>
            </a:extLst>
          </p:cNvPr>
          <p:cNvSpPr>
            <a:spLocks noGrp="1"/>
          </p:cNvSpPr>
          <p:nvPr>
            <p:ph idx="1"/>
          </p:nvPr>
        </p:nvSpPr>
        <p:spPr>
          <a:xfrm>
            <a:off x="838200" y="1825624"/>
            <a:ext cx="10983686" cy="4852761"/>
          </a:xfrm>
        </p:spPr>
        <p:txBody>
          <a:bodyPr>
            <a:normAutofit fontScale="92500" lnSpcReduction="10000"/>
          </a:bodyPr>
          <a:lstStyle/>
          <a:p>
            <a:pPr>
              <a:buFont typeface="Wingdings" panose="05000000000000000000" pitchFamily="2" charset="2"/>
              <a:buChar char="Ø"/>
            </a:pPr>
            <a:r>
              <a:rPr lang="en-US" b="1" u="sng" dirty="0"/>
              <a:t>HARDWARE REQUIREMENTS</a:t>
            </a:r>
            <a:endParaRPr lang="en-IN" u="sng" dirty="0"/>
          </a:p>
          <a:p>
            <a:pPr marL="0" indent="0">
              <a:buNone/>
            </a:pPr>
            <a:endParaRPr lang="en-US" dirty="0"/>
          </a:p>
          <a:p>
            <a:pPr>
              <a:buFont typeface="Wingdings" panose="05000000000000000000" pitchFamily="2" charset="2"/>
              <a:buChar char="q"/>
            </a:pPr>
            <a:r>
              <a:rPr lang="en-US" dirty="0"/>
              <a:t>  Processor                   :    Intel Core I5              </a:t>
            </a:r>
            <a:endParaRPr lang="en-IN" dirty="0"/>
          </a:p>
          <a:p>
            <a:pPr>
              <a:buFont typeface="Wingdings" panose="05000000000000000000" pitchFamily="2" charset="2"/>
              <a:buChar char="q"/>
            </a:pPr>
            <a:r>
              <a:rPr lang="en-US" dirty="0"/>
              <a:t>  RAM                             :    8 GB             </a:t>
            </a:r>
            <a:endParaRPr lang="en-IN" dirty="0"/>
          </a:p>
          <a:p>
            <a:pPr>
              <a:buFont typeface="Wingdings" panose="05000000000000000000" pitchFamily="2" charset="2"/>
              <a:buChar char="q"/>
            </a:pPr>
            <a:r>
              <a:rPr lang="en-US" dirty="0"/>
              <a:t>  Hard Disk                    :    256GB</a:t>
            </a:r>
            <a:endParaRPr lang="en-IN" dirty="0"/>
          </a:p>
          <a:p>
            <a:pPr>
              <a:buFont typeface="Wingdings" panose="05000000000000000000" pitchFamily="2" charset="2"/>
              <a:buChar char="q"/>
            </a:pPr>
            <a:r>
              <a:rPr lang="en-US" dirty="0"/>
              <a:t>  Drives                          :    1.44MB Floppy Disk Drive, CD ROM ,</a:t>
            </a:r>
            <a:r>
              <a:rPr lang="en-IN" dirty="0">
                <a:solidFill>
                  <a:srgbClr val="000000"/>
                </a:solidFill>
                <a:effectLst/>
                <a:latin typeface="Times New Roman" panose="02020603050405020304" pitchFamily="18" charset="0"/>
                <a:ea typeface="Times New Roman" panose="02020603050405020304" pitchFamily="18" charset="0"/>
              </a:rPr>
              <a:t> </a:t>
            </a:r>
            <a:r>
              <a:rPr lang="en-IN" dirty="0">
                <a:effectLst/>
                <a:ea typeface="Times New Roman" panose="02020603050405020304" pitchFamily="18" charset="0"/>
              </a:rPr>
              <a:t>C-type Port</a:t>
            </a:r>
            <a:r>
              <a:rPr lang="en-US" dirty="0"/>
              <a:t>                           </a:t>
            </a:r>
          </a:p>
          <a:p>
            <a:pPr>
              <a:buFont typeface="Wingdings" panose="05000000000000000000" pitchFamily="2" charset="2"/>
              <a:buChar char="q"/>
            </a:pPr>
            <a:r>
              <a:rPr lang="en-US" dirty="0"/>
              <a:t>  Display Size                 :    </a:t>
            </a:r>
            <a:r>
              <a:rPr lang="en-IN" dirty="0">
                <a:effectLst/>
                <a:ea typeface="Times New Roman" panose="02020603050405020304" pitchFamily="18" charset="0"/>
              </a:rPr>
              <a:t>Compatible Size(Recommend 15’inch)</a:t>
            </a:r>
            <a:endParaRPr lang="en-IN" dirty="0">
              <a:effectLst/>
            </a:endParaRPr>
          </a:p>
          <a:p>
            <a:pPr>
              <a:buFont typeface="Wingdings" panose="05000000000000000000" pitchFamily="2" charset="2"/>
              <a:buChar char="q"/>
            </a:pPr>
            <a:r>
              <a:rPr lang="en-US" dirty="0"/>
              <a:t> Screen Resolution       :    1080p image resolution            </a:t>
            </a:r>
            <a:endParaRPr lang="en-IN" dirty="0"/>
          </a:p>
          <a:p>
            <a:pPr>
              <a:buFont typeface="Wingdings" panose="05000000000000000000" pitchFamily="2" charset="2"/>
              <a:buChar char="q"/>
            </a:pPr>
            <a:r>
              <a:rPr lang="en-US" dirty="0"/>
              <a:t>  Keyboard                     :    PC/AT Enhanced Type               </a:t>
            </a:r>
            <a:endParaRPr lang="en-IN" dirty="0"/>
          </a:p>
          <a:p>
            <a:pPr>
              <a:buFont typeface="Wingdings" panose="05000000000000000000" pitchFamily="2" charset="2"/>
              <a:buChar char="q"/>
            </a:pPr>
            <a:r>
              <a:rPr lang="en-US" dirty="0"/>
              <a:t>  Mouse                          :    Logitech PS/2 Port Mouse</a:t>
            </a:r>
            <a:endParaRPr lang="en-IN" dirty="0"/>
          </a:p>
          <a:p>
            <a:pPr>
              <a:buFont typeface="Wingdings" panose="05000000000000000000" pitchFamily="2" charset="2"/>
              <a:buChar char="q"/>
            </a:pPr>
            <a:r>
              <a:rPr lang="en-US" dirty="0"/>
              <a:t>  Monitor                        :    SVGA color monitor </a:t>
            </a:r>
            <a:endParaRPr lang="en-IN" dirty="0"/>
          </a:p>
        </p:txBody>
      </p:sp>
    </p:spTree>
    <p:extLst>
      <p:ext uri="{BB962C8B-B14F-4D97-AF65-F5344CB8AC3E}">
        <p14:creationId xmlns:p14="http://schemas.microsoft.com/office/powerpoint/2010/main" val="216245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9589-D522-490D-B468-3A28746D5D00}"/>
              </a:ext>
            </a:extLst>
          </p:cNvPr>
          <p:cNvSpPr>
            <a:spLocks noGrp="1"/>
          </p:cNvSpPr>
          <p:nvPr>
            <p:ph type="title"/>
          </p:nvPr>
        </p:nvSpPr>
        <p:spPr/>
        <p:txBody>
          <a:bodyPr/>
          <a:lstStyle/>
          <a:p>
            <a:r>
              <a:rPr lang="en-IN" dirty="0"/>
              <a:t>Cont.. OPERATING ENVIRONMENT</a:t>
            </a:r>
          </a:p>
        </p:txBody>
      </p:sp>
      <p:sp>
        <p:nvSpPr>
          <p:cNvPr id="3" name="Content Placeholder 2">
            <a:extLst>
              <a:ext uri="{FF2B5EF4-FFF2-40B4-BE49-F238E27FC236}">
                <a16:creationId xmlns:a16="http://schemas.microsoft.com/office/drawing/2014/main" id="{CAEE4F79-0B2A-4E68-BD13-09E9C4130235}"/>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u="sng" dirty="0"/>
              <a:t>SOFTWARE REQUIREMENTS</a:t>
            </a:r>
            <a:endParaRPr lang="en-IN" u="sng" dirty="0"/>
          </a:p>
          <a:p>
            <a:pPr>
              <a:buFont typeface="Wingdings" panose="05000000000000000000" pitchFamily="2" charset="2"/>
              <a:buChar char="q"/>
            </a:pPr>
            <a:r>
              <a:rPr lang="en-US" dirty="0"/>
              <a:t>     Operating System                 :    Windows/Ubuntu       </a:t>
            </a:r>
            <a:endParaRPr lang="en-IN" dirty="0"/>
          </a:p>
          <a:p>
            <a:pPr>
              <a:buFont typeface="Wingdings" panose="05000000000000000000" pitchFamily="2" charset="2"/>
              <a:buChar char="q"/>
            </a:pPr>
            <a:r>
              <a:rPr lang="en-US" dirty="0"/>
              <a:t>     Programming Language       :    Python          </a:t>
            </a:r>
            <a:endParaRPr lang="en-IN" dirty="0"/>
          </a:p>
          <a:p>
            <a:pPr>
              <a:buFont typeface="Wingdings" panose="05000000000000000000" pitchFamily="2" charset="2"/>
              <a:buChar char="q"/>
            </a:pPr>
            <a:r>
              <a:rPr lang="en-US" dirty="0"/>
              <a:t>     IDE                                            :    </a:t>
            </a:r>
            <a:r>
              <a:rPr lang="en-US" dirty="0" err="1"/>
              <a:t>Pycharm</a:t>
            </a:r>
            <a:r>
              <a:rPr lang="en-US" dirty="0"/>
              <a:t>, Visual Studio Code         </a:t>
            </a:r>
            <a:endParaRPr lang="en-IN" dirty="0"/>
          </a:p>
          <a:p>
            <a:pPr>
              <a:buFont typeface="Wingdings" panose="05000000000000000000" pitchFamily="2" charset="2"/>
              <a:buChar char="q"/>
            </a:pPr>
            <a:r>
              <a:rPr lang="en-US" dirty="0"/>
              <a:t>     Scripting Languages             :    HTML, CSS, </a:t>
            </a:r>
            <a:r>
              <a:rPr lang="en-US" dirty="0" err="1"/>
              <a:t>Javascript</a:t>
            </a:r>
            <a:r>
              <a:rPr lang="en-US" dirty="0"/>
              <a:t>         </a:t>
            </a:r>
            <a:endParaRPr lang="en-IN" dirty="0"/>
          </a:p>
          <a:p>
            <a:pPr>
              <a:buFont typeface="Wingdings" panose="05000000000000000000" pitchFamily="2" charset="2"/>
              <a:buChar char="q"/>
            </a:pPr>
            <a:r>
              <a:rPr lang="en-US" dirty="0"/>
              <a:t>     Web Browser                          :    Google Chrome, </a:t>
            </a:r>
            <a:r>
              <a:rPr lang="en-US" dirty="0" err="1"/>
              <a:t>FireFox</a:t>
            </a:r>
            <a:r>
              <a:rPr lang="en-US" dirty="0"/>
              <a:t>          </a:t>
            </a:r>
            <a:endParaRPr lang="en-IN" dirty="0"/>
          </a:p>
          <a:p>
            <a:pPr>
              <a:buFont typeface="Wingdings" panose="05000000000000000000" pitchFamily="2" charset="2"/>
              <a:buChar char="q"/>
            </a:pPr>
            <a:r>
              <a:rPr lang="en-US" dirty="0"/>
              <a:t>     Front-End                                :    Python , Django         </a:t>
            </a:r>
            <a:endParaRPr lang="en-IN" dirty="0"/>
          </a:p>
          <a:p>
            <a:pPr>
              <a:buFont typeface="Wingdings" panose="05000000000000000000" pitchFamily="2" charset="2"/>
              <a:buChar char="q"/>
            </a:pPr>
            <a:r>
              <a:rPr lang="en-US" dirty="0"/>
              <a:t>     Back-End                                 :    My SQL          </a:t>
            </a:r>
            <a:endParaRPr lang="en-IN" dirty="0"/>
          </a:p>
          <a:p>
            <a:pPr marL="0" indent="0">
              <a:buNone/>
            </a:pPr>
            <a:endParaRPr lang="en-IN" dirty="0"/>
          </a:p>
        </p:txBody>
      </p:sp>
    </p:spTree>
    <p:extLst>
      <p:ext uri="{BB962C8B-B14F-4D97-AF65-F5344CB8AC3E}">
        <p14:creationId xmlns:p14="http://schemas.microsoft.com/office/powerpoint/2010/main" val="2546859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1458</TotalTime>
  <Words>3543</Words>
  <Application>Microsoft Office PowerPoint</Application>
  <PresentationFormat>Widescreen</PresentationFormat>
  <Paragraphs>989</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Bookman Old Style</vt:lpstr>
      <vt:lpstr>Calibri</vt:lpstr>
      <vt:lpstr>Rockwell</vt:lpstr>
      <vt:lpstr>Times New Roman</vt:lpstr>
      <vt:lpstr>Wingdings</vt:lpstr>
      <vt:lpstr>Damask</vt:lpstr>
      <vt:lpstr>Factory System Performance Management (FSPM). </vt:lpstr>
      <vt:lpstr>CONTENTS </vt:lpstr>
      <vt:lpstr>ABSTRACT </vt:lpstr>
      <vt:lpstr>EXISTING SYSTEM </vt:lpstr>
      <vt:lpstr>PowerPoint Presentation</vt:lpstr>
      <vt:lpstr>PROPOSED SYSTEM </vt:lpstr>
      <vt:lpstr>Cont.. PROPOSED SYSTEM </vt:lpstr>
      <vt:lpstr>OPERATING ENVIRONMENT</vt:lpstr>
      <vt:lpstr>Cont.. OPERATING ENVIRONMENT</vt:lpstr>
      <vt:lpstr>MODULES</vt:lpstr>
      <vt:lpstr>Machine Management  </vt:lpstr>
      <vt:lpstr>The sub modules of this machine system are: </vt:lpstr>
      <vt:lpstr>PowerPoint Presentation</vt:lpstr>
      <vt:lpstr>INVENTORY MANAGEMENT</vt:lpstr>
      <vt:lpstr>PowerPoint Presentation</vt:lpstr>
      <vt:lpstr>AI BASED EFFICENCY MANAGEMENT </vt:lpstr>
      <vt:lpstr>DATA FLOW DIAGRAM (DFD)</vt:lpstr>
      <vt:lpstr>DFD of Common Machine System  Level 1 of  Common Machine System </vt:lpstr>
      <vt:lpstr>Level 1.1 of Equipment Machine System</vt:lpstr>
      <vt:lpstr>Level 1.2 of Equipment Machine System  </vt:lpstr>
      <vt:lpstr>Level 1.3 of Equipment Machine System </vt:lpstr>
      <vt:lpstr>Inventory    Level 1 of Inventory management </vt:lpstr>
      <vt:lpstr>Level 1.1 of Inventory management: create supplier  </vt:lpstr>
      <vt:lpstr>Level 1.2 of Inventory management: Add spare material type </vt:lpstr>
      <vt:lpstr>Level 1.3 of Inventory management: Add Check in </vt:lpstr>
      <vt:lpstr>Level 1.4 of Inventory management: Add Check Out </vt:lpstr>
      <vt:lpstr>Level 1.5 of Inventory management: Add Stock </vt:lpstr>
      <vt:lpstr>MACHINE MANAGEMENT   Add common system   </vt:lpstr>
      <vt:lpstr>ADD EQUIPMENT SYSTEM TABLES USED: equipmentsystem,equipmentfeatures,eqoperations </vt:lpstr>
      <vt:lpstr>PowerPoint Presentation</vt:lpstr>
      <vt:lpstr>Add Equipment Services </vt:lpstr>
      <vt:lpstr>Add spares </vt:lpstr>
      <vt:lpstr>SOP Tables used: sopdetails, sopvalues </vt:lpstr>
      <vt:lpstr>Inventory spare management add Supplier tables used: suppliermaterials, materialsuppliercertification </vt:lpstr>
      <vt:lpstr>PowerPoint Presentation</vt:lpstr>
      <vt:lpstr>Add Spare material  </vt:lpstr>
      <vt:lpstr>ADD Stock </vt:lpstr>
      <vt:lpstr>Add Check in Tables used: checkindetails, checkinbilldetails </vt:lpstr>
      <vt:lpstr>PowerPoint Presentation</vt:lpstr>
      <vt:lpstr>Add checkout Tables used: checkoutdetails, gatepassdetails </vt:lpstr>
      <vt:lpstr>PowerPoint Presentation</vt:lpstr>
      <vt:lpstr>PROJECT SCREENSHOT’S </vt:lpstr>
      <vt:lpstr>Machine   Common System </vt:lpstr>
      <vt:lpstr>EQuipment  System </vt:lpstr>
      <vt:lpstr>Service </vt:lpstr>
      <vt:lpstr>Sop-standard operating Procedure                   Spares  </vt:lpstr>
      <vt:lpstr>Inventory            Login  </vt:lpstr>
      <vt:lpstr>Add Supplier </vt:lpstr>
      <vt:lpstr>Find supplier                                Add Stock  </vt:lpstr>
      <vt:lpstr>Add Spare Material </vt:lpstr>
      <vt:lpstr>Add  Check In </vt:lpstr>
      <vt:lpstr>Analysis &amp; prediction</vt:lpstr>
      <vt:lpstr>  Parameter Prediction </vt:lpstr>
      <vt:lpstr>GIT HUB</vt:lpstr>
      <vt:lpstr>PowerPoint Presentation</vt:lpstr>
      <vt:lpstr>FUTURE ENHANCEMENT </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Adithyan TS</dc:creator>
  <cp:lastModifiedBy>Adithyan TS</cp:lastModifiedBy>
  <cp:revision>96</cp:revision>
  <dcterms:created xsi:type="dcterms:W3CDTF">2020-07-11T14:28:59Z</dcterms:created>
  <dcterms:modified xsi:type="dcterms:W3CDTF">2020-08-06T08:32:05Z</dcterms:modified>
</cp:coreProperties>
</file>