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5143500" type="screen16x9"/>
  <p:notesSz cx="6858000" cy="9144000"/>
  <p:embeddedFontLst>
    <p:embeddedFont>
      <p:font typeface="Microsoft Sans Serif" panose="020B0604020202020204" pitchFamily="34" charset="0"/>
      <p:regular r:id="rId29"/>
    </p:embeddedFont>
    <p:embeddedFont>
      <p:font typeface="Montserrat"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733363 Akshay Dhakate" initials="3AD" lastIdx="1" clrIdx="0">
    <p:extLst>
      <p:ext uri="{19B8F6BF-5375-455C-9EA6-DF929625EA0E}">
        <p15:presenceInfo xmlns:p15="http://schemas.microsoft.com/office/powerpoint/2012/main" userId="d17563452f2b3d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087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30192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2665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0748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44914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53730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9743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63049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2264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7455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485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3239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2342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8672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2866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5968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9940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2861" y="-3033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r>
              <a:rPr lang="en-US" sz="4200" b="1" dirty="0">
                <a:solidFill>
                  <a:srgbClr val="CC0000"/>
                </a:solidFill>
                <a:latin typeface="Montserrat"/>
                <a:ea typeface="Montserrat"/>
                <a:cs typeface="Montserrat"/>
                <a:sym typeface="Montserrat"/>
              </a:rPr>
              <a:t> - 1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EDA on Hotel Booking Analysis</a:t>
            </a:r>
            <a:br>
              <a:rPr lang="en-GB" sz="36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BY</a:t>
            </a:r>
            <a:br>
              <a:rPr lang="en-GB" sz="2400" b="1" dirty="0">
                <a:solidFill>
                  <a:schemeClr val="lt1"/>
                </a:solidFill>
                <a:latin typeface="Montserrat"/>
                <a:ea typeface="Montserrat"/>
                <a:cs typeface="Montserrat"/>
                <a:sym typeface="Montserrat"/>
              </a:rPr>
            </a:br>
            <a:r>
              <a:rPr lang="en-GB" sz="2400" b="1" dirty="0">
                <a:solidFill>
                  <a:schemeClr val="tx1"/>
                </a:solidFill>
                <a:latin typeface="Montserrat"/>
                <a:ea typeface="Montserrat"/>
                <a:cs typeface="Montserrat"/>
                <a:sym typeface="Montserrat"/>
              </a:rPr>
              <a:t>Akshay Dhakate</a:t>
            </a:r>
            <a:br>
              <a:rPr lang="en-GB" sz="2400" b="1" dirty="0">
                <a:solidFill>
                  <a:schemeClr val="tx1"/>
                </a:solidFill>
                <a:latin typeface="Montserrat"/>
                <a:ea typeface="Montserrat"/>
                <a:cs typeface="Montserrat"/>
                <a:sym typeface="Montserrat"/>
              </a:rPr>
            </a:br>
            <a:r>
              <a:rPr lang="en-GB" sz="2400" b="1" dirty="0">
                <a:solidFill>
                  <a:schemeClr val="tx1"/>
                </a:solidFill>
                <a:latin typeface="Montserrat"/>
                <a:ea typeface="Montserrat"/>
                <a:cs typeface="Montserrat"/>
                <a:sym typeface="Montserrat"/>
              </a:rPr>
              <a:t>(Cohort – Azaadi)</a:t>
            </a:r>
            <a:endParaRPr lang="en-US" sz="2400" b="1" dirty="0">
              <a:solidFill>
                <a:schemeClr val="tx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 name="object 5">
            <a:extLst>
              <a:ext uri="{FF2B5EF4-FFF2-40B4-BE49-F238E27FC236}">
                <a16:creationId xmlns:a16="http://schemas.microsoft.com/office/drawing/2014/main" id="{01D0075F-D679-1A37-D941-E7F6813114B2}"/>
              </a:ext>
            </a:extLst>
          </p:cNvPr>
          <p:cNvPicPr/>
          <p:nvPr/>
        </p:nvPicPr>
        <p:blipFill>
          <a:blip r:embed="rId3" cstate="print"/>
          <a:stretch>
            <a:fillRect/>
          </a:stretch>
        </p:blipFill>
        <p:spPr>
          <a:xfrm>
            <a:off x="2992190" y="3126597"/>
            <a:ext cx="3159619" cy="108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264795" y="3679444"/>
            <a:ext cx="8879205" cy="112082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154305" indent="-142240">
              <a:buFont typeface="Wingdings"/>
              <a:buChar char=""/>
              <a:tabLst>
                <a:tab pos="154940" algn="l"/>
              </a:tabLst>
            </a:pPr>
            <a:r>
              <a:rPr spc="-5"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98.69 % of the guests prefer "No deposit" type of deposit.</a:t>
            </a:r>
          </a:p>
          <a:p>
            <a:pPr marL="12065">
              <a:tabLst>
                <a:tab pos="154940" algn="l"/>
              </a:tabLst>
            </a:pPr>
            <a:endPar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54305" indent="-142240">
              <a:buFont typeface="Wingdings"/>
              <a:buChar char=""/>
              <a:tabLst>
                <a:tab pos="154940" algn="l"/>
              </a:tabLst>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91.63 % guests did not required the parking space. only 8.33 % guests required only 1 parking space.</a:t>
            </a:r>
          </a:p>
          <a:p>
            <a:pPr marL="154305" indent="-142240">
              <a:lnSpc>
                <a:spcPct val="100000"/>
              </a:lnSpc>
              <a:buFont typeface="Wingdings"/>
              <a:buChar char=""/>
              <a:tabLst>
                <a:tab pos="154940" algn="l"/>
              </a:tabLst>
            </a:pPr>
            <a:endParaRPr sz="1400" dirty="0">
              <a:latin typeface="Microsoft Sans Serif"/>
              <a:cs typeface="Microsoft Sans Serif"/>
            </a:endParaRPr>
          </a:p>
        </p:txBody>
      </p:sp>
      <p:pic>
        <p:nvPicPr>
          <p:cNvPr id="4098" name="Picture 2">
            <a:extLst>
              <a:ext uri="{FF2B5EF4-FFF2-40B4-BE49-F238E27FC236}">
                <a16:creationId xmlns:a16="http://schemas.microsoft.com/office/drawing/2014/main" id="{86C023BA-DE39-23BB-415B-6DC712284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22" y="232257"/>
            <a:ext cx="4188178" cy="319956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A5F9E7C-ED49-5219-ABC7-03B641AA4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75" y="232257"/>
            <a:ext cx="3371851" cy="319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77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99275" y="4085844"/>
            <a:ext cx="7073969" cy="905376"/>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most preferred meal type by the guests is BB( Bed and Breakfast) HB- (Half Board) and SC- (Self Catering) are equally preferred.</a:t>
            </a:r>
          </a:p>
          <a:p>
            <a:pPr marL="154305" indent="-142240">
              <a:buFont typeface="Wingdings"/>
              <a:buChar char=""/>
              <a:tabLst>
                <a:tab pos="154940" algn="l"/>
              </a:tabLst>
            </a:pPr>
            <a:endParaRPr sz="1400" dirty="0">
              <a:latin typeface="Microsoft Sans Serif"/>
              <a:cs typeface="Microsoft Sans Serif"/>
            </a:endParaRPr>
          </a:p>
        </p:txBody>
      </p:sp>
      <p:pic>
        <p:nvPicPr>
          <p:cNvPr id="5122" name="Picture 2">
            <a:extLst>
              <a:ext uri="{FF2B5EF4-FFF2-40B4-BE49-F238E27FC236}">
                <a16:creationId xmlns:a16="http://schemas.microsoft.com/office/drawing/2014/main" id="{FB98179D-E6F6-AF26-3E5B-6ADE954F2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734"/>
            <a:ext cx="7382933" cy="3815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A679C016-793E-3EBB-F056-FF20BCBBF471}"/>
              </a:ext>
            </a:extLst>
          </p:cNvPr>
          <p:cNvSpPr>
            <a:spLocks noGrp="1"/>
          </p:cNvSpPr>
          <p:nvPr>
            <p:ph type="body" idx="1"/>
          </p:nvPr>
        </p:nvSpPr>
        <p:spPr>
          <a:xfrm>
            <a:off x="6964511" y="1384001"/>
            <a:ext cx="1896531" cy="1658202"/>
          </a:xfrm>
        </p:spPr>
        <p:txBody>
          <a:bodyPr/>
          <a:lstStyle/>
          <a:p>
            <a:pPr algn="l"/>
            <a:r>
              <a:rPr lang="en-US" b="1" i="0" dirty="0">
                <a:solidFill>
                  <a:schemeClr val="accent5">
                    <a:lumMod val="75000"/>
                  </a:schemeClr>
                </a:solidFill>
                <a:effectLst/>
                <a:latin typeface="Roboto" panose="02000000000000000000" pitchFamily="2" charset="0"/>
              </a:rPr>
              <a:t>Types of meal in hotels:</a:t>
            </a:r>
            <a:endParaRPr lang="en-US" b="0" i="0" dirty="0">
              <a:solidFill>
                <a:schemeClr val="accent5">
                  <a:lumMod val="75000"/>
                </a:schemeClr>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BB - (Bed and Breakfast)</a:t>
            </a:r>
          </a:p>
          <a:p>
            <a:pPr algn="l"/>
            <a:r>
              <a:rPr lang="en-US" b="0" i="0" dirty="0">
                <a:solidFill>
                  <a:srgbClr val="212121"/>
                </a:solidFill>
                <a:effectLst/>
                <a:latin typeface="Roboto" panose="02000000000000000000" pitchFamily="2" charset="0"/>
              </a:rPr>
              <a:t>HB- (Half Board)</a:t>
            </a:r>
          </a:p>
          <a:p>
            <a:pPr algn="l"/>
            <a:r>
              <a:rPr lang="en-US" b="0" i="0" dirty="0">
                <a:solidFill>
                  <a:srgbClr val="212121"/>
                </a:solidFill>
                <a:effectLst/>
                <a:latin typeface="Roboto" panose="02000000000000000000" pitchFamily="2" charset="0"/>
              </a:rPr>
              <a:t>FB- (Full Board)</a:t>
            </a:r>
          </a:p>
          <a:p>
            <a:pPr algn="l"/>
            <a:r>
              <a:rPr lang="en-US" b="0" i="0" dirty="0">
                <a:solidFill>
                  <a:srgbClr val="212121"/>
                </a:solidFill>
                <a:effectLst/>
                <a:latin typeface="Roboto" panose="02000000000000000000" pitchFamily="2" charset="0"/>
              </a:rPr>
              <a:t>SC- (Self Catering)</a:t>
            </a:r>
          </a:p>
          <a:p>
            <a:endParaRPr lang="en-IN" dirty="0"/>
          </a:p>
        </p:txBody>
      </p:sp>
    </p:spTree>
    <p:extLst>
      <p:ext uri="{BB962C8B-B14F-4D97-AF65-F5344CB8AC3E}">
        <p14:creationId xmlns:p14="http://schemas.microsoft.com/office/powerpoint/2010/main" val="26868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99275" y="4085844"/>
            <a:ext cx="7073969" cy="689932"/>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85750" indent="-285750" algn="l">
              <a:buFont typeface="Wingdings" panose="05000000000000000000" pitchFamily="2" charset="2"/>
              <a:buChar char="Ø"/>
            </a:pPr>
            <a:r>
              <a:rPr sz="1400" spc="-5" dirty="0">
                <a:latin typeface="Microsoft Sans Serif"/>
                <a:cs typeface="Microsoft Sans Serif"/>
              </a:rPr>
              <a:t>.</a:t>
            </a:r>
            <a:r>
              <a:rPr lang="en-US" b="0" i="0" dirty="0">
                <a:solidFill>
                  <a:srgbClr val="212121"/>
                </a:solidFill>
                <a:effectLst/>
                <a:latin typeface="Roboto" panose="02000000000000000000" pitchFamily="2" charset="0"/>
              </a:rPr>
              <a:t> </a:t>
            </a: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80% -83% of the bookings were not changed by the customer.</a:t>
            </a:r>
          </a:p>
          <a:p>
            <a:pPr marL="12065">
              <a:tabLst>
                <a:tab pos="154940" algn="l"/>
              </a:tabLst>
            </a:pPr>
            <a:endParaRPr sz="1400" dirty="0">
              <a:latin typeface="Microsoft Sans Serif"/>
              <a:cs typeface="Microsoft Sans Serif"/>
            </a:endParaRPr>
          </a:p>
        </p:txBody>
      </p:sp>
      <p:sp>
        <p:nvSpPr>
          <p:cNvPr id="3" name="Text Placeholder 2">
            <a:extLst>
              <a:ext uri="{FF2B5EF4-FFF2-40B4-BE49-F238E27FC236}">
                <a16:creationId xmlns:a16="http://schemas.microsoft.com/office/drawing/2014/main" id="{A679C016-793E-3EBB-F056-FF20BCBBF471}"/>
              </a:ext>
            </a:extLst>
          </p:cNvPr>
          <p:cNvSpPr>
            <a:spLocks noGrp="1"/>
          </p:cNvSpPr>
          <p:nvPr>
            <p:ph type="body" idx="1"/>
          </p:nvPr>
        </p:nvSpPr>
        <p:spPr>
          <a:xfrm>
            <a:off x="6423378" y="1384001"/>
            <a:ext cx="2437665" cy="1658202"/>
          </a:xfrm>
        </p:spPr>
        <p:txBody>
          <a:bodyPr/>
          <a:lstStyle/>
          <a:p>
            <a:pPr algn="l"/>
            <a:r>
              <a:rPr lang="en-US" b="0" i="0" dirty="0">
                <a:solidFill>
                  <a:srgbClr val="212121"/>
                </a:solidFill>
                <a:effectLst/>
                <a:latin typeface="Roboto" panose="02000000000000000000" pitchFamily="2" charset="0"/>
              </a:rPr>
              <a:t>0 = 0 changes made in the bookings</a:t>
            </a:r>
          </a:p>
          <a:p>
            <a:pPr algn="l"/>
            <a:r>
              <a:rPr lang="en-US" b="0" i="0" dirty="0">
                <a:solidFill>
                  <a:srgbClr val="212121"/>
                </a:solidFill>
                <a:effectLst/>
                <a:latin typeface="Roboto" panose="02000000000000000000" pitchFamily="2" charset="0"/>
              </a:rPr>
              <a:t>1 = 1 changes made in the bookings</a:t>
            </a:r>
          </a:p>
          <a:p>
            <a:pPr algn="l"/>
            <a:r>
              <a:rPr lang="en-US" b="0" i="0" dirty="0">
                <a:solidFill>
                  <a:srgbClr val="212121"/>
                </a:solidFill>
                <a:effectLst/>
                <a:latin typeface="Roboto" panose="02000000000000000000" pitchFamily="2" charset="0"/>
              </a:rPr>
              <a:t>2 = 2 changes made in the bookings</a:t>
            </a:r>
          </a:p>
          <a:p>
            <a:pPr algn="l"/>
            <a:r>
              <a:rPr lang="en-US" b="0" i="0" dirty="0">
                <a:solidFill>
                  <a:srgbClr val="212121"/>
                </a:solidFill>
                <a:effectLst/>
                <a:latin typeface="Roboto" panose="02000000000000000000" pitchFamily="2" charset="0"/>
              </a:rPr>
              <a:t>3 = 3 changes made in the bookings</a:t>
            </a:r>
          </a:p>
          <a:p>
            <a:endParaRPr lang="en-IN" dirty="0"/>
          </a:p>
        </p:txBody>
      </p:sp>
      <p:pic>
        <p:nvPicPr>
          <p:cNvPr id="6146" name="Picture 2">
            <a:extLst>
              <a:ext uri="{FF2B5EF4-FFF2-40B4-BE49-F238E27FC236}">
                <a16:creationId xmlns:a16="http://schemas.microsoft.com/office/drawing/2014/main" id="{7F0CBA71-1328-7B7C-A32D-E82223567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3" y="293511"/>
            <a:ext cx="664842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19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99275" y="4085844"/>
            <a:ext cx="7581969" cy="905376"/>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85750" indent="-285750">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Most of the guests are coming from Portugal i.e. more 25000 guests are from Portugal</a:t>
            </a:r>
          </a:p>
          <a:p>
            <a:pPr algn="l"/>
            <a:endParaRPr lang="en-US" b="0" i="0" dirty="0">
              <a:solidFill>
                <a:srgbClr val="212121"/>
              </a:solidFill>
              <a:effectLst/>
              <a:latin typeface="Roboto" panose="02000000000000000000" pitchFamily="2" charset="0"/>
            </a:endParaRPr>
          </a:p>
          <a:p>
            <a:pPr marL="12065">
              <a:tabLst>
                <a:tab pos="154940" algn="l"/>
              </a:tabLst>
            </a:pPr>
            <a:endParaRPr sz="1400" dirty="0">
              <a:latin typeface="Microsoft Sans Serif"/>
              <a:cs typeface="Microsoft Sans Serif"/>
            </a:endParaRPr>
          </a:p>
        </p:txBody>
      </p:sp>
      <p:sp>
        <p:nvSpPr>
          <p:cNvPr id="3" name="Text Placeholder 2">
            <a:extLst>
              <a:ext uri="{FF2B5EF4-FFF2-40B4-BE49-F238E27FC236}">
                <a16:creationId xmlns:a16="http://schemas.microsoft.com/office/drawing/2014/main" id="{A679C016-793E-3EBB-F056-FF20BCBBF471}"/>
              </a:ext>
            </a:extLst>
          </p:cNvPr>
          <p:cNvSpPr>
            <a:spLocks noGrp="1"/>
          </p:cNvSpPr>
          <p:nvPr>
            <p:ph type="body" idx="1"/>
          </p:nvPr>
        </p:nvSpPr>
        <p:spPr>
          <a:xfrm>
            <a:off x="6920089" y="564444"/>
            <a:ext cx="1940954" cy="2585156"/>
          </a:xfrm>
        </p:spPr>
        <p:txBody>
          <a:bodyPr/>
          <a:lstStyle/>
          <a:p>
            <a:pPr algn="l"/>
            <a:r>
              <a:rPr lang="en-IN" b="0" i="0" dirty="0">
                <a:solidFill>
                  <a:srgbClr val="212121"/>
                </a:solidFill>
                <a:effectLst/>
                <a:latin typeface="Roboto" panose="02000000000000000000" pitchFamily="2" charset="0"/>
              </a:rPr>
              <a:t>PRT- Portugal</a:t>
            </a:r>
          </a:p>
          <a:p>
            <a:pPr algn="l"/>
            <a:r>
              <a:rPr lang="en-IN" b="0" i="0" dirty="0">
                <a:solidFill>
                  <a:srgbClr val="212121"/>
                </a:solidFill>
                <a:effectLst/>
                <a:latin typeface="Roboto" panose="02000000000000000000" pitchFamily="2" charset="0"/>
              </a:rPr>
              <a:t>GBR- United Kingdom</a:t>
            </a:r>
          </a:p>
          <a:p>
            <a:pPr algn="l"/>
            <a:r>
              <a:rPr lang="en-IN" b="0" i="0" dirty="0">
                <a:solidFill>
                  <a:srgbClr val="212121"/>
                </a:solidFill>
                <a:effectLst/>
                <a:latin typeface="Roboto" panose="02000000000000000000" pitchFamily="2" charset="0"/>
              </a:rPr>
              <a:t>FRA- France</a:t>
            </a:r>
          </a:p>
          <a:p>
            <a:pPr algn="l"/>
            <a:r>
              <a:rPr lang="en-IN" b="0" i="0" dirty="0">
                <a:solidFill>
                  <a:srgbClr val="212121"/>
                </a:solidFill>
                <a:effectLst/>
                <a:latin typeface="Roboto" panose="02000000000000000000" pitchFamily="2" charset="0"/>
              </a:rPr>
              <a:t>ESP- Spain</a:t>
            </a:r>
          </a:p>
          <a:p>
            <a:pPr algn="l"/>
            <a:r>
              <a:rPr lang="en-IN" b="0" i="0" dirty="0">
                <a:solidFill>
                  <a:srgbClr val="212121"/>
                </a:solidFill>
                <a:effectLst/>
                <a:latin typeface="Roboto" panose="02000000000000000000" pitchFamily="2" charset="0"/>
              </a:rPr>
              <a:t>DEU - Germany</a:t>
            </a:r>
          </a:p>
          <a:p>
            <a:pPr algn="l"/>
            <a:r>
              <a:rPr lang="en-IN" b="0" i="0" dirty="0">
                <a:solidFill>
                  <a:srgbClr val="212121"/>
                </a:solidFill>
                <a:effectLst/>
                <a:latin typeface="Roboto" panose="02000000000000000000" pitchFamily="2" charset="0"/>
              </a:rPr>
              <a:t>ITA -Italy</a:t>
            </a:r>
          </a:p>
          <a:p>
            <a:pPr algn="l"/>
            <a:r>
              <a:rPr lang="en-IN" b="0" i="0" dirty="0">
                <a:solidFill>
                  <a:srgbClr val="212121"/>
                </a:solidFill>
                <a:effectLst/>
                <a:latin typeface="Roboto" panose="02000000000000000000" pitchFamily="2" charset="0"/>
              </a:rPr>
              <a:t>IRL - Ireland</a:t>
            </a:r>
          </a:p>
          <a:p>
            <a:pPr algn="l"/>
            <a:r>
              <a:rPr lang="en-IN" b="0" i="0" dirty="0">
                <a:solidFill>
                  <a:srgbClr val="212121"/>
                </a:solidFill>
                <a:effectLst/>
                <a:latin typeface="Roboto" panose="02000000000000000000" pitchFamily="2" charset="0"/>
              </a:rPr>
              <a:t>BEL -Belgium</a:t>
            </a:r>
          </a:p>
          <a:p>
            <a:pPr algn="l"/>
            <a:r>
              <a:rPr lang="en-IN" b="0" i="0" dirty="0">
                <a:solidFill>
                  <a:srgbClr val="212121"/>
                </a:solidFill>
                <a:effectLst/>
                <a:latin typeface="Roboto" panose="02000000000000000000" pitchFamily="2" charset="0"/>
              </a:rPr>
              <a:t>BRA -Brazil</a:t>
            </a:r>
          </a:p>
          <a:p>
            <a:pPr algn="l"/>
            <a:r>
              <a:rPr lang="en-IN" b="0" i="0" dirty="0">
                <a:solidFill>
                  <a:srgbClr val="212121"/>
                </a:solidFill>
                <a:effectLst/>
                <a:latin typeface="Roboto" panose="02000000000000000000" pitchFamily="2" charset="0"/>
              </a:rPr>
              <a:t>NLD-Netherlands</a:t>
            </a:r>
          </a:p>
          <a:p>
            <a:endParaRPr lang="en-IN" dirty="0"/>
          </a:p>
        </p:txBody>
      </p:sp>
      <p:pic>
        <p:nvPicPr>
          <p:cNvPr id="7170" name="Picture 2">
            <a:extLst>
              <a:ext uri="{FF2B5EF4-FFF2-40B4-BE49-F238E27FC236}">
                <a16:creationId xmlns:a16="http://schemas.microsoft.com/office/drawing/2014/main" id="{96F04BE8-0580-DCEC-944F-AD589E37D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57" y="123825"/>
            <a:ext cx="7073969" cy="364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9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686173" y="3894297"/>
            <a:ext cx="4417441" cy="474489"/>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85750" indent="-285750">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'TA/TO' is mostly(79.11%) used for booking hotels</a:t>
            </a:r>
          </a:p>
        </p:txBody>
      </p:sp>
      <p:pic>
        <p:nvPicPr>
          <p:cNvPr id="8194" name="Picture 2">
            <a:extLst>
              <a:ext uri="{FF2B5EF4-FFF2-40B4-BE49-F238E27FC236}">
                <a16:creationId xmlns:a16="http://schemas.microsoft.com/office/drawing/2014/main" id="{78578F33-EB23-8EB8-1FE4-E38325564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9" y="265469"/>
            <a:ext cx="4613076" cy="329564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4EECB5D-DB5F-3A65-8DFB-CE7C20D10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267" y="2065868"/>
            <a:ext cx="4131733" cy="3194388"/>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7">
            <a:extLst>
              <a:ext uri="{FF2B5EF4-FFF2-40B4-BE49-F238E27FC236}">
                <a16:creationId xmlns:a16="http://schemas.microsoft.com/office/drawing/2014/main" id="{59CFA229-291D-2BCB-4972-3801A6827EDA}"/>
              </a:ext>
            </a:extLst>
          </p:cNvPr>
          <p:cNvSpPr txBox="1"/>
          <p:nvPr/>
        </p:nvSpPr>
        <p:spPr>
          <a:xfrm>
            <a:off x="5650089" y="715757"/>
            <a:ext cx="2890555" cy="1551707"/>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2016 had the highest bookings.</a:t>
            </a: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2015 had less bookings.</a:t>
            </a: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City hotels had the most of the bookings.</a:t>
            </a:r>
          </a:p>
          <a:p>
            <a:pPr algn="l"/>
            <a:endParaRPr lang="en-US" b="0" i="0" dirty="0">
              <a:solidFill>
                <a:srgbClr val="212121"/>
              </a:solidFill>
              <a:effectLst/>
              <a:latin typeface="Roboto" panose="02000000000000000000" pitchFamily="2" charset="0"/>
            </a:endParaRPr>
          </a:p>
          <a:p>
            <a:pPr marL="12065">
              <a:tabLst>
                <a:tab pos="154940" algn="l"/>
              </a:tabLst>
            </a:pPr>
            <a:endParaRPr sz="1400" dirty="0">
              <a:latin typeface="Microsoft Sans Serif"/>
              <a:cs typeface="Microsoft Sans Serif"/>
            </a:endParaRPr>
          </a:p>
        </p:txBody>
      </p:sp>
    </p:spTree>
    <p:extLst>
      <p:ext uri="{BB962C8B-B14F-4D97-AF65-F5344CB8AC3E}">
        <p14:creationId xmlns:p14="http://schemas.microsoft.com/office/powerpoint/2010/main" val="326237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99275" y="4085844"/>
            <a:ext cx="7581969" cy="689932"/>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85750" indent="-285750">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July and August months had the most Bookings. Summer vacation can be the reason for the bookings.</a:t>
            </a:r>
          </a:p>
        </p:txBody>
      </p:sp>
      <p:pic>
        <p:nvPicPr>
          <p:cNvPr id="10242" name="Picture 2">
            <a:extLst>
              <a:ext uri="{FF2B5EF4-FFF2-40B4-BE49-F238E27FC236}">
                <a16:creationId xmlns:a16="http://schemas.microsoft.com/office/drawing/2014/main" id="{810140AB-62BF-2081-6F42-699442E7F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75" y="258572"/>
            <a:ext cx="8082168" cy="36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1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99275" y="4085844"/>
            <a:ext cx="7581969" cy="487313"/>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most preferred Room type is "A".</a:t>
            </a:r>
          </a:p>
        </p:txBody>
      </p:sp>
      <p:pic>
        <p:nvPicPr>
          <p:cNvPr id="11266" name="Picture 2">
            <a:extLst>
              <a:ext uri="{FF2B5EF4-FFF2-40B4-BE49-F238E27FC236}">
                <a16:creationId xmlns:a16="http://schemas.microsoft.com/office/drawing/2014/main" id="{A41FD33A-222A-0960-49C9-01F1879E2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10" y="219801"/>
            <a:ext cx="8184445" cy="350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200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158044" y="3936878"/>
            <a:ext cx="8853558" cy="112082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01930" indent="-189865">
              <a:lnSpc>
                <a:spcPct val="100000"/>
              </a:lnSpc>
              <a:spcBef>
                <a:spcPts val="10"/>
              </a:spcBef>
              <a:buFont typeface="Wingdings"/>
              <a:buChar char=""/>
              <a:tabLst>
                <a:tab pos="202565" algn="l"/>
              </a:tabLst>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City Hotel has highest percentage of cancellation which is almost 30%</a:t>
            </a:r>
          </a:p>
          <a:p>
            <a:pPr marL="12065">
              <a:lnSpc>
                <a:spcPct val="100000"/>
              </a:lnSpc>
              <a:spcBef>
                <a:spcPts val="10"/>
              </a:spcBef>
              <a:tabLst>
                <a:tab pos="202565" algn="l"/>
              </a:tabLst>
            </a:pP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1930" indent="-189865">
              <a:lnSpc>
                <a:spcPct val="100000"/>
              </a:lnSpc>
              <a:spcBef>
                <a:spcPts val="10"/>
              </a:spcBef>
              <a:buFont typeface="Wingdings"/>
              <a:buChar char=""/>
              <a:tabLst>
                <a:tab pos="202565" algn="l"/>
              </a:tabLst>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City hotel has the highest ADR. That means city hotels are generating more revenues than the resort hotels. More the ADR more is the revenue.</a:t>
            </a:r>
          </a:p>
        </p:txBody>
      </p:sp>
      <p:sp>
        <p:nvSpPr>
          <p:cNvPr id="12" name="object 12"/>
          <p:cNvSpPr txBox="1"/>
          <p:nvPr/>
        </p:nvSpPr>
        <p:spPr>
          <a:xfrm>
            <a:off x="78739" y="70358"/>
            <a:ext cx="8387928" cy="368178"/>
          </a:xfrm>
          <a:prstGeom prst="rect">
            <a:avLst/>
          </a:prstGeom>
        </p:spPr>
        <p:txBody>
          <a:bodyPr vert="horz" wrap="square" lIns="0" tIns="0" rIns="0" bIns="0" rtlCol="0">
            <a:spAutoFit/>
          </a:bodyPr>
          <a:lstStyle/>
          <a:p>
            <a:pPr marL="12065" algn="ctr">
              <a:lnSpc>
                <a:spcPts val="3060"/>
              </a:lnSpc>
              <a:buSzPct val="112500"/>
              <a:tabLst>
                <a:tab pos="330835" algn="l"/>
              </a:tabLst>
            </a:pPr>
            <a:r>
              <a:rPr sz="2400" b="1" spc="-5" dirty="0">
                <a:solidFill>
                  <a:srgbClr val="FF4646"/>
                </a:solidFill>
                <a:latin typeface="Arial"/>
                <a:cs typeface="Arial"/>
              </a:rPr>
              <a:t>Exploratory</a:t>
            </a:r>
            <a:r>
              <a:rPr sz="2400" b="1" dirty="0">
                <a:solidFill>
                  <a:srgbClr val="FF4646"/>
                </a:solidFill>
                <a:latin typeface="Arial"/>
                <a:cs typeface="Arial"/>
              </a:rPr>
              <a:t> </a:t>
            </a:r>
            <a:r>
              <a:rPr sz="2400" b="1" spc="-5" dirty="0">
                <a:solidFill>
                  <a:srgbClr val="FF4646"/>
                </a:solidFill>
                <a:latin typeface="Arial"/>
                <a:cs typeface="Arial"/>
              </a:rPr>
              <a:t>Data</a:t>
            </a:r>
            <a:r>
              <a:rPr sz="2400" b="1" spc="10" dirty="0">
                <a:solidFill>
                  <a:srgbClr val="FF4646"/>
                </a:solidFill>
                <a:latin typeface="Arial"/>
                <a:cs typeface="Arial"/>
              </a:rPr>
              <a:t> </a:t>
            </a:r>
            <a:r>
              <a:rPr sz="2400" b="1" spc="-5" dirty="0">
                <a:solidFill>
                  <a:srgbClr val="FF4646"/>
                </a:solidFill>
                <a:latin typeface="Arial"/>
                <a:cs typeface="Arial"/>
              </a:rPr>
              <a:t>Analysis</a:t>
            </a:r>
            <a:r>
              <a:rPr sz="2400" b="1" spc="5" dirty="0">
                <a:solidFill>
                  <a:srgbClr val="FF4646"/>
                </a:solidFill>
                <a:latin typeface="Arial"/>
                <a:cs typeface="Arial"/>
              </a:rPr>
              <a:t> </a:t>
            </a:r>
            <a:r>
              <a:rPr sz="2400" b="1" spc="-5" dirty="0">
                <a:solidFill>
                  <a:srgbClr val="FF4646"/>
                </a:solidFill>
                <a:latin typeface="Arial"/>
                <a:cs typeface="Arial"/>
              </a:rPr>
              <a:t>(EDA)</a:t>
            </a:r>
            <a:r>
              <a:rPr sz="2400" b="1" dirty="0">
                <a:solidFill>
                  <a:srgbClr val="FF4646"/>
                </a:solidFill>
                <a:latin typeface="Arial"/>
                <a:cs typeface="Arial"/>
              </a:rPr>
              <a:t> :</a:t>
            </a:r>
            <a:endParaRPr sz="2400" dirty="0">
              <a:latin typeface="Arial"/>
              <a:cs typeface="Arial"/>
            </a:endParaRPr>
          </a:p>
        </p:txBody>
      </p:sp>
      <p:sp>
        <p:nvSpPr>
          <p:cNvPr id="18" name="Title 17">
            <a:extLst>
              <a:ext uri="{FF2B5EF4-FFF2-40B4-BE49-F238E27FC236}">
                <a16:creationId xmlns:a16="http://schemas.microsoft.com/office/drawing/2014/main" id="{3973686F-AA0C-5596-DF3E-227E79BD9343}"/>
              </a:ext>
            </a:extLst>
          </p:cNvPr>
          <p:cNvSpPr>
            <a:spLocks noGrp="1"/>
          </p:cNvSpPr>
          <p:nvPr>
            <p:ph type="title"/>
          </p:nvPr>
        </p:nvSpPr>
        <p:spPr>
          <a:xfrm>
            <a:off x="529844" y="506536"/>
            <a:ext cx="8520600" cy="368178"/>
          </a:xfrm>
        </p:spPr>
        <p:txBody>
          <a:bodyPr/>
          <a:lstStyle/>
          <a:p>
            <a:pPr algn="ctr"/>
            <a:r>
              <a:rPr lang="en-US" sz="2000" b="1" u="sng" dirty="0">
                <a:solidFill>
                  <a:schemeClr val="accent5">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Bivariate and Multivariate Analysis</a:t>
            </a:r>
            <a:endParaRPr lang="en-IN" sz="2000" b="1" u="sng" dirty="0">
              <a:solidFill>
                <a:schemeClr val="accent5">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2" name="Picture 2">
            <a:extLst>
              <a:ext uri="{FF2B5EF4-FFF2-40B4-BE49-F238E27FC236}">
                <a16:creationId xmlns:a16="http://schemas.microsoft.com/office/drawing/2014/main" id="{BF300103-2C55-D5B8-2654-627F658DE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01" y="1090640"/>
            <a:ext cx="3885488" cy="26303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9798C00-7F3D-D40B-70C7-88A5B08BC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313" y="1090640"/>
            <a:ext cx="3702756" cy="273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99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70423" y="3668155"/>
            <a:ext cx="8017221" cy="943848"/>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Resort hotels has slightly high avg lead time. That means customers plan their trips very early.</a:t>
            </a:r>
          </a:p>
          <a:p>
            <a:pPr marL="12700">
              <a:spcBef>
                <a:spcPts val="100"/>
              </a:spcBef>
            </a:pPr>
            <a:endPar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repeated guest is almost similar for both hotels.</a:t>
            </a:r>
          </a:p>
        </p:txBody>
      </p:sp>
      <p:pic>
        <p:nvPicPr>
          <p:cNvPr id="2050" name="Picture 2">
            <a:extLst>
              <a:ext uri="{FF2B5EF4-FFF2-40B4-BE49-F238E27FC236}">
                <a16:creationId xmlns:a16="http://schemas.microsoft.com/office/drawing/2014/main" id="{A58016CD-E095-04DB-F1E6-5B663CAAA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00" y="365477"/>
            <a:ext cx="4201577" cy="2976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79FF667-0681-1EC0-7874-1A2D01CD3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025" y="401459"/>
            <a:ext cx="4042156" cy="297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59134" y="3121554"/>
            <a:ext cx="8581666" cy="1792798"/>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So the City Hotels has longer waiting period than the Resort Hotels. Thus we can say that City Hotels are much busier than the Resort Hotels</a:t>
            </a:r>
            <a:r>
              <a:rPr lang="en-US" dirty="0">
                <a:solidFill>
                  <a:srgbClr val="21212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12700">
              <a:spcBef>
                <a:spcPts val="100"/>
              </a:spcBef>
            </a:pPr>
            <a:endParaRPr lang="en-US" dirty="0">
              <a:solidFill>
                <a:srgbClr val="21212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For Resort hotel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best time for guests to visit Resort or City hotels is January, February, March, April, October, November and December as the average daily rate in this month is very low.</a:t>
            </a:r>
          </a:p>
        </p:txBody>
      </p:sp>
      <p:pic>
        <p:nvPicPr>
          <p:cNvPr id="3074" name="Picture 2">
            <a:extLst>
              <a:ext uri="{FF2B5EF4-FFF2-40B4-BE49-F238E27FC236}">
                <a16:creationId xmlns:a16="http://schemas.microsoft.com/office/drawing/2014/main" id="{71DBE3C1-4A88-F997-50B2-507A0D9D9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376943"/>
            <a:ext cx="3285067" cy="27500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8946689-7F97-4C43-3C41-74A78357F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868" y="371475"/>
            <a:ext cx="5350932" cy="2750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5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79022"/>
            <a:ext cx="8520600" cy="70163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r>
              <a:rPr lang="en-US" sz="2400" b="1" dirty="0">
                <a:solidFill>
                  <a:schemeClr val="tx1"/>
                </a:solidFill>
                <a:latin typeface="Montserrat"/>
                <a:ea typeface="Montserrat"/>
                <a:cs typeface="Montserrat"/>
                <a:sym typeface="Montserrat"/>
              </a:rPr>
              <a:t>Problem Statement</a:t>
            </a:r>
            <a:endParaRPr sz="2400" b="1" dirty="0">
              <a:solidFill>
                <a:schemeClr val="tx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B8B7FE5C-4254-95D6-BDCE-A15C7F5CBABD}"/>
              </a:ext>
            </a:extLst>
          </p:cNvPr>
          <p:cNvSpPr>
            <a:spLocks noGrp="1"/>
          </p:cNvSpPr>
          <p:nvPr>
            <p:ph type="body" idx="1"/>
          </p:nvPr>
        </p:nvSpPr>
        <p:spPr>
          <a:xfrm>
            <a:off x="311700" y="643466"/>
            <a:ext cx="8520600" cy="4255911"/>
          </a:xfrm>
        </p:spPr>
        <p:txBody>
          <a:bodyPr/>
          <a:lstStyle/>
          <a:p>
            <a:pPr marL="802640" marR="119380" lvl="1" indent="-318135">
              <a:lnSpc>
                <a:spcPct val="114999"/>
              </a:lnSpc>
              <a:buClr>
                <a:srgbClr val="CC0000"/>
              </a:buClr>
              <a:buSzPct val="77777"/>
              <a:buFont typeface="Wingdings" panose="05000000000000000000" pitchFamily="2" charset="2"/>
              <a:buChar char="v"/>
              <a:tabLst>
                <a:tab pos="802640" algn="l"/>
                <a:tab pos="803275" algn="l"/>
              </a:tabLst>
            </a:pPr>
            <a:r>
              <a:rPr lang="en-US" sz="1600" dirty="0">
                <a:solidFill>
                  <a:srgbClr val="202020"/>
                </a:solidFill>
                <a:latin typeface="Microsoft Sans Serif"/>
                <a:cs typeface="Microsoft Sans Serif"/>
              </a:rPr>
              <a:t>For</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this</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project</a:t>
            </a:r>
            <a:r>
              <a:rPr lang="en-US" sz="1600" spc="1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we</a:t>
            </a:r>
            <a:r>
              <a:rPr lang="en-US" sz="1600" spc="15" dirty="0">
                <a:solidFill>
                  <a:srgbClr val="202020"/>
                </a:solidFill>
                <a:latin typeface="Microsoft Sans Serif"/>
                <a:cs typeface="Microsoft Sans Serif"/>
              </a:rPr>
              <a:t> </a:t>
            </a:r>
            <a:r>
              <a:rPr lang="en-US" sz="1600" spc="-10" dirty="0">
                <a:solidFill>
                  <a:srgbClr val="202020"/>
                </a:solidFill>
                <a:latin typeface="Microsoft Sans Serif"/>
                <a:cs typeface="Microsoft Sans Serif"/>
              </a:rPr>
              <a:t>will</a:t>
            </a:r>
            <a:r>
              <a:rPr lang="en-US" sz="1600" spc="2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be</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analyzing</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Hotel</a:t>
            </a:r>
            <a:r>
              <a:rPr lang="en-US" sz="1600" spc="1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Booking</a:t>
            </a:r>
            <a:r>
              <a:rPr lang="en-US" sz="1600" spc="1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data.</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This</a:t>
            </a:r>
            <a:r>
              <a:rPr lang="en-US" sz="1600" spc="2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data </a:t>
            </a:r>
            <a:r>
              <a:rPr lang="en-US" sz="1600" spc="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set</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contains</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booking</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information</a:t>
            </a:r>
            <a:r>
              <a:rPr lang="en-US" sz="1600" spc="1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for</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city</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hotel</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a:t>
            </a:r>
            <a:r>
              <a:rPr lang="en-US" sz="1600" spc="2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resort</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hotel, </a:t>
            </a:r>
            <a:r>
              <a:rPr lang="en-US" sz="160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includes</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information</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such</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as</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when</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the</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booking</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was</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made, </a:t>
            </a:r>
            <a:r>
              <a:rPr lang="en-US" sz="160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length</a:t>
            </a:r>
            <a:r>
              <a:rPr lang="en-US" sz="1600" spc="1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of</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stay,</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the</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number</a:t>
            </a:r>
            <a:r>
              <a:rPr lang="en-US" sz="1600" spc="2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of</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adults,</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children,</a:t>
            </a:r>
            <a:r>
              <a:rPr lang="en-US" sz="1600" spc="1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and/or</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babies,</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the </a:t>
            </a:r>
            <a:r>
              <a:rPr lang="en-US" sz="1600" spc="-459"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number</a:t>
            </a:r>
            <a:r>
              <a:rPr lang="en-US" sz="1600" dirty="0">
                <a:solidFill>
                  <a:srgbClr val="202020"/>
                </a:solidFill>
                <a:latin typeface="Microsoft Sans Serif"/>
                <a:cs typeface="Microsoft Sans Serif"/>
              </a:rPr>
              <a:t> of</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available</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parking</a:t>
            </a:r>
            <a:r>
              <a:rPr lang="en-US" sz="1600" spc="1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spaces.</a:t>
            </a:r>
          </a:p>
          <a:p>
            <a:pPr marL="484505" marR="119380" lvl="1" indent="0">
              <a:lnSpc>
                <a:spcPct val="114999"/>
              </a:lnSpc>
              <a:buClr>
                <a:srgbClr val="CC0000"/>
              </a:buClr>
              <a:buSzPct val="77777"/>
              <a:buNone/>
              <a:tabLst>
                <a:tab pos="802640" algn="l"/>
                <a:tab pos="803275" algn="l"/>
              </a:tabLst>
            </a:pPr>
            <a:endParaRPr lang="en-US" sz="1600" dirty="0">
              <a:latin typeface="Microsoft Sans Serif"/>
              <a:cs typeface="Microsoft Sans Serif"/>
            </a:endParaRPr>
          </a:p>
          <a:p>
            <a:pPr marL="802640" marR="5080" lvl="1" indent="-318135">
              <a:lnSpc>
                <a:spcPts val="2490"/>
              </a:lnSpc>
              <a:spcBef>
                <a:spcPts val="130"/>
              </a:spcBef>
              <a:buClr>
                <a:srgbClr val="CC0000"/>
              </a:buClr>
              <a:buSzPct val="77777"/>
              <a:buFont typeface="Wingdings" panose="05000000000000000000" pitchFamily="2" charset="2"/>
              <a:buChar char="v"/>
              <a:tabLst>
                <a:tab pos="802640" algn="l"/>
                <a:tab pos="803275" algn="l"/>
              </a:tabLst>
            </a:pPr>
            <a:r>
              <a:rPr lang="en-US" sz="1600" spc="-5" dirty="0">
                <a:solidFill>
                  <a:srgbClr val="202020"/>
                </a:solidFill>
                <a:latin typeface="Microsoft Sans Serif"/>
                <a:cs typeface="Microsoft Sans Serif"/>
              </a:rPr>
              <a:t>Hotel</a:t>
            </a:r>
            <a:r>
              <a:rPr lang="en-US" sz="1600" spc="1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industry</a:t>
            </a:r>
            <a:r>
              <a:rPr lang="en-US" sz="1600" spc="25" dirty="0">
                <a:solidFill>
                  <a:srgbClr val="202020"/>
                </a:solidFill>
                <a:latin typeface="Microsoft Sans Serif"/>
                <a:cs typeface="Microsoft Sans Serif"/>
              </a:rPr>
              <a:t> </a:t>
            </a:r>
            <a:r>
              <a:rPr lang="en-US" sz="1600" spc="-10" dirty="0">
                <a:solidFill>
                  <a:srgbClr val="202020"/>
                </a:solidFill>
                <a:latin typeface="Microsoft Sans Serif"/>
                <a:cs typeface="Microsoft Sans Serif"/>
              </a:rPr>
              <a:t>is</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a:t>
            </a:r>
            <a:r>
              <a:rPr lang="en-US" sz="1600" spc="2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very</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volatile</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industry</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1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the</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bookings</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depends</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on </a:t>
            </a:r>
            <a:r>
              <a:rPr lang="en-US" sz="1600" spc="-46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above</a:t>
            </a:r>
            <a:r>
              <a:rPr lang="en-US" sz="1600" spc="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factors</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many</a:t>
            </a:r>
            <a:r>
              <a:rPr lang="en-US" sz="1600" spc="1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more.</a:t>
            </a:r>
          </a:p>
          <a:p>
            <a:pPr marL="484505" marR="5080" lvl="1" indent="0">
              <a:lnSpc>
                <a:spcPts val="2490"/>
              </a:lnSpc>
              <a:spcBef>
                <a:spcPts val="130"/>
              </a:spcBef>
              <a:buClr>
                <a:srgbClr val="CC0000"/>
              </a:buClr>
              <a:buSzPct val="77777"/>
              <a:buNone/>
              <a:tabLst>
                <a:tab pos="802640" algn="l"/>
                <a:tab pos="803275" algn="l"/>
              </a:tabLst>
            </a:pPr>
            <a:endParaRPr lang="en-US" sz="1600" dirty="0">
              <a:latin typeface="Microsoft Sans Serif"/>
              <a:cs typeface="Microsoft Sans Serif"/>
            </a:endParaRPr>
          </a:p>
          <a:p>
            <a:pPr marL="802640" lvl="1" indent="-318770">
              <a:lnSpc>
                <a:spcPct val="100000"/>
              </a:lnSpc>
              <a:spcBef>
                <a:spcPts val="185"/>
              </a:spcBef>
              <a:buClr>
                <a:srgbClr val="CC0000"/>
              </a:buClr>
              <a:buSzPct val="77777"/>
              <a:buFont typeface="Wingdings" panose="05000000000000000000" pitchFamily="2" charset="2"/>
              <a:buChar char="v"/>
              <a:tabLst>
                <a:tab pos="802640" algn="l"/>
                <a:tab pos="803275" algn="l"/>
                <a:tab pos="5246370" algn="l"/>
              </a:tabLst>
            </a:pPr>
            <a:r>
              <a:rPr lang="en-US" sz="1600" dirty="0">
                <a:solidFill>
                  <a:srgbClr val="202020"/>
                </a:solidFill>
                <a:latin typeface="Microsoft Sans Serif"/>
                <a:cs typeface="Microsoft Sans Serif"/>
              </a:rPr>
              <a:t>The</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main</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objective</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behind</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this</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project</a:t>
            </a:r>
            <a:r>
              <a:rPr lang="en-US" sz="1600" spc="35" dirty="0">
                <a:solidFill>
                  <a:srgbClr val="202020"/>
                </a:solidFill>
                <a:latin typeface="Microsoft Sans Serif"/>
                <a:cs typeface="Microsoft Sans Serif"/>
              </a:rPr>
              <a:t> </a:t>
            </a:r>
            <a:r>
              <a:rPr lang="en-US" sz="1600" spc="-10" dirty="0">
                <a:solidFill>
                  <a:srgbClr val="202020"/>
                </a:solidFill>
                <a:latin typeface="Microsoft Sans Serif"/>
                <a:cs typeface="Microsoft Sans Serif"/>
              </a:rPr>
              <a:t>is</a:t>
            </a:r>
            <a:r>
              <a:rPr lang="en-US" sz="1600" spc="3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to </a:t>
            </a:r>
            <a:r>
              <a:rPr lang="en-US" sz="1600" spc="-5" dirty="0">
                <a:solidFill>
                  <a:srgbClr val="202020"/>
                </a:solidFill>
                <a:latin typeface="Microsoft Sans Serif"/>
                <a:cs typeface="Microsoft Sans Serif"/>
              </a:rPr>
              <a:t>explore</a:t>
            </a:r>
            <a:r>
              <a:rPr lang="en-US" sz="1600" spc="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1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analyze</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data</a:t>
            </a:r>
            <a:endParaRPr lang="en-US" sz="1600" dirty="0">
              <a:latin typeface="Microsoft Sans Serif"/>
              <a:cs typeface="Microsoft Sans Serif"/>
            </a:endParaRPr>
          </a:p>
          <a:p>
            <a:pPr marL="802640" marR="66675">
              <a:lnSpc>
                <a:spcPct val="114999"/>
              </a:lnSpc>
              <a:buFont typeface="Wingdings" panose="05000000000000000000" pitchFamily="2" charset="2"/>
              <a:buChar char="v"/>
            </a:pPr>
            <a:r>
              <a:rPr lang="en-US" sz="1600" dirty="0">
                <a:solidFill>
                  <a:srgbClr val="202020"/>
                </a:solidFill>
                <a:latin typeface="Microsoft Sans Serif"/>
                <a:cs typeface="Microsoft Sans Serif"/>
              </a:rPr>
              <a:t>to</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discover</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important</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factors</a:t>
            </a:r>
            <a:r>
              <a:rPr lang="en-US" sz="1600" spc="2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that</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govern</a:t>
            </a:r>
            <a:r>
              <a:rPr lang="en-US" sz="1600" spc="2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the</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bookings</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2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give </a:t>
            </a:r>
            <a:r>
              <a:rPr lang="en-US" sz="160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insights</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to</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hotel</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management</a:t>
            </a:r>
            <a:r>
              <a:rPr lang="en-US" sz="1600" spc="15"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,which</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can</a:t>
            </a:r>
            <a:r>
              <a:rPr lang="en-US" sz="1600" spc="3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perform</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various</a:t>
            </a:r>
            <a:r>
              <a:rPr lang="en-US" sz="1600" spc="3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campaigns </a:t>
            </a:r>
            <a:r>
              <a:rPr lang="en-US" sz="1600" spc="-465"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to</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boost</a:t>
            </a:r>
            <a:r>
              <a:rPr lang="en-US" sz="1600" spc="20" dirty="0">
                <a:solidFill>
                  <a:srgbClr val="202020"/>
                </a:solidFill>
                <a:latin typeface="Microsoft Sans Serif"/>
                <a:cs typeface="Microsoft Sans Serif"/>
              </a:rPr>
              <a:t> </a:t>
            </a:r>
            <a:r>
              <a:rPr lang="en-US" sz="1600" dirty="0">
                <a:solidFill>
                  <a:srgbClr val="202020"/>
                </a:solidFill>
                <a:latin typeface="Microsoft Sans Serif"/>
                <a:cs typeface="Microsoft Sans Serif"/>
              </a:rPr>
              <a:t>the</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business</a:t>
            </a:r>
            <a:r>
              <a:rPr lang="en-US" sz="1600" spc="2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and</a:t>
            </a:r>
            <a:r>
              <a:rPr lang="en-US" sz="1600" spc="10" dirty="0">
                <a:solidFill>
                  <a:srgbClr val="202020"/>
                </a:solidFill>
                <a:latin typeface="Microsoft Sans Serif"/>
                <a:cs typeface="Microsoft Sans Serif"/>
              </a:rPr>
              <a:t> </a:t>
            </a:r>
            <a:r>
              <a:rPr lang="en-US" sz="1600" spc="-5" dirty="0">
                <a:solidFill>
                  <a:srgbClr val="202020"/>
                </a:solidFill>
                <a:latin typeface="Microsoft Sans Serif"/>
                <a:cs typeface="Microsoft Sans Serif"/>
              </a:rPr>
              <a:t>performance.</a:t>
            </a:r>
            <a:endParaRPr lang="en-US" sz="1600" dirty="0">
              <a:latin typeface="Microsoft Sans Serif"/>
              <a:cs typeface="Microsoft Sans Serif"/>
            </a:endParaRPr>
          </a:p>
          <a:p>
            <a:pPr>
              <a:buFont typeface="Wingdings" panose="05000000000000000000" pitchFamily="2" charset="2"/>
              <a:buChar char="v"/>
            </a:pP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281167" y="3098781"/>
            <a:ext cx="8581666" cy="176715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12700">
              <a:lnSpc>
                <a:spcPct val="100000"/>
              </a:lnSpc>
              <a:spcBef>
                <a:spcPts val="10"/>
              </a:spcBef>
            </a:pPr>
            <a:r>
              <a:rPr lang="en-US" sz="1400" b="1" spc="-5" dirty="0">
                <a:solidFill>
                  <a:srgbClr val="00B0F0"/>
                </a:solidFill>
                <a:latin typeface="Arial"/>
                <a:cs typeface="Arial"/>
              </a:rPr>
              <a:t>Distribution</a:t>
            </a:r>
            <a:r>
              <a:rPr lang="en-US" sz="1400" b="1" spc="-40" dirty="0">
                <a:solidFill>
                  <a:srgbClr val="00B0F0"/>
                </a:solidFill>
                <a:latin typeface="Arial"/>
                <a:cs typeface="Arial"/>
              </a:rPr>
              <a:t> </a:t>
            </a:r>
            <a:r>
              <a:rPr lang="en-US" sz="1400" b="1" spc="-5" dirty="0">
                <a:solidFill>
                  <a:srgbClr val="00B0F0"/>
                </a:solidFill>
                <a:latin typeface="Arial"/>
                <a:cs typeface="Arial"/>
              </a:rPr>
              <a:t>channel:</a:t>
            </a:r>
            <a:endParaRPr lang="en-US" sz="1400" dirty="0">
              <a:solidFill>
                <a:srgbClr val="00B0F0"/>
              </a:solidFill>
              <a:latin typeface="Arial"/>
              <a:cs typeface="Arial"/>
            </a:endParaRPr>
          </a:p>
          <a:p>
            <a:pPr marL="154305" indent="-142240">
              <a:lnSpc>
                <a:spcPct val="100000"/>
              </a:lnSpc>
              <a:buSzPct val="92857"/>
              <a:buFont typeface="Wingdings"/>
              <a:buChar char=""/>
              <a:tabLst>
                <a:tab pos="154940" algn="l"/>
              </a:tabLst>
            </a:pPr>
            <a:r>
              <a:rPr lang="en-US" sz="1400" spc="-5" dirty="0">
                <a:latin typeface="Microsoft Sans Serif"/>
                <a:cs typeface="Microsoft Sans Serif"/>
              </a:rPr>
              <a:t>'Direct' and</a:t>
            </a:r>
            <a:r>
              <a:rPr lang="en-US" sz="1400" spc="10" dirty="0">
                <a:latin typeface="Microsoft Sans Serif"/>
                <a:cs typeface="Microsoft Sans Serif"/>
              </a:rPr>
              <a:t> </a:t>
            </a:r>
            <a:r>
              <a:rPr lang="en-US" sz="1400" spc="-5" dirty="0">
                <a:latin typeface="Microsoft Sans Serif"/>
                <a:cs typeface="Microsoft Sans Serif"/>
              </a:rPr>
              <a:t>'TA/TO'</a:t>
            </a:r>
            <a:r>
              <a:rPr lang="en-US" sz="1400" spc="20" dirty="0">
                <a:latin typeface="Microsoft Sans Serif"/>
                <a:cs typeface="Microsoft Sans Serif"/>
              </a:rPr>
              <a:t> </a:t>
            </a:r>
            <a:r>
              <a:rPr lang="en-US" sz="1400" spc="-5" dirty="0">
                <a:latin typeface="Microsoft Sans Serif"/>
                <a:cs typeface="Microsoft Sans Serif"/>
              </a:rPr>
              <a:t>has</a:t>
            </a:r>
            <a:r>
              <a:rPr lang="en-US" sz="1400" spc="15" dirty="0">
                <a:latin typeface="Microsoft Sans Serif"/>
                <a:cs typeface="Microsoft Sans Serif"/>
              </a:rPr>
              <a:t> </a:t>
            </a:r>
            <a:r>
              <a:rPr lang="en-US" sz="1400" spc="-5" dirty="0">
                <a:latin typeface="Microsoft Sans Serif"/>
                <a:cs typeface="Microsoft Sans Serif"/>
              </a:rPr>
              <a:t>almost</a:t>
            </a:r>
            <a:r>
              <a:rPr lang="en-US" sz="1400" spc="5" dirty="0">
                <a:latin typeface="Microsoft Sans Serif"/>
                <a:cs typeface="Microsoft Sans Serif"/>
              </a:rPr>
              <a:t> </a:t>
            </a:r>
            <a:r>
              <a:rPr lang="en-US" sz="1400" spc="-5" dirty="0">
                <a:latin typeface="Microsoft Sans Serif"/>
                <a:cs typeface="Microsoft Sans Serif"/>
              </a:rPr>
              <a:t>equal</a:t>
            </a:r>
            <a:r>
              <a:rPr lang="en-US" sz="1400" spc="5" dirty="0">
                <a:latin typeface="Microsoft Sans Serif"/>
                <a:cs typeface="Microsoft Sans Serif"/>
              </a:rPr>
              <a:t> </a:t>
            </a:r>
            <a:r>
              <a:rPr lang="en-US" sz="1400" spc="-5" dirty="0">
                <a:latin typeface="Microsoft Sans Serif"/>
                <a:cs typeface="Microsoft Sans Serif"/>
              </a:rPr>
              <a:t>adr</a:t>
            </a:r>
            <a:r>
              <a:rPr lang="en-US" sz="1400" spc="5" dirty="0">
                <a:latin typeface="Microsoft Sans Serif"/>
                <a:cs typeface="Microsoft Sans Serif"/>
              </a:rPr>
              <a:t> </a:t>
            </a:r>
            <a:r>
              <a:rPr lang="en-US" sz="1400" spc="-10" dirty="0">
                <a:latin typeface="Microsoft Sans Serif"/>
                <a:cs typeface="Microsoft Sans Serif"/>
              </a:rPr>
              <a:t>in</a:t>
            </a:r>
            <a:r>
              <a:rPr lang="en-US" sz="1400" spc="15" dirty="0">
                <a:latin typeface="Microsoft Sans Serif"/>
                <a:cs typeface="Microsoft Sans Serif"/>
              </a:rPr>
              <a:t> </a:t>
            </a:r>
            <a:r>
              <a:rPr lang="en-US" sz="1400" spc="-5" dirty="0">
                <a:latin typeface="Microsoft Sans Serif"/>
                <a:cs typeface="Microsoft Sans Serif"/>
              </a:rPr>
              <a:t>both</a:t>
            </a:r>
            <a:r>
              <a:rPr lang="en-US" sz="1400" spc="5" dirty="0">
                <a:latin typeface="Microsoft Sans Serif"/>
                <a:cs typeface="Microsoft Sans Serif"/>
              </a:rPr>
              <a:t> </a:t>
            </a:r>
            <a:r>
              <a:rPr lang="en-US" sz="1400" spc="-5" dirty="0">
                <a:latin typeface="Microsoft Sans Serif"/>
                <a:cs typeface="Microsoft Sans Serif"/>
              </a:rPr>
              <a:t>type</a:t>
            </a:r>
            <a:r>
              <a:rPr lang="en-US" sz="1400" spc="15" dirty="0">
                <a:latin typeface="Microsoft Sans Serif"/>
                <a:cs typeface="Microsoft Sans Serif"/>
              </a:rPr>
              <a:t> </a:t>
            </a:r>
            <a:r>
              <a:rPr lang="en-US" sz="1400" spc="-5" dirty="0">
                <a:latin typeface="Microsoft Sans Serif"/>
                <a:cs typeface="Microsoft Sans Serif"/>
              </a:rPr>
              <a:t>of</a:t>
            </a:r>
            <a:r>
              <a:rPr lang="en-US" sz="1400" spc="15" dirty="0">
                <a:latin typeface="Microsoft Sans Serif"/>
                <a:cs typeface="Microsoft Sans Serif"/>
              </a:rPr>
              <a:t> </a:t>
            </a:r>
            <a:r>
              <a:rPr lang="en-US" sz="1400" spc="-5" dirty="0">
                <a:latin typeface="Microsoft Sans Serif"/>
                <a:cs typeface="Microsoft Sans Serif"/>
              </a:rPr>
              <a:t>hotels</a:t>
            </a:r>
            <a:r>
              <a:rPr lang="en-US" sz="1400" dirty="0">
                <a:latin typeface="Microsoft Sans Serif"/>
                <a:cs typeface="Microsoft Sans Serif"/>
              </a:rPr>
              <a:t> </a:t>
            </a:r>
            <a:r>
              <a:rPr lang="en-US" sz="1400" spc="-5" dirty="0">
                <a:latin typeface="Microsoft Sans Serif"/>
                <a:cs typeface="Microsoft Sans Serif"/>
              </a:rPr>
              <a:t>which</a:t>
            </a:r>
            <a:r>
              <a:rPr lang="en-US" sz="1400" spc="20" dirty="0">
                <a:latin typeface="Microsoft Sans Serif"/>
                <a:cs typeface="Microsoft Sans Serif"/>
              </a:rPr>
              <a:t> </a:t>
            </a:r>
            <a:r>
              <a:rPr lang="en-US" sz="1400" spc="-5" dirty="0">
                <a:latin typeface="Microsoft Sans Serif"/>
                <a:cs typeface="Microsoft Sans Serif"/>
              </a:rPr>
              <a:t>is</a:t>
            </a:r>
            <a:r>
              <a:rPr lang="en-US" sz="1400" spc="25" dirty="0">
                <a:latin typeface="Microsoft Sans Serif"/>
                <a:cs typeface="Microsoft Sans Serif"/>
              </a:rPr>
              <a:t> </a:t>
            </a:r>
            <a:r>
              <a:rPr lang="en-US" sz="1400" spc="-5" dirty="0">
                <a:latin typeface="Microsoft Sans Serif"/>
                <a:cs typeface="Microsoft Sans Serif"/>
              </a:rPr>
              <a:t>high</a:t>
            </a:r>
            <a:r>
              <a:rPr lang="en-US" sz="1400" spc="5" dirty="0">
                <a:latin typeface="Microsoft Sans Serif"/>
                <a:cs typeface="Microsoft Sans Serif"/>
              </a:rPr>
              <a:t> </a:t>
            </a:r>
            <a:r>
              <a:rPr lang="en-US" sz="1400" spc="-5" dirty="0">
                <a:latin typeface="Microsoft Sans Serif"/>
                <a:cs typeface="Microsoft Sans Serif"/>
              </a:rPr>
              <a:t>among</a:t>
            </a:r>
            <a:r>
              <a:rPr lang="en-US" sz="1400" dirty="0">
                <a:latin typeface="Microsoft Sans Serif"/>
                <a:cs typeface="Microsoft Sans Serif"/>
              </a:rPr>
              <a:t> other</a:t>
            </a:r>
            <a:r>
              <a:rPr lang="en-US" sz="1400" spc="5" dirty="0">
                <a:latin typeface="Microsoft Sans Serif"/>
                <a:cs typeface="Microsoft Sans Serif"/>
              </a:rPr>
              <a:t> </a:t>
            </a:r>
            <a:r>
              <a:rPr lang="en-US" sz="1400" spc="-5" dirty="0">
                <a:latin typeface="Microsoft Sans Serif"/>
                <a:cs typeface="Microsoft Sans Serif"/>
              </a:rPr>
              <a:t>channels.</a:t>
            </a:r>
            <a:endParaRPr lang="en-US" sz="1400" dirty="0">
              <a:latin typeface="Microsoft Sans Serif"/>
              <a:cs typeface="Microsoft Sans Serif"/>
            </a:endParaRPr>
          </a:p>
          <a:p>
            <a:pPr marL="12700" marR="5080">
              <a:lnSpc>
                <a:spcPct val="100000"/>
              </a:lnSpc>
              <a:buSzPct val="92857"/>
              <a:buFont typeface="Wingdings"/>
              <a:buChar char=""/>
              <a:tabLst>
                <a:tab pos="154940" algn="l"/>
              </a:tabLst>
            </a:pPr>
            <a:r>
              <a:rPr lang="en-US" sz="1400" spc="-5" dirty="0">
                <a:latin typeface="Microsoft Sans Serif"/>
                <a:cs typeface="Microsoft Sans Serif"/>
              </a:rPr>
              <a:t>GDS</a:t>
            </a:r>
            <a:r>
              <a:rPr lang="en-US" sz="1400" spc="25" dirty="0">
                <a:latin typeface="Microsoft Sans Serif"/>
                <a:cs typeface="Microsoft Sans Serif"/>
              </a:rPr>
              <a:t> </a:t>
            </a:r>
            <a:r>
              <a:rPr lang="en-US" sz="1400" spc="-5" dirty="0">
                <a:latin typeface="Microsoft Sans Serif"/>
                <a:cs typeface="Microsoft Sans Serif"/>
              </a:rPr>
              <a:t>has</a:t>
            </a:r>
            <a:r>
              <a:rPr lang="en-US" sz="1400" spc="10" dirty="0">
                <a:latin typeface="Microsoft Sans Serif"/>
                <a:cs typeface="Microsoft Sans Serif"/>
              </a:rPr>
              <a:t> </a:t>
            </a:r>
            <a:r>
              <a:rPr lang="en-US" sz="1400" spc="-5" dirty="0">
                <a:latin typeface="Microsoft Sans Serif"/>
                <a:cs typeface="Microsoft Sans Serif"/>
              </a:rPr>
              <a:t>high</a:t>
            </a:r>
            <a:r>
              <a:rPr lang="en-US" sz="1400" spc="55" dirty="0">
                <a:latin typeface="Microsoft Sans Serif"/>
                <a:cs typeface="Microsoft Sans Serif"/>
              </a:rPr>
              <a:t> </a:t>
            </a:r>
            <a:r>
              <a:rPr lang="en-US" sz="1400" spc="-5" dirty="0">
                <a:latin typeface="Microsoft Sans Serif"/>
                <a:cs typeface="Microsoft Sans Serif"/>
              </a:rPr>
              <a:t>adr</a:t>
            </a:r>
            <a:r>
              <a:rPr lang="en-US" sz="1400" dirty="0">
                <a:latin typeface="Microsoft Sans Serif"/>
                <a:cs typeface="Microsoft Sans Serif"/>
              </a:rPr>
              <a:t> </a:t>
            </a:r>
            <a:r>
              <a:rPr lang="en-US" sz="1400" spc="-10" dirty="0">
                <a:latin typeface="Microsoft Sans Serif"/>
                <a:cs typeface="Microsoft Sans Serif"/>
              </a:rPr>
              <a:t>in</a:t>
            </a:r>
            <a:r>
              <a:rPr lang="en-US" sz="1400" spc="25" dirty="0">
                <a:latin typeface="Microsoft Sans Serif"/>
                <a:cs typeface="Microsoft Sans Serif"/>
              </a:rPr>
              <a:t> </a:t>
            </a:r>
            <a:r>
              <a:rPr lang="en-US" sz="1400" spc="-5" dirty="0">
                <a:latin typeface="Microsoft Sans Serif"/>
                <a:cs typeface="Microsoft Sans Serif"/>
              </a:rPr>
              <a:t>'City</a:t>
            </a:r>
            <a:r>
              <a:rPr lang="en-US" sz="1400" spc="25" dirty="0">
                <a:latin typeface="Microsoft Sans Serif"/>
                <a:cs typeface="Microsoft Sans Serif"/>
              </a:rPr>
              <a:t> </a:t>
            </a:r>
            <a:r>
              <a:rPr lang="en-US" sz="1400" spc="-5" dirty="0">
                <a:latin typeface="Microsoft Sans Serif"/>
                <a:cs typeface="Microsoft Sans Serif"/>
              </a:rPr>
              <a:t>Hotel'</a:t>
            </a:r>
            <a:r>
              <a:rPr lang="en-US" sz="1400" spc="15" dirty="0">
                <a:latin typeface="Microsoft Sans Serif"/>
                <a:cs typeface="Microsoft Sans Serif"/>
              </a:rPr>
              <a:t> </a:t>
            </a:r>
            <a:r>
              <a:rPr lang="en-US" sz="1400" spc="-5" dirty="0">
                <a:latin typeface="Microsoft Sans Serif"/>
                <a:cs typeface="Microsoft Sans Serif"/>
              </a:rPr>
              <a:t>type.</a:t>
            </a:r>
            <a:r>
              <a:rPr lang="en-US" sz="1400" spc="5" dirty="0">
                <a:latin typeface="Microsoft Sans Serif"/>
                <a:cs typeface="Microsoft Sans Serif"/>
              </a:rPr>
              <a:t> </a:t>
            </a:r>
            <a:r>
              <a:rPr lang="en-US" sz="1400" spc="-5" dirty="0">
                <a:latin typeface="Microsoft Sans Serif"/>
                <a:cs typeface="Microsoft Sans Serif"/>
              </a:rPr>
              <a:t>GDS</a:t>
            </a:r>
            <a:r>
              <a:rPr lang="en-US" sz="1400" spc="30" dirty="0">
                <a:latin typeface="Microsoft Sans Serif"/>
                <a:cs typeface="Microsoft Sans Serif"/>
              </a:rPr>
              <a:t> </a:t>
            </a:r>
            <a:r>
              <a:rPr lang="en-US" sz="1400" spc="-5" dirty="0">
                <a:latin typeface="Microsoft Sans Serif"/>
                <a:cs typeface="Microsoft Sans Serif"/>
              </a:rPr>
              <a:t>needs</a:t>
            </a:r>
            <a:r>
              <a:rPr lang="en-US" sz="1400" spc="5" dirty="0">
                <a:latin typeface="Microsoft Sans Serif"/>
                <a:cs typeface="Microsoft Sans Serif"/>
              </a:rPr>
              <a:t> </a:t>
            </a:r>
            <a:r>
              <a:rPr lang="en-US" sz="1400" spc="-5" dirty="0">
                <a:latin typeface="Microsoft Sans Serif"/>
                <a:cs typeface="Microsoft Sans Serif"/>
              </a:rPr>
              <a:t>to</a:t>
            </a:r>
            <a:r>
              <a:rPr lang="en-US" sz="1400" spc="15" dirty="0">
                <a:latin typeface="Microsoft Sans Serif"/>
                <a:cs typeface="Microsoft Sans Serif"/>
              </a:rPr>
              <a:t> </a:t>
            </a:r>
            <a:r>
              <a:rPr lang="en-US" sz="1400" spc="-5" dirty="0">
                <a:latin typeface="Microsoft Sans Serif"/>
                <a:cs typeface="Microsoft Sans Serif"/>
              </a:rPr>
              <a:t>increase</a:t>
            </a:r>
            <a:r>
              <a:rPr lang="en-US" sz="1400" dirty="0">
                <a:latin typeface="Microsoft Sans Serif"/>
                <a:cs typeface="Microsoft Sans Serif"/>
              </a:rPr>
              <a:t> </a:t>
            </a:r>
            <a:r>
              <a:rPr lang="en-US" sz="1400" spc="-5" dirty="0">
                <a:latin typeface="Microsoft Sans Serif"/>
                <a:cs typeface="Microsoft Sans Serif"/>
              </a:rPr>
              <a:t>Resort</a:t>
            </a:r>
            <a:r>
              <a:rPr lang="en-US" sz="1400" spc="15" dirty="0">
                <a:latin typeface="Microsoft Sans Serif"/>
                <a:cs typeface="Microsoft Sans Serif"/>
              </a:rPr>
              <a:t> </a:t>
            </a:r>
            <a:r>
              <a:rPr lang="en-US" sz="1400" spc="-5" dirty="0">
                <a:latin typeface="Microsoft Sans Serif"/>
                <a:cs typeface="Microsoft Sans Serif"/>
              </a:rPr>
              <a:t>Hotel</a:t>
            </a:r>
            <a:r>
              <a:rPr lang="en-US" sz="1400" spc="10" dirty="0">
                <a:latin typeface="Microsoft Sans Serif"/>
                <a:cs typeface="Microsoft Sans Serif"/>
              </a:rPr>
              <a:t> </a:t>
            </a:r>
            <a:r>
              <a:rPr lang="en-US" sz="1400" spc="-5" dirty="0">
                <a:latin typeface="Microsoft Sans Serif"/>
                <a:cs typeface="Microsoft Sans Serif"/>
              </a:rPr>
              <a:t>bookings.</a:t>
            </a:r>
            <a:r>
              <a:rPr lang="en-US" sz="1400" dirty="0">
                <a:latin typeface="Microsoft Sans Serif"/>
                <a:cs typeface="Microsoft Sans Serif"/>
              </a:rPr>
              <a:t> </a:t>
            </a:r>
            <a:r>
              <a:rPr lang="en-US" sz="1400" spc="-5" dirty="0">
                <a:latin typeface="Microsoft Sans Serif"/>
                <a:cs typeface="Microsoft Sans Serif"/>
              </a:rPr>
              <a:t>From</a:t>
            </a:r>
            <a:r>
              <a:rPr lang="en-US" sz="1400" spc="5" dirty="0">
                <a:latin typeface="Microsoft Sans Serif"/>
                <a:cs typeface="Microsoft Sans Serif"/>
              </a:rPr>
              <a:t> </a:t>
            </a:r>
            <a:r>
              <a:rPr lang="en-US" sz="1400" spc="-5" dirty="0">
                <a:latin typeface="Microsoft Sans Serif"/>
                <a:cs typeface="Microsoft Sans Serif"/>
              </a:rPr>
              <a:t>this</a:t>
            </a:r>
            <a:r>
              <a:rPr lang="en-US" sz="1400" spc="15" dirty="0">
                <a:latin typeface="Microsoft Sans Serif"/>
                <a:cs typeface="Microsoft Sans Serif"/>
              </a:rPr>
              <a:t> </a:t>
            </a:r>
            <a:r>
              <a:rPr lang="en-US" sz="1400" spc="-5" dirty="0">
                <a:latin typeface="Microsoft Sans Serif"/>
                <a:cs typeface="Microsoft Sans Serif"/>
              </a:rPr>
              <a:t>we</a:t>
            </a:r>
            <a:r>
              <a:rPr lang="en-US" sz="1400" spc="25" dirty="0">
                <a:latin typeface="Microsoft Sans Serif"/>
                <a:cs typeface="Microsoft Sans Serif"/>
              </a:rPr>
              <a:t> </a:t>
            </a:r>
            <a:r>
              <a:rPr lang="en-US" sz="1400" spc="-5" dirty="0">
                <a:latin typeface="Microsoft Sans Serif"/>
                <a:cs typeface="Microsoft Sans Serif"/>
              </a:rPr>
              <a:t>can</a:t>
            </a:r>
            <a:r>
              <a:rPr lang="en-US" sz="1400" spc="5" dirty="0">
                <a:latin typeface="Microsoft Sans Serif"/>
                <a:cs typeface="Microsoft Sans Serif"/>
              </a:rPr>
              <a:t> </a:t>
            </a:r>
            <a:r>
              <a:rPr lang="en-US" sz="1400" spc="-5" dirty="0">
                <a:latin typeface="Microsoft Sans Serif"/>
                <a:cs typeface="Microsoft Sans Serif"/>
              </a:rPr>
              <a:t>say </a:t>
            </a:r>
            <a:r>
              <a:rPr lang="en-US" sz="1400" spc="-360" dirty="0">
                <a:latin typeface="Microsoft Sans Serif"/>
                <a:cs typeface="Microsoft Sans Serif"/>
              </a:rPr>
              <a:t> </a:t>
            </a:r>
            <a:r>
              <a:rPr lang="en-US" sz="1400" dirty="0">
                <a:latin typeface="Microsoft Sans Serif"/>
                <a:cs typeface="Microsoft Sans Serif"/>
              </a:rPr>
              <a:t>that</a:t>
            </a:r>
            <a:r>
              <a:rPr lang="en-US" sz="1400" spc="-5" dirty="0">
                <a:latin typeface="Microsoft Sans Serif"/>
                <a:cs typeface="Microsoft Sans Serif"/>
              </a:rPr>
              <a:t> “Direct” and</a:t>
            </a:r>
            <a:r>
              <a:rPr lang="en-US" sz="1400" dirty="0">
                <a:latin typeface="Microsoft Sans Serif"/>
                <a:cs typeface="Microsoft Sans Serif"/>
              </a:rPr>
              <a:t> </a:t>
            </a:r>
            <a:r>
              <a:rPr lang="en-US" sz="1400" spc="-10" dirty="0">
                <a:latin typeface="Microsoft Sans Serif"/>
                <a:cs typeface="Microsoft Sans Serif"/>
              </a:rPr>
              <a:t>‘TA/TO’</a:t>
            </a:r>
            <a:r>
              <a:rPr lang="en-US" sz="1400" spc="15" dirty="0">
                <a:latin typeface="Microsoft Sans Serif"/>
                <a:cs typeface="Microsoft Sans Serif"/>
              </a:rPr>
              <a:t> </a:t>
            </a:r>
            <a:r>
              <a:rPr lang="en-US" sz="1400" spc="-5" dirty="0">
                <a:latin typeface="Microsoft Sans Serif"/>
                <a:cs typeface="Microsoft Sans Serif"/>
              </a:rPr>
              <a:t>are</a:t>
            </a:r>
            <a:r>
              <a:rPr lang="en-US" sz="1400" spc="30" dirty="0">
                <a:latin typeface="Microsoft Sans Serif"/>
                <a:cs typeface="Microsoft Sans Serif"/>
              </a:rPr>
              <a:t> </a:t>
            </a:r>
            <a:r>
              <a:rPr lang="en-US" sz="1400" spc="-5" dirty="0">
                <a:latin typeface="Microsoft Sans Serif"/>
                <a:cs typeface="Microsoft Sans Serif"/>
              </a:rPr>
              <a:t>generating more revenue</a:t>
            </a:r>
            <a:r>
              <a:rPr lang="en-US" sz="1400" spc="-20" dirty="0">
                <a:latin typeface="Microsoft Sans Serif"/>
                <a:cs typeface="Microsoft Sans Serif"/>
              </a:rPr>
              <a:t> </a:t>
            </a:r>
            <a:r>
              <a:rPr lang="en-US" sz="1400" dirty="0">
                <a:latin typeface="Microsoft Sans Serif"/>
                <a:cs typeface="Microsoft Sans Serif"/>
              </a:rPr>
              <a:t>than </a:t>
            </a:r>
            <a:r>
              <a:rPr lang="en-US" sz="1400" spc="-5" dirty="0">
                <a:latin typeface="Microsoft Sans Serif"/>
                <a:cs typeface="Microsoft Sans Serif"/>
              </a:rPr>
              <a:t>the</a:t>
            </a:r>
            <a:r>
              <a:rPr lang="en-US" sz="1400" spc="15" dirty="0">
                <a:latin typeface="Microsoft Sans Serif"/>
                <a:cs typeface="Microsoft Sans Serif"/>
              </a:rPr>
              <a:t> </a:t>
            </a:r>
            <a:r>
              <a:rPr lang="en-US" sz="1400" spc="-5" dirty="0">
                <a:latin typeface="Microsoft Sans Serif"/>
                <a:cs typeface="Microsoft Sans Serif"/>
              </a:rPr>
              <a:t>other</a:t>
            </a:r>
            <a:r>
              <a:rPr lang="en-US" sz="1400" spc="-10" dirty="0">
                <a:latin typeface="Microsoft Sans Serif"/>
                <a:cs typeface="Microsoft Sans Serif"/>
              </a:rPr>
              <a:t> </a:t>
            </a:r>
            <a:r>
              <a:rPr lang="en-US" sz="1400" spc="-5" dirty="0">
                <a:latin typeface="Microsoft Sans Serif"/>
                <a:cs typeface="Microsoft Sans Serif"/>
              </a:rPr>
              <a:t>channels.</a:t>
            </a:r>
            <a:endParaRPr lang="en-US" sz="1400" dirty="0">
              <a:latin typeface="Microsoft Sans Serif"/>
              <a:cs typeface="Microsoft Sans Serif"/>
            </a:endParaRPr>
          </a:p>
          <a:p>
            <a:pPr marL="12700">
              <a:lnSpc>
                <a:spcPct val="100000"/>
              </a:lnSpc>
            </a:pPr>
            <a:r>
              <a:rPr lang="en-US" sz="1400" b="1" spc="-5" dirty="0">
                <a:solidFill>
                  <a:srgbClr val="00B0F0"/>
                </a:solidFill>
                <a:latin typeface="Arial"/>
                <a:cs typeface="Arial"/>
              </a:rPr>
              <a:t>Market</a:t>
            </a:r>
            <a:r>
              <a:rPr lang="en-US" sz="1400" b="1" spc="-45" dirty="0">
                <a:solidFill>
                  <a:srgbClr val="00B0F0"/>
                </a:solidFill>
                <a:latin typeface="Arial"/>
                <a:cs typeface="Arial"/>
              </a:rPr>
              <a:t> </a:t>
            </a:r>
            <a:r>
              <a:rPr lang="en-US" sz="1400" b="1" spc="-5" dirty="0">
                <a:solidFill>
                  <a:srgbClr val="00B0F0"/>
                </a:solidFill>
                <a:latin typeface="Arial"/>
                <a:cs typeface="Arial"/>
              </a:rPr>
              <a:t>Segment:</a:t>
            </a:r>
            <a:endParaRPr lang="en-US" sz="1400" dirty="0">
              <a:solidFill>
                <a:srgbClr val="00B0F0"/>
              </a:solidFill>
              <a:latin typeface="Arial"/>
              <a:cs typeface="Arial"/>
            </a:endParaRPr>
          </a:p>
          <a:p>
            <a:pPr marL="12700" marR="471170">
              <a:lnSpc>
                <a:spcPct val="100000"/>
              </a:lnSpc>
              <a:buClr>
                <a:srgbClr val="000000"/>
              </a:buClr>
              <a:buSzPct val="92857"/>
              <a:buFont typeface="Wingdings"/>
              <a:buChar char=""/>
              <a:tabLst>
                <a:tab pos="154940" algn="l"/>
              </a:tabLst>
            </a:pPr>
            <a:r>
              <a:rPr lang="en-US" sz="1400" spc="-5" dirty="0">
                <a:solidFill>
                  <a:srgbClr val="202020"/>
                </a:solidFill>
                <a:latin typeface="Microsoft Sans Serif"/>
                <a:cs typeface="Microsoft Sans Serif"/>
              </a:rPr>
              <a:t>Here</a:t>
            </a:r>
            <a:r>
              <a:rPr lang="en-US" sz="1400" spc="1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“Direct”</a:t>
            </a:r>
            <a:r>
              <a:rPr lang="en-US" sz="140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and</a:t>
            </a:r>
            <a:r>
              <a:rPr lang="en-US" sz="1400" spc="10" dirty="0">
                <a:solidFill>
                  <a:srgbClr val="202020"/>
                </a:solidFill>
                <a:latin typeface="Microsoft Sans Serif"/>
                <a:cs typeface="Microsoft Sans Serif"/>
              </a:rPr>
              <a:t> </a:t>
            </a:r>
            <a:r>
              <a:rPr lang="en-US" sz="1400" spc="-10" dirty="0">
                <a:solidFill>
                  <a:srgbClr val="202020"/>
                </a:solidFill>
                <a:latin typeface="Microsoft Sans Serif"/>
                <a:cs typeface="Microsoft Sans Serif"/>
              </a:rPr>
              <a:t>‘Online</a:t>
            </a:r>
            <a:r>
              <a:rPr lang="en-US" sz="1400" spc="1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Travel</a:t>
            </a:r>
            <a:r>
              <a:rPr lang="en-US" sz="1400" spc="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Agency’</a:t>
            </a:r>
            <a:r>
              <a:rPr lang="en-US" sz="1400" spc="1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has</a:t>
            </a:r>
            <a:r>
              <a:rPr lang="en-US" sz="1400" spc="10" dirty="0">
                <a:solidFill>
                  <a:srgbClr val="202020"/>
                </a:solidFill>
                <a:latin typeface="Microsoft Sans Serif"/>
                <a:cs typeface="Microsoft Sans Serif"/>
              </a:rPr>
              <a:t> </a:t>
            </a:r>
            <a:r>
              <a:rPr lang="en-US" sz="1400" spc="-10" dirty="0">
                <a:solidFill>
                  <a:srgbClr val="202020"/>
                </a:solidFill>
                <a:latin typeface="Microsoft Sans Serif"/>
                <a:cs typeface="Microsoft Sans Serif"/>
              </a:rPr>
              <a:t>high</a:t>
            </a:r>
            <a:r>
              <a:rPr lang="en-US" sz="1400" spc="3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adr</a:t>
            </a:r>
            <a:r>
              <a:rPr lang="en-US" sz="1400" spc="1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for</a:t>
            </a:r>
            <a:r>
              <a:rPr lang="en-US" sz="1400" spc="2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both</a:t>
            </a:r>
            <a:r>
              <a:rPr lang="en-US" sz="1400" spc="1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hotel</a:t>
            </a:r>
            <a:r>
              <a:rPr lang="en-US" sz="1400" spc="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types.</a:t>
            </a:r>
            <a:r>
              <a:rPr lang="en-US" sz="1400" spc="1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Aviation</a:t>
            </a:r>
            <a:r>
              <a:rPr lang="en-US" sz="1400" spc="1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segment</a:t>
            </a:r>
            <a:r>
              <a:rPr lang="en-US" sz="140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needs</a:t>
            </a:r>
            <a:r>
              <a:rPr lang="en-US" sz="1400" spc="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to </a:t>
            </a:r>
            <a:r>
              <a:rPr lang="en-US" sz="1400" spc="-35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increase</a:t>
            </a:r>
            <a:r>
              <a:rPr lang="en-US" sz="1400" spc="-15"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Resort</a:t>
            </a:r>
            <a:r>
              <a:rPr lang="en-US" sz="140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hotel</a:t>
            </a:r>
            <a:r>
              <a:rPr lang="en-US" sz="1400" dirty="0">
                <a:solidFill>
                  <a:srgbClr val="202020"/>
                </a:solidFill>
                <a:latin typeface="Microsoft Sans Serif"/>
                <a:cs typeface="Microsoft Sans Serif"/>
              </a:rPr>
              <a:t> </a:t>
            </a:r>
            <a:r>
              <a:rPr lang="en-US" sz="1400" spc="-5" dirty="0">
                <a:solidFill>
                  <a:srgbClr val="202020"/>
                </a:solidFill>
                <a:latin typeface="Microsoft Sans Serif"/>
                <a:cs typeface="Microsoft Sans Serif"/>
              </a:rPr>
              <a:t>bookings.</a:t>
            </a:r>
            <a:endParaRPr lang="en-US" sz="1400" dirty="0">
              <a:latin typeface="Microsoft Sans Serif"/>
              <a:cs typeface="Microsoft Sans Serif"/>
            </a:endParaRPr>
          </a:p>
        </p:txBody>
      </p:sp>
      <p:pic>
        <p:nvPicPr>
          <p:cNvPr id="4098" name="Picture 2">
            <a:extLst>
              <a:ext uri="{FF2B5EF4-FFF2-40B4-BE49-F238E27FC236}">
                <a16:creationId xmlns:a16="http://schemas.microsoft.com/office/drawing/2014/main" id="{DC40A7D1-B19C-F6A6-F727-149C20310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320500"/>
            <a:ext cx="4548187" cy="26936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A1D428A-439D-8EAB-9749-94D7B8894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5853"/>
            <a:ext cx="4548186" cy="269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53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281167" y="3426159"/>
            <a:ext cx="8581666" cy="1551707"/>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'Online T/A' has the highest cancellation in both type of Hotel</a:t>
            </a: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In order to reduce the booking cancellations hotels need to set the refundable/ no refundable and deposit policies </a:t>
            </a:r>
          </a:p>
          <a:p>
            <a:pPr algn="l"/>
            <a:endPar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In "TA/TO", City hotels has the high cancellation rate compared to resort hotels.</a:t>
            </a: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In "direct" both the hotels has almost same cancellation rate.</a:t>
            </a:r>
            <a:r>
              <a:rPr lang="en-US" spc="-5" dirty="0">
                <a:solidFill>
                  <a:srgbClr val="202020"/>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122" name="Picture 2">
            <a:extLst>
              <a:ext uri="{FF2B5EF4-FFF2-40B4-BE49-F238E27FC236}">
                <a16:creationId xmlns:a16="http://schemas.microsoft.com/office/drawing/2014/main" id="{32C5431F-6429-B7FF-2686-5D7DD12F0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25642"/>
            <a:ext cx="4899377" cy="27833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0153742-3CB7-28B9-340E-5CAFD54F3E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378" y="325642"/>
            <a:ext cx="4111906" cy="278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99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281167" y="3426159"/>
            <a:ext cx="8581666" cy="1418337"/>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Its is clear that there is no much(2.5%) effect on cancellation of the bookings even if the guests are not assigned with rooms which they reserved during booking.</a:t>
            </a:r>
          </a:p>
          <a:p>
            <a:pPr marL="298450" indent="-285750">
              <a:spcBef>
                <a:spcPts val="100"/>
              </a:spcBef>
              <a:buFont typeface="Wingdings" panose="05000000000000000000" pitchFamily="2" charset="2"/>
              <a:buChar char="Ø"/>
            </a:pPr>
            <a:endParaRPr lang="en-US" dirty="0">
              <a:solidFill>
                <a:srgbClr val="21212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Optimal stay in both the type hotel is less than 7 days.</a:t>
            </a:r>
          </a:p>
          <a:p>
            <a:pPr marL="12700">
              <a:lnSpc>
                <a:spcPct val="100000"/>
              </a:lnSpc>
              <a:spcBef>
                <a:spcPts val="100"/>
              </a:spcBef>
            </a:pPr>
            <a:endParaRPr lang="en-US" sz="1600" b="1" dirty="0">
              <a:solidFill>
                <a:srgbClr val="FF4646"/>
              </a:solidFill>
              <a:latin typeface="Arial"/>
              <a:cs typeface="Arial"/>
            </a:endParaRPr>
          </a:p>
        </p:txBody>
      </p:sp>
      <p:pic>
        <p:nvPicPr>
          <p:cNvPr id="6146" name="Picture 2">
            <a:extLst>
              <a:ext uri="{FF2B5EF4-FFF2-40B4-BE49-F238E27FC236}">
                <a16:creationId xmlns:a16="http://schemas.microsoft.com/office/drawing/2014/main" id="{CACD0742-53E8-7167-2FD2-71B802C44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299004"/>
            <a:ext cx="3578578" cy="31642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EBEED4B-D5BA-2B0D-1003-A2F7179B5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746" y="252162"/>
            <a:ext cx="5284254" cy="325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624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281167" y="3654428"/>
            <a:ext cx="8581666" cy="1190069"/>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As the total stay increases the adr also increases.</a:t>
            </a:r>
          </a:p>
          <a:p>
            <a:pPr marL="12700">
              <a:spcBef>
                <a:spcPts val="100"/>
              </a:spcBef>
            </a:pPr>
            <a:endParaRPr lang="en-US" dirty="0">
              <a:solidFill>
                <a:srgbClr val="21212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Not Repeated guests are more likely to cancel their bookings.</a:t>
            </a:r>
          </a:p>
          <a:p>
            <a:pPr marL="12700">
              <a:lnSpc>
                <a:spcPct val="100000"/>
              </a:lnSpc>
              <a:spcBef>
                <a:spcPts val="100"/>
              </a:spcBef>
            </a:pPr>
            <a:endParaRPr lang="en-US" sz="1600" b="1" dirty="0">
              <a:solidFill>
                <a:srgbClr val="FF4646"/>
              </a:solidFill>
              <a:latin typeface="Arial"/>
              <a:cs typeface="Arial"/>
            </a:endParaRPr>
          </a:p>
        </p:txBody>
      </p:sp>
      <p:pic>
        <p:nvPicPr>
          <p:cNvPr id="7170" name="Picture 2">
            <a:extLst>
              <a:ext uri="{FF2B5EF4-FFF2-40B4-BE49-F238E27FC236}">
                <a16:creationId xmlns:a16="http://schemas.microsoft.com/office/drawing/2014/main" id="{97679457-848C-C9FA-40DC-723F4E8F4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3" y="414337"/>
            <a:ext cx="4278488" cy="324009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D93462F-96DC-FEC6-B018-2B6B6FC47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511" y="414337"/>
            <a:ext cx="4786489" cy="312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515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281167" y="3263571"/>
            <a:ext cx="8581666" cy="1620957"/>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As the total number of people increases adr also increases.</a:t>
            </a:r>
          </a:p>
          <a:p>
            <a:pPr marL="285750" indent="-285750" algn="l">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Thus adr and total people are directly proportional to each other.</a:t>
            </a:r>
          </a:p>
          <a:p>
            <a:pPr marL="12700">
              <a:spcBef>
                <a:spcPts val="100"/>
              </a:spcBef>
            </a:pPr>
            <a:endParaRPr lang="en-US" dirty="0">
              <a:solidFill>
                <a:srgbClr val="21212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98450" indent="-285750">
              <a:spcBef>
                <a:spcPts val="100"/>
              </a:spcBef>
              <a:buFont typeface="Wingdings" panose="05000000000000000000" pitchFamily="2" charset="2"/>
              <a:buChar char="Ø"/>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From above scatter we can say that as the stay increases adr is decreasing. Thus for longer stays customer can get good adr.</a:t>
            </a:r>
          </a:p>
          <a:p>
            <a:pPr marL="12700">
              <a:lnSpc>
                <a:spcPct val="100000"/>
              </a:lnSpc>
              <a:spcBef>
                <a:spcPts val="100"/>
              </a:spcBef>
            </a:pPr>
            <a:endParaRPr lang="en-US" sz="1600" b="1" dirty="0">
              <a:solidFill>
                <a:srgbClr val="FF4646"/>
              </a:solidFill>
              <a:latin typeface="Arial"/>
              <a:cs typeface="Arial"/>
            </a:endParaRPr>
          </a:p>
        </p:txBody>
      </p:sp>
      <p:pic>
        <p:nvPicPr>
          <p:cNvPr id="8194" name="Picture 2">
            <a:extLst>
              <a:ext uri="{FF2B5EF4-FFF2-40B4-BE49-F238E27FC236}">
                <a16:creationId xmlns:a16="http://schemas.microsoft.com/office/drawing/2014/main" id="{6713B797-A446-840F-674C-FC87B6872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299003"/>
            <a:ext cx="3759200" cy="296456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967798F-E9BD-AE27-C8C5-04CBBE07C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612" y="214291"/>
            <a:ext cx="5259388" cy="296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982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146756" y="3263571"/>
            <a:ext cx="8839200" cy="176715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lang="en-US" sz="1600" b="1" dirty="0">
              <a:solidFill>
                <a:srgbClr val="FF4646"/>
              </a:solidFill>
              <a:latin typeface="Arial"/>
              <a:cs typeface="Arial"/>
            </a:endParaRPr>
          </a:p>
          <a:p>
            <a:pPr algn="l">
              <a:buFont typeface="Arial" panose="020B0604020202020204" pitchFamily="34" charset="0"/>
              <a:buChar char="•"/>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is_canceled and same_room_alloted_or_not are negatively corelated. That means customer is unlikely to cancel his bookings if he don't get the same room as per reserved room. We have visualized it above.</a:t>
            </a:r>
          </a:p>
          <a:p>
            <a:pPr algn="l">
              <a:buFont typeface="Arial" panose="020B0604020202020204" pitchFamily="34" charset="0"/>
              <a:buChar char="•"/>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lead_time and total_stay is positively correlated. That means more is the stay of customer more will be the lead time.</a:t>
            </a:r>
          </a:p>
          <a:p>
            <a:pPr algn="l">
              <a:buFont typeface="Arial" panose="020B0604020202020204" pitchFamily="34" charset="0"/>
              <a:buChar char="•"/>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adults, childrens and babies are corelated to each other. That means more the people more will be adr.</a:t>
            </a:r>
          </a:p>
          <a:p>
            <a:pPr algn="l">
              <a:buFont typeface="Arial" panose="020B0604020202020204" pitchFamily="34" charset="0"/>
              <a:buChar char="•"/>
            </a:pP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is_repeated guest and previous bookings not canceled has strong correlation. may be repeated guests are not more likely to cancel their bookings.</a:t>
            </a:r>
          </a:p>
        </p:txBody>
      </p:sp>
      <p:pic>
        <p:nvPicPr>
          <p:cNvPr id="9218" name="Picture 2">
            <a:extLst>
              <a:ext uri="{FF2B5EF4-FFF2-40B4-BE49-F238E27FC236}">
                <a16:creationId xmlns:a16="http://schemas.microsoft.com/office/drawing/2014/main" id="{5EADF3BC-393C-DA3C-D320-F1D1356C8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60" y="141441"/>
            <a:ext cx="7804108" cy="339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3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90">
          <a:fgClr>
            <a:srgbClr val="FFFFFF"/>
          </a:fgClr>
          <a:bgClr>
            <a:schemeClr val="bg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CE9F54-2D18-DF59-D458-360C17165914}"/>
              </a:ext>
            </a:extLst>
          </p:cNvPr>
          <p:cNvSpPr/>
          <p:nvPr/>
        </p:nvSpPr>
        <p:spPr>
          <a:xfrm>
            <a:off x="2421411" y="2110085"/>
            <a:ext cx="430117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5501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B5276234-0F53-FFEC-1EBA-27621A5F7104}"/>
              </a:ext>
            </a:extLst>
          </p:cNvPr>
          <p:cNvSpPr txBox="1">
            <a:spLocks noGrp="1"/>
          </p:cNvSpPr>
          <p:nvPr>
            <p:ph type="title"/>
          </p:nvPr>
        </p:nvSpPr>
        <p:spPr>
          <a:xfrm>
            <a:off x="3530882" y="177195"/>
            <a:ext cx="1790700" cy="408940"/>
          </a:xfrm>
          <a:prstGeom prst="rect">
            <a:avLst/>
          </a:prstGeom>
          <a:solidFill>
            <a:srgbClr val="CCCCCC"/>
          </a:solidFill>
        </p:spPr>
        <p:txBody>
          <a:bodyPr vert="horz" wrap="square" lIns="0" tIns="0" rIns="0" bIns="0" rtlCol="0">
            <a:spAutoFit/>
          </a:bodyPr>
          <a:lstStyle/>
          <a:p>
            <a:pPr marL="635" algn="r">
              <a:lnSpc>
                <a:spcPts val="3190"/>
              </a:lnSpc>
            </a:pPr>
            <a:r>
              <a:rPr sz="2800" b="1" spc="-20" dirty="0">
                <a:solidFill>
                  <a:schemeClr val="tx1"/>
                </a:solidFill>
                <a:latin typeface="Arial"/>
                <a:cs typeface="Arial"/>
              </a:rPr>
              <a:t>Work</a:t>
            </a:r>
            <a:r>
              <a:rPr sz="2800" b="1" spc="-75" dirty="0">
                <a:solidFill>
                  <a:schemeClr val="tx1"/>
                </a:solidFill>
                <a:latin typeface="Arial"/>
                <a:cs typeface="Arial"/>
              </a:rPr>
              <a:t> </a:t>
            </a:r>
            <a:r>
              <a:rPr sz="2800" b="1" spc="-10" dirty="0">
                <a:solidFill>
                  <a:schemeClr val="tx1"/>
                </a:solidFill>
                <a:latin typeface="Arial"/>
                <a:cs typeface="Arial"/>
              </a:rPr>
              <a:t>Flow</a:t>
            </a:r>
            <a:endParaRPr sz="2800" b="1" dirty="0">
              <a:solidFill>
                <a:schemeClr val="tx1"/>
              </a:solidFill>
              <a:latin typeface="Arial"/>
              <a:cs typeface="Arial"/>
            </a:endParaRPr>
          </a:p>
        </p:txBody>
      </p:sp>
      <p:sp>
        <p:nvSpPr>
          <p:cNvPr id="11" name="object 3">
            <a:extLst>
              <a:ext uri="{FF2B5EF4-FFF2-40B4-BE49-F238E27FC236}">
                <a16:creationId xmlns:a16="http://schemas.microsoft.com/office/drawing/2014/main" id="{9795BA83-8455-4BD8-46FD-BC5E06D08682}"/>
              </a:ext>
            </a:extLst>
          </p:cNvPr>
          <p:cNvSpPr txBox="1"/>
          <p:nvPr/>
        </p:nvSpPr>
        <p:spPr>
          <a:xfrm>
            <a:off x="2064032" y="747314"/>
            <a:ext cx="4724400" cy="262890"/>
          </a:xfrm>
          <a:prstGeom prst="rect">
            <a:avLst/>
          </a:prstGeom>
          <a:solidFill>
            <a:srgbClr val="EDEDED"/>
          </a:solidFill>
        </p:spPr>
        <p:txBody>
          <a:bodyPr vert="horz" wrap="square" lIns="0" tIns="0" rIns="0" bIns="0" rtlCol="0">
            <a:spAutoFit/>
          </a:bodyPr>
          <a:lstStyle/>
          <a:p>
            <a:pPr marL="1270" algn="ctr">
              <a:lnSpc>
                <a:spcPts val="2039"/>
              </a:lnSpc>
            </a:pPr>
            <a:r>
              <a:rPr sz="1800" dirty="0">
                <a:latin typeface="Times New Roman"/>
                <a:cs typeface="Times New Roman"/>
              </a:rPr>
              <a:t>I</a:t>
            </a:r>
            <a:r>
              <a:rPr sz="1800" spc="-5" dirty="0">
                <a:latin typeface="Times New Roman"/>
                <a:cs typeface="Times New Roman"/>
              </a:rPr>
              <a:t> am</a:t>
            </a:r>
            <a:r>
              <a:rPr sz="1800" spc="-10" dirty="0">
                <a:latin typeface="Times New Roman"/>
                <a:cs typeface="Times New Roman"/>
              </a:rPr>
              <a:t> </a:t>
            </a:r>
            <a:r>
              <a:rPr sz="1800" dirty="0">
                <a:latin typeface="Times New Roman"/>
                <a:cs typeface="Times New Roman"/>
              </a:rPr>
              <a:t>dividing</a:t>
            </a:r>
            <a:r>
              <a:rPr sz="1800" spc="-5" dirty="0">
                <a:latin typeface="Times New Roman"/>
                <a:cs typeface="Times New Roman"/>
              </a:rPr>
              <a:t> this</a:t>
            </a:r>
            <a:r>
              <a:rPr sz="1800" spc="-10" dirty="0">
                <a:latin typeface="Times New Roman"/>
                <a:cs typeface="Times New Roman"/>
              </a:rPr>
              <a:t> </a:t>
            </a:r>
            <a:r>
              <a:rPr sz="1800" spc="-5" dirty="0">
                <a:latin typeface="Times New Roman"/>
                <a:cs typeface="Times New Roman"/>
              </a:rPr>
              <a:t>work</a:t>
            </a:r>
            <a:r>
              <a:rPr sz="1800" spc="-10" dirty="0">
                <a:latin typeface="Times New Roman"/>
                <a:cs typeface="Times New Roman"/>
              </a:rPr>
              <a:t> </a:t>
            </a:r>
            <a:r>
              <a:rPr sz="1800" dirty="0">
                <a:latin typeface="Times New Roman"/>
                <a:cs typeface="Times New Roman"/>
              </a:rPr>
              <a:t>flow</a:t>
            </a:r>
            <a:r>
              <a:rPr sz="1800" spc="-5" dirty="0">
                <a:latin typeface="Times New Roman"/>
                <a:cs typeface="Times New Roman"/>
              </a:rPr>
              <a:t> into</a:t>
            </a:r>
            <a:r>
              <a:rPr sz="1800" spc="-10" dirty="0">
                <a:latin typeface="Times New Roman"/>
                <a:cs typeface="Times New Roman"/>
              </a:rPr>
              <a:t> </a:t>
            </a:r>
            <a:r>
              <a:rPr sz="1800" spc="-5" dirty="0">
                <a:latin typeface="Times New Roman"/>
                <a:cs typeface="Times New Roman"/>
              </a:rPr>
              <a:t>following </a:t>
            </a:r>
            <a:r>
              <a:rPr sz="1800" dirty="0">
                <a:latin typeface="Times New Roman"/>
                <a:cs typeface="Times New Roman"/>
              </a:rPr>
              <a:t>3</a:t>
            </a:r>
            <a:r>
              <a:rPr sz="1800" spc="-5" dirty="0">
                <a:latin typeface="Times New Roman"/>
                <a:cs typeface="Times New Roman"/>
              </a:rPr>
              <a:t> steps.</a:t>
            </a:r>
            <a:endParaRPr sz="1800" dirty="0">
              <a:latin typeface="Times New Roman"/>
              <a:cs typeface="Times New Roman"/>
            </a:endParaRPr>
          </a:p>
        </p:txBody>
      </p:sp>
      <p:sp>
        <p:nvSpPr>
          <p:cNvPr id="12" name="object 4">
            <a:extLst>
              <a:ext uri="{FF2B5EF4-FFF2-40B4-BE49-F238E27FC236}">
                <a16:creationId xmlns:a16="http://schemas.microsoft.com/office/drawing/2014/main" id="{25599D17-4B9B-85F2-648A-483DFE5480D2}"/>
              </a:ext>
            </a:extLst>
          </p:cNvPr>
          <p:cNvSpPr txBox="1"/>
          <p:nvPr/>
        </p:nvSpPr>
        <p:spPr>
          <a:xfrm>
            <a:off x="569242" y="1293917"/>
            <a:ext cx="3459479" cy="262890"/>
          </a:xfrm>
          <a:prstGeom prst="rect">
            <a:avLst/>
          </a:prstGeom>
          <a:solidFill>
            <a:srgbClr val="D3E96A"/>
          </a:solidFill>
        </p:spPr>
        <p:txBody>
          <a:bodyPr vert="horz" wrap="square" lIns="0" tIns="0" rIns="0" bIns="0" rtlCol="0">
            <a:spAutoFit/>
          </a:bodyPr>
          <a:lstStyle/>
          <a:p>
            <a:pPr marL="635" algn="ctr">
              <a:lnSpc>
                <a:spcPts val="2039"/>
              </a:lnSpc>
            </a:pPr>
            <a:r>
              <a:rPr sz="1800" dirty="0">
                <a:latin typeface="Times New Roman"/>
                <a:cs typeface="Times New Roman"/>
              </a:rPr>
              <a:t>1.</a:t>
            </a:r>
            <a:r>
              <a:rPr sz="1800" spc="-20" dirty="0">
                <a:latin typeface="Times New Roman"/>
                <a:cs typeface="Times New Roman"/>
              </a:rPr>
              <a:t> </a:t>
            </a:r>
            <a:r>
              <a:rPr sz="1800" spc="-5" dirty="0">
                <a:latin typeface="Times New Roman"/>
                <a:cs typeface="Times New Roman"/>
              </a:rPr>
              <a:t>Data</a:t>
            </a:r>
            <a:r>
              <a:rPr sz="1800" spc="-25" dirty="0">
                <a:latin typeface="Times New Roman"/>
                <a:cs typeface="Times New Roman"/>
              </a:rPr>
              <a:t> </a:t>
            </a:r>
            <a:r>
              <a:rPr sz="1800" spc="-5" dirty="0">
                <a:latin typeface="Times New Roman"/>
                <a:cs typeface="Times New Roman"/>
              </a:rPr>
              <a:t>Collection</a:t>
            </a:r>
            <a:r>
              <a:rPr sz="1800" spc="-25" dirty="0">
                <a:latin typeface="Times New Roman"/>
                <a:cs typeface="Times New Roman"/>
              </a:rPr>
              <a:t> </a:t>
            </a:r>
            <a:r>
              <a:rPr sz="1800" spc="-5" dirty="0">
                <a:latin typeface="Times New Roman"/>
                <a:cs typeface="Times New Roman"/>
              </a:rPr>
              <a:t>and</a:t>
            </a:r>
            <a:r>
              <a:rPr sz="1800" spc="-20" dirty="0">
                <a:latin typeface="Times New Roman"/>
                <a:cs typeface="Times New Roman"/>
              </a:rPr>
              <a:t> </a:t>
            </a:r>
            <a:r>
              <a:rPr sz="1800" spc="-5" dirty="0">
                <a:latin typeface="Times New Roman"/>
                <a:cs typeface="Times New Roman"/>
              </a:rPr>
              <a:t>Understanding</a:t>
            </a:r>
            <a:endParaRPr sz="1800" dirty="0">
              <a:latin typeface="Times New Roman"/>
              <a:cs typeface="Times New Roman"/>
            </a:endParaRPr>
          </a:p>
        </p:txBody>
      </p:sp>
      <p:sp>
        <p:nvSpPr>
          <p:cNvPr id="13" name="object 5">
            <a:extLst>
              <a:ext uri="{FF2B5EF4-FFF2-40B4-BE49-F238E27FC236}">
                <a16:creationId xmlns:a16="http://schemas.microsoft.com/office/drawing/2014/main" id="{5FE3A598-CB82-6CD7-6F09-669A6342EE04}"/>
              </a:ext>
            </a:extLst>
          </p:cNvPr>
          <p:cNvSpPr txBox="1"/>
          <p:nvPr/>
        </p:nvSpPr>
        <p:spPr>
          <a:xfrm>
            <a:off x="4662030" y="1293917"/>
            <a:ext cx="3446779" cy="262890"/>
          </a:xfrm>
          <a:prstGeom prst="rect">
            <a:avLst/>
          </a:prstGeom>
          <a:solidFill>
            <a:srgbClr val="D3E96A"/>
          </a:solidFill>
        </p:spPr>
        <p:txBody>
          <a:bodyPr vert="horz" wrap="square" lIns="0" tIns="0" rIns="0" bIns="0" rtlCol="0">
            <a:spAutoFit/>
          </a:bodyPr>
          <a:lstStyle/>
          <a:p>
            <a:pPr marL="635" algn="ctr">
              <a:lnSpc>
                <a:spcPts val="2039"/>
              </a:lnSpc>
            </a:pPr>
            <a:r>
              <a:rPr sz="1800" dirty="0">
                <a:latin typeface="Times New Roman"/>
                <a:cs typeface="Times New Roman"/>
              </a:rPr>
              <a:t>2.</a:t>
            </a:r>
            <a:r>
              <a:rPr sz="1800" spc="-20" dirty="0">
                <a:latin typeface="Times New Roman"/>
                <a:cs typeface="Times New Roman"/>
              </a:rPr>
              <a:t> </a:t>
            </a:r>
            <a:r>
              <a:rPr sz="1800" spc="-5" dirty="0">
                <a:latin typeface="Times New Roman"/>
                <a:cs typeface="Times New Roman"/>
              </a:rPr>
              <a:t>Data</a:t>
            </a:r>
            <a:r>
              <a:rPr sz="1800" spc="-25" dirty="0">
                <a:latin typeface="Times New Roman"/>
                <a:cs typeface="Times New Roman"/>
              </a:rPr>
              <a:t> </a:t>
            </a:r>
            <a:r>
              <a:rPr sz="1800" spc="-5" dirty="0">
                <a:latin typeface="Times New Roman"/>
                <a:cs typeface="Times New Roman"/>
              </a:rPr>
              <a:t>Cleaning</a:t>
            </a:r>
            <a:r>
              <a:rPr sz="1800" spc="-25" dirty="0">
                <a:latin typeface="Times New Roman"/>
                <a:cs typeface="Times New Roman"/>
              </a:rPr>
              <a:t> </a:t>
            </a:r>
            <a:r>
              <a:rPr sz="1800" spc="-5" dirty="0">
                <a:latin typeface="Times New Roman"/>
                <a:cs typeface="Times New Roman"/>
              </a:rPr>
              <a:t>and</a:t>
            </a:r>
            <a:r>
              <a:rPr sz="1800" spc="-20" dirty="0">
                <a:latin typeface="Times New Roman"/>
                <a:cs typeface="Times New Roman"/>
              </a:rPr>
              <a:t> </a:t>
            </a:r>
            <a:r>
              <a:rPr sz="1800" spc="-5" dirty="0">
                <a:latin typeface="Times New Roman"/>
                <a:cs typeface="Times New Roman"/>
              </a:rPr>
              <a:t>Manipulation</a:t>
            </a:r>
            <a:endParaRPr sz="1800" dirty="0">
              <a:latin typeface="Times New Roman"/>
              <a:cs typeface="Times New Roman"/>
            </a:endParaRPr>
          </a:p>
        </p:txBody>
      </p:sp>
      <p:sp>
        <p:nvSpPr>
          <p:cNvPr id="14" name="object 6">
            <a:extLst>
              <a:ext uri="{FF2B5EF4-FFF2-40B4-BE49-F238E27FC236}">
                <a16:creationId xmlns:a16="http://schemas.microsoft.com/office/drawing/2014/main" id="{661B8715-9DD6-6950-D74B-AE7DCDF626EA}"/>
              </a:ext>
            </a:extLst>
          </p:cNvPr>
          <p:cNvSpPr txBox="1"/>
          <p:nvPr/>
        </p:nvSpPr>
        <p:spPr>
          <a:xfrm>
            <a:off x="2415541" y="1719825"/>
            <a:ext cx="3446779" cy="262890"/>
          </a:xfrm>
          <a:prstGeom prst="rect">
            <a:avLst/>
          </a:prstGeom>
          <a:solidFill>
            <a:srgbClr val="D3E96A"/>
          </a:solidFill>
        </p:spPr>
        <p:txBody>
          <a:bodyPr vert="horz" wrap="square" lIns="0" tIns="0" rIns="0" bIns="0" rtlCol="0">
            <a:spAutoFit/>
          </a:bodyPr>
          <a:lstStyle/>
          <a:p>
            <a:pPr marL="635" algn="ctr">
              <a:lnSpc>
                <a:spcPts val="2039"/>
              </a:lnSpc>
            </a:pPr>
            <a:r>
              <a:rPr sz="1800" dirty="0">
                <a:latin typeface="Times New Roman"/>
                <a:cs typeface="Times New Roman"/>
              </a:rPr>
              <a:t>3. </a:t>
            </a:r>
            <a:r>
              <a:rPr sz="1800" spc="-5" dirty="0">
                <a:latin typeface="Times New Roman"/>
                <a:cs typeface="Times New Roman"/>
              </a:rPr>
              <a:t>Explorat</a:t>
            </a:r>
            <a:r>
              <a:rPr sz="1800" spc="-15" dirty="0">
                <a:latin typeface="Times New Roman"/>
                <a:cs typeface="Times New Roman"/>
              </a:rPr>
              <a:t>o</a:t>
            </a:r>
            <a:r>
              <a:rPr sz="1800" dirty="0">
                <a:latin typeface="Times New Roman"/>
                <a:cs typeface="Times New Roman"/>
              </a:rPr>
              <a:t>ry </a:t>
            </a:r>
            <a:r>
              <a:rPr sz="1800" spc="-5" dirty="0">
                <a:latin typeface="Times New Roman"/>
                <a:cs typeface="Times New Roman"/>
              </a:rPr>
              <a:t>Dat</a:t>
            </a:r>
            <a:r>
              <a:rPr sz="1800" dirty="0">
                <a:latin typeface="Times New Roman"/>
                <a:cs typeface="Times New Roman"/>
              </a:rPr>
              <a:t>a</a:t>
            </a:r>
            <a:r>
              <a:rPr sz="1800" spc="-105" dirty="0">
                <a:latin typeface="Times New Roman"/>
                <a:cs typeface="Times New Roman"/>
              </a:rPr>
              <a:t> </a:t>
            </a:r>
            <a:r>
              <a:rPr sz="1800" spc="-5" dirty="0">
                <a:latin typeface="Times New Roman"/>
                <a:cs typeface="Times New Roman"/>
              </a:rPr>
              <a:t>Analysis(EDA)...</a:t>
            </a:r>
            <a:endParaRPr sz="1800" dirty="0">
              <a:latin typeface="Times New Roman"/>
              <a:cs typeface="Times New Roman"/>
            </a:endParaRPr>
          </a:p>
        </p:txBody>
      </p:sp>
      <p:sp>
        <p:nvSpPr>
          <p:cNvPr id="15" name="object 7">
            <a:extLst>
              <a:ext uri="{FF2B5EF4-FFF2-40B4-BE49-F238E27FC236}">
                <a16:creationId xmlns:a16="http://schemas.microsoft.com/office/drawing/2014/main" id="{BDA53567-7117-B9C3-38EC-61659C98BA96}"/>
              </a:ext>
            </a:extLst>
          </p:cNvPr>
          <p:cNvSpPr txBox="1"/>
          <p:nvPr/>
        </p:nvSpPr>
        <p:spPr>
          <a:xfrm>
            <a:off x="378178" y="2145734"/>
            <a:ext cx="8387644" cy="2616101"/>
          </a:xfrm>
          <a:prstGeom prst="rect">
            <a:avLst/>
          </a:prstGeom>
        </p:spPr>
        <p:txBody>
          <a:bodyPr vert="horz" wrap="square" lIns="0" tIns="15240" rIns="0" bIns="0" rtlCol="0">
            <a:spAutoFit/>
          </a:bodyPr>
          <a:lstStyle/>
          <a:p>
            <a:pPr marL="398780" algn="ctr">
              <a:lnSpc>
                <a:spcPct val="100000"/>
              </a:lnSpc>
              <a:spcBef>
                <a:spcPts val="120"/>
              </a:spcBef>
            </a:pPr>
            <a:r>
              <a:rPr sz="1800" b="1" spc="10" dirty="0">
                <a:solidFill>
                  <a:srgbClr val="BE0040"/>
                </a:solidFill>
                <a:latin typeface="Arial"/>
                <a:cs typeface="Arial"/>
              </a:rPr>
              <a:t>EDA</a:t>
            </a:r>
            <a:r>
              <a:rPr sz="1800" b="1" spc="-75" dirty="0">
                <a:solidFill>
                  <a:srgbClr val="BE0040"/>
                </a:solidFill>
                <a:latin typeface="Arial"/>
                <a:cs typeface="Arial"/>
              </a:rPr>
              <a:t> </a:t>
            </a:r>
            <a:r>
              <a:rPr sz="1800" b="1" dirty="0">
                <a:solidFill>
                  <a:srgbClr val="BE0040"/>
                </a:solidFill>
                <a:latin typeface="Arial"/>
                <a:cs typeface="Arial"/>
              </a:rPr>
              <a:t>will </a:t>
            </a:r>
            <a:r>
              <a:rPr sz="1800" b="1" spc="5" dirty="0">
                <a:solidFill>
                  <a:srgbClr val="BE0040"/>
                </a:solidFill>
                <a:latin typeface="Arial"/>
                <a:cs typeface="Arial"/>
              </a:rPr>
              <a:t>be</a:t>
            </a:r>
            <a:r>
              <a:rPr sz="1800" b="1" spc="-5" dirty="0">
                <a:solidFill>
                  <a:srgbClr val="BE0040"/>
                </a:solidFill>
                <a:latin typeface="Arial"/>
                <a:cs typeface="Arial"/>
              </a:rPr>
              <a:t> </a:t>
            </a:r>
            <a:r>
              <a:rPr sz="1800" b="1" spc="5" dirty="0">
                <a:solidFill>
                  <a:srgbClr val="BE0040"/>
                </a:solidFill>
                <a:latin typeface="Arial"/>
                <a:cs typeface="Arial"/>
              </a:rPr>
              <a:t>divided</a:t>
            </a:r>
            <a:r>
              <a:rPr sz="1800" b="1" dirty="0">
                <a:solidFill>
                  <a:srgbClr val="BE0040"/>
                </a:solidFill>
                <a:latin typeface="Arial"/>
                <a:cs typeface="Arial"/>
              </a:rPr>
              <a:t> </a:t>
            </a:r>
            <a:r>
              <a:rPr sz="1800" b="1" spc="5" dirty="0">
                <a:solidFill>
                  <a:srgbClr val="BE0040"/>
                </a:solidFill>
                <a:latin typeface="Arial"/>
                <a:cs typeface="Arial"/>
              </a:rPr>
              <a:t>into</a:t>
            </a:r>
            <a:r>
              <a:rPr sz="1800" b="1" spc="-5" dirty="0">
                <a:solidFill>
                  <a:srgbClr val="BE0040"/>
                </a:solidFill>
                <a:latin typeface="Arial"/>
                <a:cs typeface="Arial"/>
              </a:rPr>
              <a:t> </a:t>
            </a:r>
            <a:r>
              <a:rPr sz="1800" b="1" spc="5" dirty="0">
                <a:solidFill>
                  <a:srgbClr val="BE0040"/>
                </a:solidFill>
                <a:latin typeface="Arial"/>
                <a:cs typeface="Arial"/>
              </a:rPr>
              <a:t>following</a:t>
            </a:r>
            <a:r>
              <a:rPr sz="1800" b="1" spc="-5" dirty="0">
                <a:solidFill>
                  <a:srgbClr val="BE0040"/>
                </a:solidFill>
                <a:latin typeface="Arial"/>
                <a:cs typeface="Arial"/>
              </a:rPr>
              <a:t> </a:t>
            </a:r>
            <a:r>
              <a:rPr sz="1800" b="1" spc="10" dirty="0">
                <a:solidFill>
                  <a:srgbClr val="BE0040"/>
                </a:solidFill>
                <a:latin typeface="Arial"/>
                <a:cs typeface="Arial"/>
              </a:rPr>
              <a:t>3</a:t>
            </a:r>
            <a:r>
              <a:rPr sz="1800" b="1" dirty="0">
                <a:solidFill>
                  <a:srgbClr val="BE0040"/>
                </a:solidFill>
                <a:latin typeface="Arial"/>
                <a:cs typeface="Arial"/>
              </a:rPr>
              <a:t> </a:t>
            </a:r>
            <a:r>
              <a:rPr sz="1800" b="1" spc="5" dirty="0">
                <a:solidFill>
                  <a:srgbClr val="BE0040"/>
                </a:solidFill>
                <a:latin typeface="Arial"/>
                <a:cs typeface="Arial"/>
              </a:rPr>
              <a:t>analysis.</a:t>
            </a:r>
            <a:endParaRPr sz="1800" dirty="0">
              <a:latin typeface="Arial"/>
              <a:cs typeface="Arial"/>
            </a:endParaRPr>
          </a:p>
          <a:p>
            <a:pPr>
              <a:lnSpc>
                <a:spcPct val="100000"/>
              </a:lnSpc>
              <a:spcBef>
                <a:spcPts val="20"/>
              </a:spcBef>
            </a:pPr>
            <a:endParaRPr sz="1600" dirty="0">
              <a:latin typeface="Arial"/>
              <a:cs typeface="Arial"/>
            </a:endParaRPr>
          </a:p>
          <a:p>
            <a:pPr marL="12700" marR="5080">
              <a:lnSpc>
                <a:spcPts val="2070"/>
              </a:lnSpc>
              <a:spcBef>
                <a:spcPts val="5"/>
              </a:spcBef>
              <a:buAutoNum type="arabicParenR"/>
              <a:tabLst>
                <a:tab pos="279400" algn="l"/>
              </a:tabLst>
            </a:pPr>
            <a:r>
              <a:rPr sz="1800" b="1" spc="-5" dirty="0">
                <a:solidFill>
                  <a:srgbClr val="FF0000"/>
                </a:solidFill>
                <a:latin typeface="Arial"/>
                <a:cs typeface="Arial"/>
              </a:rPr>
              <a:t>Univariate analysis: </a:t>
            </a:r>
            <a:r>
              <a:rPr sz="1800" b="1" spc="-5" dirty="0">
                <a:latin typeface="Arial"/>
                <a:cs typeface="Arial"/>
              </a:rPr>
              <a:t>Univariate analysis is </a:t>
            </a:r>
            <a:r>
              <a:rPr sz="1800" b="1" dirty="0">
                <a:latin typeface="Arial"/>
                <a:cs typeface="Arial"/>
              </a:rPr>
              <a:t>the </a:t>
            </a:r>
            <a:r>
              <a:rPr sz="1800" b="1" spc="-5" dirty="0">
                <a:latin typeface="Arial"/>
                <a:cs typeface="Arial"/>
              </a:rPr>
              <a:t>simplest of </a:t>
            </a:r>
            <a:r>
              <a:rPr sz="1800" b="1" spc="-490" dirty="0">
                <a:latin typeface="Arial"/>
                <a:cs typeface="Arial"/>
              </a:rPr>
              <a:t> </a:t>
            </a:r>
            <a:r>
              <a:rPr sz="1800" b="1" dirty="0">
                <a:latin typeface="Arial"/>
                <a:cs typeface="Arial"/>
              </a:rPr>
              <a:t>the three </a:t>
            </a:r>
            <a:r>
              <a:rPr lang="en-US" sz="1800" b="1" dirty="0">
                <a:latin typeface="Arial"/>
                <a:cs typeface="Arial"/>
              </a:rPr>
              <a:t>	</a:t>
            </a:r>
            <a:r>
              <a:rPr sz="1800" b="1" spc="-5" dirty="0">
                <a:latin typeface="Arial"/>
                <a:cs typeface="Arial"/>
              </a:rPr>
              <a:t>analyses where </a:t>
            </a:r>
            <a:r>
              <a:rPr sz="1800" b="1" dirty="0">
                <a:latin typeface="Arial"/>
                <a:cs typeface="Arial"/>
              </a:rPr>
              <a:t>the </a:t>
            </a:r>
            <a:r>
              <a:rPr sz="1800" b="1" spc="-5" dirty="0">
                <a:latin typeface="Arial"/>
                <a:cs typeface="Arial"/>
              </a:rPr>
              <a:t>data you are analyzing is only </a:t>
            </a:r>
            <a:r>
              <a:rPr sz="1800" b="1" dirty="0">
                <a:latin typeface="Arial"/>
                <a:cs typeface="Arial"/>
              </a:rPr>
              <a:t> </a:t>
            </a:r>
            <a:r>
              <a:rPr sz="1800" b="1" spc="-5" dirty="0">
                <a:latin typeface="Arial"/>
                <a:cs typeface="Arial"/>
              </a:rPr>
              <a:t>one</a:t>
            </a:r>
            <a:r>
              <a:rPr sz="1800" b="1" spc="-10" dirty="0">
                <a:latin typeface="Arial"/>
                <a:cs typeface="Arial"/>
              </a:rPr>
              <a:t> </a:t>
            </a:r>
            <a:r>
              <a:rPr sz="1800" b="1" spc="-5" dirty="0">
                <a:latin typeface="Arial"/>
                <a:cs typeface="Arial"/>
              </a:rPr>
              <a:t>variable.</a:t>
            </a:r>
            <a:endParaRPr sz="1800" dirty="0">
              <a:latin typeface="Arial"/>
              <a:cs typeface="Arial"/>
            </a:endParaRPr>
          </a:p>
          <a:p>
            <a:pPr marL="12700" marR="360045">
              <a:lnSpc>
                <a:spcPts val="2070"/>
              </a:lnSpc>
              <a:spcBef>
                <a:spcPts val="1800"/>
              </a:spcBef>
              <a:buAutoNum type="arabicParenR"/>
              <a:tabLst>
                <a:tab pos="279400" algn="l"/>
              </a:tabLst>
            </a:pPr>
            <a:r>
              <a:rPr sz="1800" b="1" spc="-5" dirty="0">
                <a:solidFill>
                  <a:srgbClr val="FF0000"/>
                </a:solidFill>
                <a:latin typeface="Arial"/>
                <a:cs typeface="Arial"/>
              </a:rPr>
              <a:t>Bivariate analysis: </a:t>
            </a:r>
            <a:r>
              <a:rPr sz="1800" b="1" spc="-5" dirty="0">
                <a:latin typeface="Arial"/>
                <a:cs typeface="Arial"/>
              </a:rPr>
              <a:t>Bivariate analysis is </a:t>
            </a:r>
            <a:r>
              <a:rPr sz="1800" b="1" spc="-10" dirty="0">
                <a:latin typeface="Arial"/>
                <a:cs typeface="Arial"/>
              </a:rPr>
              <a:t>where </a:t>
            </a:r>
            <a:r>
              <a:rPr sz="1800" b="1" spc="-5" dirty="0">
                <a:latin typeface="Arial"/>
                <a:cs typeface="Arial"/>
              </a:rPr>
              <a:t>you are </a:t>
            </a:r>
            <a:r>
              <a:rPr sz="1800" b="1" spc="-490" dirty="0">
                <a:latin typeface="Arial"/>
                <a:cs typeface="Arial"/>
              </a:rPr>
              <a:t> </a:t>
            </a:r>
            <a:r>
              <a:rPr sz="1800" b="1" spc="-5" dirty="0">
                <a:latin typeface="Arial"/>
                <a:cs typeface="Arial"/>
              </a:rPr>
              <a:t>comparing</a:t>
            </a:r>
            <a:r>
              <a:rPr sz="1800" b="1" spc="-15" dirty="0">
                <a:latin typeface="Arial"/>
                <a:cs typeface="Arial"/>
              </a:rPr>
              <a:t> </a:t>
            </a:r>
            <a:r>
              <a:rPr sz="1800" b="1" dirty="0">
                <a:latin typeface="Arial"/>
                <a:cs typeface="Arial"/>
              </a:rPr>
              <a:t>two</a:t>
            </a:r>
            <a:r>
              <a:rPr sz="1800" b="1" spc="-10" dirty="0">
                <a:latin typeface="Arial"/>
                <a:cs typeface="Arial"/>
              </a:rPr>
              <a:t> </a:t>
            </a:r>
            <a:r>
              <a:rPr lang="en-US" sz="1800" b="1" spc="-10" dirty="0">
                <a:latin typeface="Arial"/>
                <a:cs typeface="Arial"/>
              </a:rPr>
              <a:t>	</a:t>
            </a:r>
            <a:r>
              <a:rPr sz="1800" b="1" spc="-5" dirty="0">
                <a:latin typeface="Arial"/>
                <a:cs typeface="Arial"/>
              </a:rPr>
              <a:t>variables to</a:t>
            </a:r>
            <a:r>
              <a:rPr sz="1800" b="1" spc="-10" dirty="0">
                <a:latin typeface="Arial"/>
                <a:cs typeface="Arial"/>
              </a:rPr>
              <a:t> </a:t>
            </a:r>
            <a:r>
              <a:rPr sz="1800" b="1" spc="-5" dirty="0">
                <a:latin typeface="Arial"/>
                <a:cs typeface="Arial"/>
              </a:rPr>
              <a:t>study</a:t>
            </a:r>
            <a:r>
              <a:rPr sz="1800" b="1" spc="-10" dirty="0">
                <a:latin typeface="Arial"/>
                <a:cs typeface="Arial"/>
              </a:rPr>
              <a:t> </a:t>
            </a:r>
            <a:r>
              <a:rPr sz="1800" b="1" dirty="0">
                <a:latin typeface="Arial"/>
                <a:cs typeface="Arial"/>
              </a:rPr>
              <a:t>their</a:t>
            </a:r>
            <a:r>
              <a:rPr sz="1800" b="1" spc="-15" dirty="0">
                <a:latin typeface="Arial"/>
                <a:cs typeface="Arial"/>
              </a:rPr>
              <a:t> </a:t>
            </a:r>
            <a:r>
              <a:rPr sz="1800" b="1" spc="-5" dirty="0">
                <a:latin typeface="Arial"/>
                <a:cs typeface="Arial"/>
              </a:rPr>
              <a:t>relationships.</a:t>
            </a:r>
            <a:endParaRPr sz="1800" dirty="0">
              <a:latin typeface="Arial"/>
              <a:cs typeface="Arial"/>
            </a:endParaRPr>
          </a:p>
          <a:p>
            <a:pPr marL="12700" marR="398145">
              <a:lnSpc>
                <a:spcPts val="2070"/>
              </a:lnSpc>
              <a:spcBef>
                <a:spcPts val="1800"/>
              </a:spcBef>
              <a:buAutoNum type="arabicParenR"/>
              <a:tabLst>
                <a:tab pos="279400" algn="l"/>
              </a:tabLst>
            </a:pPr>
            <a:r>
              <a:rPr sz="1800" b="1" dirty="0">
                <a:solidFill>
                  <a:srgbClr val="FF0000"/>
                </a:solidFill>
                <a:latin typeface="Arial"/>
                <a:cs typeface="Arial"/>
              </a:rPr>
              <a:t>Multivariate </a:t>
            </a:r>
            <a:r>
              <a:rPr sz="1800" b="1" spc="-5" dirty="0">
                <a:solidFill>
                  <a:srgbClr val="FF0000"/>
                </a:solidFill>
                <a:latin typeface="Arial"/>
                <a:cs typeface="Arial"/>
              </a:rPr>
              <a:t>anlysis: </a:t>
            </a:r>
            <a:r>
              <a:rPr sz="1800" b="1" dirty="0">
                <a:latin typeface="Arial"/>
                <a:cs typeface="Arial"/>
              </a:rPr>
              <a:t>Multivariate </a:t>
            </a:r>
            <a:r>
              <a:rPr sz="1800" b="1" spc="-5" dirty="0">
                <a:latin typeface="Arial"/>
                <a:cs typeface="Arial"/>
              </a:rPr>
              <a:t>analysis is similar to </a:t>
            </a:r>
            <a:r>
              <a:rPr sz="1800" b="1" spc="-490" dirty="0">
                <a:latin typeface="Arial"/>
                <a:cs typeface="Arial"/>
              </a:rPr>
              <a:t> </a:t>
            </a:r>
            <a:r>
              <a:rPr sz="1800" b="1" spc="-5" dirty="0">
                <a:latin typeface="Arial"/>
                <a:cs typeface="Arial"/>
              </a:rPr>
              <a:t>Bivariate </a:t>
            </a:r>
            <a:r>
              <a:rPr lang="en-US" sz="1800" b="1" spc="-5" dirty="0">
                <a:latin typeface="Arial"/>
                <a:cs typeface="Arial"/>
              </a:rPr>
              <a:t>	</a:t>
            </a:r>
            <a:r>
              <a:rPr sz="1800" b="1" spc="-5" dirty="0">
                <a:latin typeface="Arial"/>
                <a:cs typeface="Arial"/>
              </a:rPr>
              <a:t>analysis but you are comparing more </a:t>
            </a:r>
            <a:r>
              <a:rPr sz="1800" b="1" dirty="0">
                <a:latin typeface="Arial"/>
                <a:cs typeface="Arial"/>
              </a:rPr>
              <a:t>than two </a:t>
            </a:r>
            <a:r>
              <a:rPr sz="1800" b="1" spc="-490" dirty="0">
                <a:latin typeface="Arial"/>
                <a:cs typeface="Arial"/>
              </a:rPr>
              <a:t> </a:t>
            </a:r>
            <a:r>
              <a:rPr sz="1800" b="1" spc="-5" dirty="0">
                <a:latin typeface="Arial"/>
                <a:cs typeface="Arial"/>
              </a:rPr>
              <a:t>variables.</a:t>
            </a:r>
            <a:endParaRPr sz="1800" dirty="0">
              <a:latin typeface="Arial"/>
              <a:cs typeface="Arial"/>
            </a:endParaRPr>
          </a:p>
        </p:txBody>
      </p:sp>
    </p:spTree>
    <p:extLst>
      <p:ext uri="{BB962C8B-B14F-4D97-AF65-F5344CB8AC3E}">
        <p14:creationId xmlns:p14="http://schemas.microsoft.com/office/powerpoint/2010/main" val="1581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0310" y="460915"/>
            <a:ext cx="8748889" cy="4221669"/>
          </a:xfrm>
          <a:prstGeom prst="rect">
            <a:avLst/>
          </a:prstGeom>
        </p:spPr>
        <p:txBody>
          <a:bodyPr vert="horz" wrap="square" lIns="0" tIns="12700" rIns="0" bIns="0" rtlCol="0">
            <a:spAutoFit/>
          </a:bodyPr>
          <a:lstStyle/>
          <a:p>
            <a:pPr marL="298450" marR="5080" indent="-285750">
              <a:lnSpc>
                <a:spcPct val="100000"/>
              </a:lnSpc>
              <a:spcBef>
                <a:spcPts val="1250"/>
              </a:spcBef>
              <a:buFont typeface="Wingdings" panose="05000000000000000000" pitchFamily="2" charset="2"/>
              <a:buChar char="v"/>
              <a:tabLst>
                <a:tab pos="252095" algn="l"/>
              </a:tabLst>
            </a:pPr>
            <a:endParaRPr lang="en-US" sz="1400" spc="-5" dirty="0">
              <a:latin typeface="Microsoft Sans Serif"/>
              <a:cs typeface="Microsoft Sans Serif"/>
            </a:endParaRPr>
          </a:p>
          <a:p>
            <a:pPr marL="298450" marR="5080" indent="-285750">
              <a:lnSpc>
                <a:spcPct val="100000"/>
              </a:lnSpc>
              <a:spcBef>
                <a:spcPts val="1250"/>
              </a:spcBef>
              <a:buFont typeface="Wingdings" panose="05000000000000000000" pitchFamily="2" charset="2"/>
              <a:buChar char="v"/>
              <a:tabLst>
                <a:tab pos="252095" algn="l"/>
              </a:tabLst>
            </a:pPr>
            <a:r>
              <a:rPr sz="1400" spc="-5" dirty="0">
                <a:latin typeface="Microsoft Sans Serif"/>
                <a:cs typeface="Microsoft Sans Serif"/>
              </a:rPr>
              <a:t>After</a:t>
            </a:r>
            <a:r>
              <a:rPr sz="1400" dirty="0">
                <a:latin typeface="Microsoft Sans Serif"/>
                <a:cs typeface="Microsoft Sans Serif"/>
              </a:rPr>
              <a:t> </a:t>
            </a:r>
            <a:r>
              <a:rPr sz="1400" spc="-5" dirty="0">
                <a:latin typeface="Microsoft Sans Serif"/>
                <a:cs typeface="Microsoft Sans Serif"/>
              </a:rPr>
              <a:t>collecting</a:t>
            </a:r>
            <a:r>
              <a:rPr sz="1400" dirty="0">
                <a:latin typeface="Microsoft Sans Serif"/>
                <a:cs typeface="Microsoft Sans Serif"/>
              </a:rPr>
              <a:t> </a:t>
            </a:r>
            <a:r>
              <a:rPr sz="1400" spc="-5" dirty="0">
                <a:latin typeface="Microsoft Sans Serif"/>
                <a:cs typeface="Microsoft Sans Serif"/>
              </a:rPr>
              <a:t>data</a:t>
            </a:r>
            <a:r>
              <a:rPr sz="1400" spc="5" dirty="0">
                <a:latin typeface="Microsoft Sans Serif"/>
                <a:cs typeface="Microsoft Sans Serif"/>
              </a:rPr>
              <a:t> </a:t>
            </a:r>
            <a:r>
              <a:rPr sz="1400" spc="-10" dirty="0">
                <a:latin typeface="Microsoft Sans Serif"/>
                <a:cs typeface="Microsoft Sans Serif"/>
              </a:rPr>
              <a:t>it’s</a:t>
            </a:r>
            <a:r>
              <a:rPr sz="1400" spc="20" dirty="0">
                <a:latin typeface="Microsoft Sans Serif"/>
                <a:cs typeface="Microsoft Sans Serif"/>
              </a:rPr>
              <a:t> </a:t>
            </a:r>
            <a:r>
              <a:rPr sz="1400" dirty="0">
                <a:latin typeface="Microsoft Sans Serif"/>
                <a:cs typeface="Microsoft Sans Serif"/>
              </a:rPr>
              <a:t>very</a:t>
            </a:r>
            <a:r>
              <a:rPr sz="1400" spc="5" dirty="0">
                <a:latin typeface="Microsoft Sans Serif"/>
                <a:cs typeface="Microsoft Sans Serif"/>
              </a:rPr>
              <a:t> </a:t>
            </a:r>
            <a:r>
              <a:rPr sz="1400" spc="-5" dirty="0">
                <a:latin typeface="Microsoft Sans Serif"/>
                <a:cs typeface="Microsoft Sans Serif"/>
              </a:rPr>
              <a:t>important</a:t>
            </a:r>
            <a:r>
              <a:rPr sz="1400" spc="-10" dirty="0">
                <a:latin typeface="Microsoft Sans Serif"/>
                <a:cs typeface="Microsoft Sans Serif"/>
              </a:rPr>
              <a:t> </a:t>
            </a:r>
            <a:r>
              <a:rPr sz="1400" spc="-5" dirty="0">
                <a:latin typeface="Microsoft Sans Serif"/>
                <a:cs typeface="Microsoft Sans Serif"/>
              </a:rPr>
              <a:t>to</a:t>
            </a:r>
            <a:r>
              <a:rPr sz="1400" spc="15" dirty="0">
                <a:latin typeface="Microsoft Sans Serif"/>
                <a:cs typeface="Microsoft Sans Serif"/>
              </a:rPr>
              <a:t> </a:t>
            </a:r>
            <a:r>
              <a:rPr sz="1400" spc="-5" dirty="0">
                <a:latin typeface="Microsoft Sans Serif"/>
                <a:cs typeface="Microsoft Sans Serif"/>
              </a:rPr>
              <a:t>understand</a:t>
            </a:r>
            <a:r>
              <a:rPr sz="1400" spc="-15" dirty="0">
                <a:latin typeface="Microsoft Sans Serif"/>
                <a:cs typeface="Microsoft Sans Serif"/>
              </a:rPr>
              <a:t> </a:t>
            </a:r>
            <a:r>
              <a:rPr sz="1400" spc="-5" dirty="0">
                <a:latin typeface="Microsoft Sans Serif"/>
                <a:cs typeface="Microsoft Sans Serif"/>
              </a:rPr>
              <a:t>your</a:t>
            </a:r>
            <a:r>
              <a:rPr sz="1400" spc="5" dirty="0">
                <a:latin typeface="Microsoft Sans Serif"/>
                <a:cs typeface="Microsoft Sans Serif"/>
              </a:rPr>
              <a:t> </a:t>
            </a:r>
            <a:r>
              <a:rPr sz="1400" spc="-5" dirty="0">
                <a:latin typeface="Microsoft Sans Serif"/>
                <a:cs typeface="Microsoft Sans Serif"/>
              </a:rPr>
              <a:t>data.</a:t>
            </a:r>
            <a:r>
              <a:rPr sz="1400" dirty="0">
                <a:latin typeface="Microsoft Sans Serif"/>
                <a:cs typeface="Microsoft Sans Serif"/>
              </a:rPr>
              <a:t> </a:t>
            </a:r>
            <a:r>
              <a:rPr sz="1400" spc="-5" dirty="0">
                <a:latin typeface="Microsoft Sans Serif"/>
                <a:cs typeface="Microsoft Sans Serif"/>
              </a:rPr>
              <a:t>So</a:t>
            </a:r>
            <a:r>
              <a:rPr sz="1400" spc="20" dirty="0">
                <a:latin typeface="Microsoft Sans Serif"/>
                <a:cs typeface="Microsoft Sans Serif"/>
              </a:rPr>
              <a:t> </a:t>
            </a:r>
            <a:r>
              <a:rPr sz="1400" spc="-5" dirty="0">
                <a:latin typeface="Microsoft Sans Serif"/>
                <a:cs typeface="Microsoft Sans Serif"/>
              </a:rPr>
              <a:t>we</a:t>
            </a:r>
            <a:r>
              <a:rPr sz="1400" spc="20" dirty="0">
                <a:latin typeface="Microsoft Sans Serif"/>
                <a:cs typeface="Microsoft Sans Serif"/>
              </a:rPr>
              <a:t> </a:t>
            </a:r>
            <a:r>
              <a:rPr sz="1400" spc="-5" dirty="0">
                <a:latin typeface="Microsoft Sans Serif"/>
                <a:cs typeface="Microsoft Sans Serif"/>
              </a:rPr>
              <a:t>had</a:t>
            </a:r>
            <a:r>
              <a:rPr sz="1400" spc="5" dirty="0">
                <a:latin typeface="Microsoft Sans Serif"/>
                <a:cs typeface="Microsoft Sans Serif"/>
              </a:rPr>
              <a:t> </a:t>
            </a:r>
            <a:r>
              <a:rPr sz="1400" spc="-5" dirty="0">
                <a:latin typeface="Microsoft Sans Serif"/>
                <a:cs typeface="Microsoft Sans Serif"/>
              </a:rPr>
              <a:t>hotel</a:t>
            </a:r>
            <a:r>
              <a:rPr sz="1400" spc="5" dirty="0">
                <a:latin typeface="Microsoft Sans Serif"/>
                <a:cs typeface="Microsoft Sans Serif"/>
              </a:rPr>
              <a:t> </a:t>
            </a:r>
            <a:r>
              <a:rPr sz="1400" spc="-5" dirty="0">
                <a:latin typeface="Microsoft Sans Serif"/>
                <a:cs typeface="Microsoft Sans Serif"/>
              </a:rPr>
              <a:t>Booking</a:t>
            </a:r>
            <a:r>
              <a:rPr sz="1400" spc="5" dirty="0">
                <a:latin typeface="Microsoft Sans Serif"/>
                <a:cs typeface="Microsoft Sans Serif"/>
              </a:rPr>
              <a:t> </a:t>
            </a:r>
            <a:r>
              <a:rPr sz="1400" spc="-5" dirty="0">
                <a:latin typeface="Microsoft Sans Serif"/>
                <a:cs typeface="Microsoft Sans Serif"/>
              </a:rPr>
              <a:t>analysis</a:t>
            </a:r>
            <a:r>
              <a:rPr sz="1400" dirty="0">
                <a:latin typeface="Microsoft Sans Serif"/>
                <a:cs typeface="Microsoft Sans Serif"/>
              </a:rPr>
              <a:t> </a:t>
            </a:r>
            <a:r>
              <a:rPr sz="1400" spc="-5" dirty="0">
                <a:latin typeface="Microsoft Sans Serif"/>
                <a:cs typeface="Microsoft Sans Serif"/>
              </a:rPr>
              <a:t>data. </a:t>
            </a:r>
            <a:r>
              <a:rPr sz="1400" spc="-360" dirty="0">
                <a:latin typeface="Microsoft Sans Serif"/>
                <a:cs typeface="Microsoft Sans Serif"/>
              </a:rPr>
              <a:t> </a:t>
            </a:r>
            <a:r>
              <a:rPr sz="1400" spc="-5" dirty="0">
                <a:latin typeface="Microsoft Sans Serif"/>
                <a:cs typeface="Microsoft Sans Serif"/>
              </a:rPr>
              <a:t>Which</a:t>
            </a:r>
            <a:r>
              <a:rPr sz="1400" spc="35" dirty="0">
                <a:latin typeface="Microsoft Sans Serif"/>
                <a:cs typeface="Microsoft Sans Serif"/>
              </a:rPr>
              <a:t> </a:t>
            </a:r>
            <a:r>
              <a:rPr sz="1400" spc="-5" dirty="0">
                <a:latin typeface="Microsoft Sans Serif"/>
                <a:cs typeface="Microsoft Sans Serif"/>
              </a:rPr>
              <a:t>had 119390</a:t>
            </a:r>
            <a:r>
              <a:rPr sz="1400" spc="-10" dirty="0">
                <a:latin typeface="Microsoft Sans Serif"/>
                <a:cs typeface="Microsoft Sans Serif"/>
              </a:rPr>
              <a:t> </a:t>
            </a:r>
            <a:r>
              <a:rPr sz="1400" spc="-5" dirty="0">
                <a:latin typeface="Microsoft Sans Serif"/>
                <a:cs typeface="Microsoft Sans Serif"/>
              </a:rPr>
              <a:t>rows</a:t>
            </a:r>
            <a:r>
              <a:rPr sz="1400" spc="5" dirty="0">
                <a:latin typeface="Microsoft Sans Serif"/>
                <a:cs typeface="Microsoft Sans Serif"/>
              </a:rPr>
              <a:t> </a:t>
            </a:r>
            <a:r>
              <a:rPr sz="1400" spc="-5" dirty="0">
                <a:latin typeface="Microsoft Sans Serif"/>
                <a:cs typeface="Microsoft Sans Serif"/>
              </a:rPr>
              <a:t>and</a:t>
            </a:r>
            <a:r>
              <a:rPr sz="1400" spc="25" dirty="0">
                <a:latin typeface="Microsoft Sans Serif"/>
                <a:cs typeface="Microsoft Sans Serif"/>
              </a:rPr>
              <a:t> </a:t>
            </a:r>
            <a:r>
              <a:rPr sz="1400" spc="-5" dirty="0">
                <a:latin typeface="Microsoft Sans Serif"/>
                <a:cs typeface="Microsoft Sans Serif"/>
              </a:rPr>
              <a:t>32</a:t>
            </a:r>
            <a:r>
              <a:rPr sz="1400" spc="10" dirty="0">
                <a:latin typeface="Microsoft Sans Serif"/>
                <a:cs typeface="Microsoft Sans Serif"/>
              </a:rPr>
              <a:t> </a:t>
            </a:r>
            <a:r>
              <a:rPr sz="1400" spc="-5" dirty="0">
                <a:latin typeface="Microsoft Sans Serif"/>
                <a:cs typeface="Microsoft Sans Serif"/>
              </a:rPr>
              <a:t>columns.</a:t>
            </a:r>
            <a:r>
              <a:rPr sz="1400" spc="-15" dirty="0">
                <a:latin typeface="Microsoft Sans Serif"/>
                <a:cs typeface="Microsoft Sans Serif"/>
              </a:rPr>
              <a:t> </a:t>
            </a:r>
            <a:r>
              <a:rPr sz="1400" spc="-5" dirty="0">
                <a:latin typeface="Microsoft Sans Serif"/>
                <a:cs typeface="Microsoft Sans Serif"/>
              </a:rPr>
              <a:t>So</a:t>
            </a:r>
            <a:r>
              <a:rPr sz="1400" spc="15" dirty="0">
                <a:latin typeface="Microsoft Sans Serif"/>
                <a:cs typeface="Microsoft Sans Serif"/>
              </a:rPr>
              <a:t> </a:t>
            </a:r>
            <a:r>
              <a:rPr sz="1400" spc="-5" dirty="0">
                <a:latin typeface="Microsoft Sans Serif"/>
                <a:cs typeface="Microsoft Sans Serif"/>
              </a:rPr>
              <a:t>let’s</a:t>
            </a:r>
            <a:r>
              <a:rPr sz="1400" spc="15" dirty="0">
                <a:latin typeface="Microsoft Sans Serif"/>
                <a:cs typeface="Microsoft Sans Serif"/>
              </a:rPr>
              <a:t> </a:t>
            </a:r>
            <a:r>
              <a:rPr sz="1400" spc="-5" dirty="0">
                <a:latin typeface="Microsoft Sans Serif"/>
                <a:cs typeface="Microsoft Sans Serif"/>
              </a:rPr>
              <a:t>understand</a:t>
            </a:r>
            <a:r>
              <a:rPr sz="1400" spc="-15" dirty="0">
                <a:latin typeface="Microsoft Sans Serif"/>
                <a:cs typeface="Microsoft Sans Serif"/>
              </a:rPr>
              <a:t> </a:t>
            </a:r>
            <a:r>
              <a:rPr sz="1400" spc="-5" dirty="0">
                <a:latin typeface="Microsoft Sans Serif"/>
                <a:cs typeface="Microsoft Sans Serif"/>
              </a:rPr>
              <a:t>this</a:t>
            </a:r>
            <a:r>
              <a:rPr sz="1400" spc="10" dirty="0">
                <a:latin typeface="Microsoft Sans Serif"/>
                <a:cs typeface="Microsoft Sans Serif"/>
              </a:rPr>
              <a:t> </a:t>
            </a:r>
            <a:r>
              <a:rPr sz="1400" spc="-5" dirty="0">
                <a:latin typeface="Microsoft Sans Serif"/>
                <a:cs typeface="Microsoft Sans Serif"/>
              </a:rPr>
              <a:t>32</a:t>
            </a:r>
            <a:r>
              <a:rPr sz="1400" spc="5" dirty="0">
                <a:latin typeface="Microsoft Sans Serif"/>
                <a:cs typeface="Microsoft Sans Serif"/>
              </a:rPr>
              <a:t> </a:t>
            </a:r>
            <a:r>
              <a:rPr sz="1400" spc="-5" dirty="0">
                <a:latin typeface="Microsoft Sans Serif"/>
                <a:cs typeface="Microsoft Sans Serif"/>
              </a:rPr>
              <a:t>columns.</a:t>
            </a:r>
            <a:endParaRPr sz="1400" dirty="0">
              <a:latin typeface="Microsoft Sans Serif"/>
              <a:cs typeface="Microsoft Sans Serif"/>
            </a:endParaRPr>
          </a:p>
          <a:p>
            <a:pPr marL="12700">
              <a:lnSpc>
                <a:spcPct val="100000"/>
              </a:lnSpc>
              <a:spcBef>
                <a:spcPts val="819"/>
              </a:spcBef>
            </a:pPr>
            <a:r>
              <a:rPr sz="1800" u="sng" spc="-5" dirty="0">
                <a:solidFill>
                  <a:schemeClr val="bg2">
                    <a:lumMod val="25000"/>
                  </a:schemeClr>
                </a:solidFill>
                <a:latin typeface="Microsoft Sans Serif"/>
                <a:cs typeface="Microsoft Sans Serif"/>
              </a:rPr>
              <a:t>Data Description:</a:t>
            </a:r>
            <a:endParaRPr sz="1800" u="sng" dirty="0">
              <a:solidFill>
                <a:schemeClr val="bg2">
                  <a:lumMod val="25000"/>
                </a:schemeClr>
              </a:solidFill>
              <a:latin typeface="Microsoft Sans Serif"/>
              <a:cs typeface="Microsoft Sans Serif"/>
            </a:endParaRPr>
          </a:p>
          <a:p>
            <a:pPr marL="12700">
              <a:lnSpc>
                <a:spcPct val="100000"/>
              </a:lnSpc>
              <a:spcBef>
                <a:spcPts val="10"/>
              </a:spcBef>
            </a:pPr>
            <a:r>
              <a:rPr sz="1400" b="1" spc="-5" dirty="0">
                <a:latin typeface="Arial"/>
                <a:cs typeface="Arial"/>
              </a:rPr>
              <a:t>hotel</a:t>
            </a:r>
            <a:r>
              <a:rPr sz="1400" b="1" spc="-30" dirty="0">
                <a:latin typeface="Arial"/>
                <a:cs typeface="Arial"/>
              </a:rPr>
              <a:t> </a:t>
            </a:r>
            <a:r>
              <a:rPr sz="1400" spc="-5" dirty="0">
                <a:latin typeface="Microsoft Sans Serif"/>
                <a:cs typeface="Microsoft Sans Serif"/>
              </a:rPr>
              <a:t>:Resort</a:t>
            </a:r>
            <a:r>
              <a:rPr sz="1400" spc="-10" dirty="0">
                <a:latin typeface="Microsoft Sans Serif"/>
                <a:cs typeface="Microsoft Sans Serif"/>
              </a:rPr>
              <a:t> </a:t>
            </a:r>
            <a:r>
              <a:rPr sz="1400" spc="-5" dirty="0">
                <a:latin typeface="Microsoft Sans Serif"/>
                <a:cs typeface="Microsoft Sans Serif"/>
              </a:rPr>
              <a:t>Hotel</a:t>
            </a:r>
            <a:r>
              <a:rPr sz="1400" spc="15" dirty="0">
                <a:latin typeface="Microsoft Sans Serif"/>
                <a:cs typeface="Microsoft Sans Serif"/>
              </a:rPr>
              <a:t> </a:t>
            </a:r>
            <a:r>
              <a:rPr sz="1400" spc="-5" dirty="0">
                <a:latin typeface="Microsoft Sans Serif"/>
                <a:cs typeface="Microsoft Sans Serif"/>
              </a:rPr>
              <a:t>or</a:t>
            </a:r>
            <a:r>
              <a:rPr sz="1400" dirty="0">
                <a:latin typeface="Microsoft Sans Serif"/>
                <a:cs typeface="Microsoft Sans Serif"/>
              </a:rPr>
              <a:t> </a:t>
            </a:r>
            <a:r>
              <a:rPr sz="1400" spc="-5" dirty="0">
                <a:latin typeface="Microsoft Sans Serif"/>
                <a:cs typeface="Microsoft Sans Serif"/>
              </a:rPr>
              <a:t>City</a:t>
            </a:r>
            <a:r>
              <a:rPr sz="1400" spc="15" dirty="0">
                <a:latin typeface="Microsoft Sans Serif"/>
                <a:cs typeface="Microsoft Sans Serif"/>
              </a:rPr>
              <a:t> </a:t>
            </a:r>
            <a:r>
              <a:rPr sz="1400" spc="-5" dirty="0">
                <a:latin typeface="Microsoft Sans Serif"/>
                <a:cs typeface="Microsoft Sans Serif"/>
              </a:rPr>
              <a:t>Hotel</a:t>
            </a:r>
            <a:endParaRPr sz="1400" dirty="0">
              <a:latin typeface="Microsoft Sans Serif"/>
              <a:cs typeface="Microsoft Sans Serif"/>
            </a:endParaRPr>
          </a:p>
          <a:p>
            <a:pPr marL="12700">
              <a:lnSpc>
                <a:spcPct val="100000"/>
              </a:lnSpc>
            </a:pPr>
            <a:r>
              <a:rPr sz="1400" b="1" spc="-5" dirty="0">
                <a:latin typeface="Arial"/>
                <a:cs typeface="Arial"/>
              </a:rPr>
              <a:t>is_canceled</a:t>
            </a:r>
            <a:r>
              <a:rPr sz="1400" b="1" spc="-30" dirty="0">
                <a:latin typeface="Arial"/>
                <a:cs typeface="Arial"/>
              </a:rPr>
              <a:t> </a:t>
            </a:r>
            <a:r>
              <a:rPr sz="1400" spc="-5" dirty="0">
                <a:latin typeface="Microsoft Sans Serif"/>
                <a:cs typeface="Microsoft Sans Serif"/>
              </a:rPr>
              <a:t>:</a:t>
            </a:r>
            <a:r>
              <a:rPr sz="1400" spc="20" dirty="0">
                <a:latin typeface="Microsoft Sans Serif"/>
                <a:cs typeface="Microsoft Sans Serif"/>
              </a:rPr>
              <a:t> </a:t>
            </a:r>
            <a:r>
              <a:rPr sz="1400" spc="-5" dirty="0">
                <a:latin typeface="Microsoft Sans Serif"/>
                <a:cs typeface="Microsoft Sans Serif"/>
              </a:rPr>
              <a:t>Value</a:t>
            </a:r>
            <a:r>
              <a:rPr sz="1400" spc="20" dirty="0">
                <a:latin typeface="Microsoft Sans Serif"/>
                <a:cs typeface="Microsoft Sans Serif"/>
              </a:rPr>
              <a:t> </a:t>
            </a:r>
            <a:r>
              <a:rPr sz="1400" spc="-5" dirty="0">
                <a:latin typeface="Microsoft Sans Serif"/>
                <a:cs typeface="Microsoft Sans Serif"/>
              </a:rPr>
              <a:t>indicating if</a:t>
            </a:r>
            <a:r>
              <a:rPr sz="1400" spc="20"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booking was</a:t>
            </a:r>
            <a:r>
              <a:rPr sz="1400" spc="15" dirty="0">
                <a:latin typeface="Microsoft Sans Serif"/>
                <a:cs typeface="Microsoft Sans Serif"/>
              </a:rPr>
              <a:t> </a:t>
            </a:r>
            <a:r>
              <a:rPr sz="1400" spc="-5" dirty="0">
                <a:latin typeface="Microsoft Sans Serif"/>
                <a:cs typeface="Microsoft Sans Serif"/>
              </a:rPr>
              <a:t>canceled (1)</a:t>
            </a:r>
            <a:r>
              <a:rPr sz="1400" spc="5" dirty="0">
                <a:latin typeface="Microsoft Sans Serif"/>
                <a:cs typeface="Microsoft Sans Serif"/>
              </a:rPr>
              <a:t> </a:t>
            </a:r>
            <a:r>
              <a:rPr sz="1400" spc="-5" dirty="0">
                <a:latin typeface="Microsoft Sans Serif"/>
                <a:cs typeface="Microsoft Sans Serif"/>
              </a:rPr>
              <a:t>or</a:t>
            </a:r>
            <a:r>
              <a:rPr sz="1400" spc="5" dirty="0">
                <a:latin typeface="Microsoft Sans Serif"/>
                <a:cs typeface="Microsoft Sans Serif"/>
              </a:rPr>
              <a:t> </a:t>
            </a:r>
            <a:r>
              <a:rPr sz="1400" spc="-5" dirty="0">
                <a:latin typeface="Microsoft Sans Serif"/>
                <a:cs typeface="Microsoft Sans Serif"/>
              </a:rPr>
              <a:t>not</a:t>
            </a:r>
            <a:r>
              <a:rPr sz="1400" spc="10" dirty="0">
                <a:latin typeface="Microsoft Sans Serif"/>
                <a:cs typeface="Microsoft Sans Serif"/>
              </a:rPr>
              <a:t> </a:t>
            </a:r>
            <a:r>
              <a:rPr sz="1400" spc="-5" dirty="0">
                <a:latin typeface="Microsoft Sans Serif"/>
                <a:cs typeface="Microsoft Sans Serif"/>
              </a:rPr>
              <a:t>(0)</a:t>
            </a:r>
            <a:endParaRPr sz="1400" dirty="0">
              <a:latin typeface="Microsoft Sans Serif"/>
              <a:cs typeface="Microsoft Sans Serif"/>
            </a:endParaRPr>
          </a:p>
          <a:p>
            <a:pPr marL="12700">
              <a:lnSpc>
                <a:spcPct val="100000"/>
              </a:lnSpc>
            </a:pPr>
            <a:r>
              <a:rPr sz="1400" b="1" spc="-5" dirty="0">
                <a:latin typeface="Arial"/>
                <a:cs typeface="Arial"/>
              </a:rPr>
              <a:t>lead_time</a:t>
            </a:r>
            <a:r>
              <a:rPr sz="1400" b="1" spc="-10"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Number</a:t>
            </a:r>
            <a:r>
              <a:rPr sz="1400" spc="5" dirty="0">
                <a:latin typeface="Microsoft Sans Serif"/>
                <a:cs typeface="Microsoft Sans Serif"/>
              </a:rPr>
              <a:t> </a:t>
            </a:r>
            <a:r>
              <a:rPr sz="1400" spc="-5" dirty="0">
                <a:latin typeface="Microsoft Sans Serif"/>
                <a:cs typeface="Microsoft Sans Serif"/>
              </a:rPr>
              <a:t>of</a:t>
            </a:r>
            <a:r>
              <a:rPr sz="1400" spc="20" dirty="0">
                <a:latin typeface="Microsoft Sans Serif"/>
                <a:cs typeface="Microsoft Sans Serif"/>
              </a:rPr>
              <a:t> </a:t>
            </a:r>
            <a:r>
              <a:rPr sz="1400" spc="-5" dirty="0">
                <a:latin typeface="Microsoft Sans Serif"/>
                <a:cs typeface="Microsoft Sans Serif"/>
              </a:rPr>
              <a:t>days</a:t>
            </a:r>
            <a:r>
              <a:rPr sz="1400" spc="10" dirty="0">
                <a:latin typeface="Microsoft Sans Serif"/>
                <a:cs typeface="Microsoft Sans Serif"/>
              </a:rPr>
              <a:t> </a:t>
            </a:r>
            <a:r>
              <a:rPr sz="1400" dirty="0">
                <a:latin typeface="Microsoft Sans Serif"/>
                <a:cs typeface="Microsoft Sans Serif"/>
              </a:rPr>
              <a:t>that</a:t>
            </a:r>
            <a:r>
              <a:rPr sz="1400" spc="10" dirty="0">
                <a:latin typeface="Microsoft Sans Serif"/>
                <a:cs typeface="Microsoft Sans Serif"/>
              </a:rPr>
              <a:t> </a:t>
            </a:r>
            <a:r>
              <a:rPr sz="1400" spc="-5" dirty="0">
                <a:latin typeface="Microsoft Sans Serif"/>
                <a:cs typeface="Microsoft Sans Serif"/>
              </a:rPr>
              <a:t>elapsed between</a:t>
            </a:r>
            <a:r>
              <a:rPr sz="1400" spc="5"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entering date</a:t>
            </a:r>
            <a:r>
              <a:rPr sz="1400" spc="5" dirty="0">
                <a:latin typeface="Microsoft Sans Serif"/>
                <a:cs typeface="Microsoft Sans Serif"/>
              </a:rPr>
              <a:t> </a:t>
            </a:r>
            <a:r>
              <a:rPr sz="1400" spc="-5" dirty="0">
                <a:latin typeface="Microsoft Sans Serif"/>
                <a:cs typeface="Microsoft Sans Serif"/>
              </a:rPr>
              <a:t>of</a:t>
            </a:r>
            <a:r>
              <a:rPr sz="1400" spc="25" dirty="0">
                <a:latin typeface="Microsoft Sans Serif"/>
                <a:cs typeface="Microsoft Sans Serif"/>
              </a:rPr>
              <a:t> </a:t>
            </a:r>
            <a:r>
              <a:rPr sz="1400" spc="-5" dirty="0">
                <a:latin typeface="Microsoft Sans Serif"/>
                <a:cs typeface="Microsoft Sans Serif"/>
              </a:rPr>
              <a:t>the</a:t>
            </a:r>
            <a:r>
              <a:rPr sz="1400" spc="5" dirty="0">
                <a:latin typeface="Microsoft Sans Serif"/>
                <a:cs typeface="Microsoft Sans Serif"/>
              </a:rPr>
              <a:t> </a:t>
            </a:r>
            <a:r>
              <a:rPr sz="1400" spc="-5" dirty="0">
                <a:latin typeface="Microsoft Sans Serif"/>
                <a:cs typeface="Microsoft Sans Serif"/>
              </a:rPr>
              <a:t>booking</a:t>
            </a:r>
            <a:r>
              <a:rPr sz="1400" spc="395" dirty="0">
                <a:latin typeface="Microsoft Sans Serif"/>
                <a:cs typeface="Microsoft Sans Serif"/>
              </a:rPr>
              <a:t> </a:t>
            </a:r>
            <a:r>
              <a:rPr sz="1400" dirty="0">
                <a:latin typeface="Microsoft Sans Serif"/>
                <a:cs typeface="Microsoft Sans Serif"/>
              </a:rPr>
              <a:t>and</a:t>
            </a:r>
            <a:r>
              <a:rPr sz="1400" spc="1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arrival</a:t>
            </a:r>
            <a:r>
              <a:rPr sz="1400" dirty="0">
                <a:latin typeface="Microsoft Sans Serif"/>
                <a:cs typeface="Microsoft Sans Serif"/>
              </a:rPr>
              <a:t> </a:t>
            </a:r>
            <a:r>
              <a:rPr sz="1400" spc="-5" dirty="0">
                <a:latin typeface="Microsoft Sans Serif"/>
                <a:cs typeface="Microsoft Sans Serif"/>
              </a:rPr>
              <a:t>date</a:t>
            </a:r>
            <a:endParaRPr sz="1400" dirty="0">
              <a:latin typeface="Microsoft Sans Serif"/>
              <a:cs typeface="Microsoft Sans Serif"/>
            </a:endParaRPr>
          </a:p>
          <a:p>
            <a:pPr marL="12700">
              <a:lnSpc>
                <a:spcPct val="100000"/>
              </a:lnSpc>
            </a:pPr>
            <a:r>
              <a:rPr sz="1400" b="1" spc="-5" dirty="0">
                <a:latin typeface="Arial"/>
                <a:cs typeface="Arial"/>
              </a:rPr>
              <a:t>arrival_date_year</a:t>
            </a:r>
            <a:r>
              <a:rPr sz="1400" b="1" spc="-15" dirty="0">
                <a:latin typeface="Arial"/>
                <a:cs typeface="Arial"/>
              </a:rPr>
              <a:t> </a:t>
            </a:r>
            <a:r>
              <a:rPr sz="1400" spc="-5"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Year</a:t>
            </a:r>
            <a:r>
              <a:rPr sz="1400" spc="15" dirty="0">
                <a:latin typeface="Microsoft Sans Serif"/>
                <a:cs typeface="Microsoft Sans Serif"/>
              </a:rPr>
              <a:t> </a:t>
            </a:r>
            <a:r>
              <a:rPr sz="1400" spc="-5" dirty="0">
                <a:latin typeface="Microsoft Sans Serif"/>
                <a:cs typeface="Microsoft Sans Serif"/>
              </a:rPr>
              <a:t>of</a:t>
            </a:r>
            <a:r>
              <a:rPr sz="1400" dirty="0">
                <a:latin typeface="Microsoft Sans Serif"/>
                <a:cs typeface="Microsoft Sans Serif"/>
              </a:rPr>
              <a:t> </a:t>
            </a:r>
            <a:r>
              <a:rPr sz="1400" spc="-5" dirty="0">
                <a:latin typeface="Microsoft Sans Serif"/>
                <a:cs typeface="Microsoft Sans Serif"/>
              </a:rPr>
              <a:t>arrival date</a:t>
            </a:r>
            <a:endParaRPr sz="1400" dirty="0">
              <a:latin typeface="Microsoft Sans Serif"/>
              <a:cs typeface="Microsoft Sans Serif"/>
            </a:endParaRPr>
          </a:p>
          <a:p>
            <a:pPr marL="12700" marR="3050540">
              <a:lnSpc>
                <a:spcPct val="100000"/>
              </a:lnSpc>
            </a:pPr>
            <a:r>
              <a:rPr sz="1400" b="1" spc="-5" dirty="0">
                <a:latin typeface="Arial"/>
                <a:cs typeface="Arial"/>
              </a:rPr>
              <a:t>arrival_date_month</a:t>
            </a:r>
            <a:r>
              <a:rPr sz="1400" b="1" spc="-25"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Month</a:t>
            </a:r>
            <a:r>
              <a:rPr sz="1400" dirty="0">
                <a:latin typeface="Microsoft Sans Serif"/>
                <a:cs typeface="Microsoft Sans Serif"/>
              </a:rPr>
              <a:t> </a:t>
            </a:r>
            <a:r>
              <a:rPr sz="1400" spc="-5" dirty="0">
                <a:latin typeface="Microsoft Sans Serif"/>
                <a:cs typeface="Microsoft Sans Serif"/>
              </a:rPr>
              <a:t>of</a:t>
            </a:r>
            <a:r>
              <a:rPr sz="1400" spc="5" dirty="0">
                <a:latin typeface="Microsoft Sans Serif"/>
                <a:cs typeface="Microsoft Sans Serif"/>
              </a:rPr>
              <a:t> </a:t>
            </a:r>
            <a:r>
              <a:rPr sz="1400" spc="-5" dirty="0">
                <a:latin typeface="Microsoft Sans Serif"/>
                <a:cs typeface="Microsoft Sans Serif"/>
              </a:rPr>
              <a:t>arrival date </a:t>
            </a:r>
            <a:r>
              <a:rPr sz="1400" dirty="0">
                <a:latin typeface="Microsoft Sans Serif"/>
                <a:cs typeface="Microsoft Sans Serif"/>
              </a:rPr>
              <a:t> </a:t>
            </a:r>
            <a:r>
              <a:rPr sz="1400" b="1" spc="-5" dirty="0">
                <a:latin typeface="Arial"/>
                <a:cs typeface="Arial"/>
              </a:rPr>
              <a:t>arrival_date_week_number</a:t>
            </a:r>
            <a:r>
              <a:rPr sz="1400" b="1" spc="-10"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Week</a:t>
            </a:r>
            <a:r>
              <a:rPr sz="1400" spc="20" dirty="0">
                <a:latin typeface="Microsoft Sans Serif"/>
                <a:cs typeface="Microsoft Sans Serif"/>
              </a:rPr>
              <a:t> </a:t>
            </a:r>
            <a:r>
              <a:rPr sz="1400" spc="-5" dirty="0">
                <a:latin typeface="Microsoft Sans Serif"/>
                <a:cs typeface="Microsoft Sans Serif"/>
              </a:rPr>
              <a:t>number</a:t>
            </a:r>
            <a:r>
              <a:rPr sz="1400" dirty="0">
                <a:latin typeface="Microsoft Sans Serif"/>
                <a:cs typeface="Microsoft Sans Serif"/>
              </a:rPr>
              <a:t> </a:t>
            </a:r>
            <a:r>
              <a:rPr sz="1400" spc="-5" dirty="0">
                <a:latin typeface="Microsoft Sans Serif"/>
                <a:cs typeface="Microsoft Sans Serif"/>
              </a:rPr>
              <a:t>of</a:t>
            </a:r>
            <a:r>
              <a:rPr sz="1400" spc="10" dirty="0">
                <a:latin typeface="Microsoft Sans Serif"/>
                <a:cs typeface="Microsoft Sans Serif"/>
              </a:rPr>
              <a:t> </a:t>
            </a:r>
            <a:r>
              <a:rPr sz="1400" spc="-5" dirty="0">
                <a:latin typeface="Microsoft Sans Serif"/>
                <a:cs typeface="Microsoft Sans Serif"/>
              </a:rPr>
              <a:t>year</a:t>
            </a:r>
            <a:r>
              <a:rPr sz="1400" spc="10" dirty="0">
                <a:latin typeface="Microsoft Sans Serif"/>
                <a:cs typeface="Microsoft Sans Serif"/>
              </a:rPr>
              <a:t> </a:t>
            </a:r>
            <a:r>
              <a:rPr sz="1400" spc="-5" dirty="0">
                <a:latin typeface="Microsoft Sans Serif"/>
                <a:cs typeface="Microsoft Sans Serif"/>
              </a:rPr>
              <a:t>for</a:t>
            </a:r>
            <a:r>
              <a:rPr sz="1400" spc="10" dirty="0">
                <a:latin typeface="Microsoft Sans Serif"/>
                <a:cs typeface="Microsoft Sans Serif"/>
              </a:rPr>
              <a:t> </a:t>
            </a:r>
            <a:r>
              <a:rPr sz="1400" spc="-5" dirty="0">
                <a:latin typeface="Microsoft Sans Serif"/>
                <a:cs typeface="Microsoft Sans Serif"/>
              </a:rPr>
              <a:t>arrival</a:t>
            </a:r>
            <a:r>
              <a:rPr sz="1400" spc="5" dirty="0">
                <a:latin typeface="Microsoft Sans Serif"/>
                <a:cs typeface="Microsoft Sans Serif"/>
              </a:rPr>
              <a:t> </a:t>
            </a:r>
            <a:r>
              <a:rPr sz="1400" spc="-5" dirty="0">
                <a:latin typeface="Microsoft Sans Serif"/>
                <a:cs typeface="Microsoft Sans Serif"/>
              </a:rPr>
              <a:t>date </a:t>
            </a:r>
            <a:r>
              <a:rPr sz="1400" spc="-360" dirty="0">
                <a:latin typeface="Microsoft Sans Serif"/>
                <a:cs typeface="Microsoft Sans Serif"/>
              </a:rPr>
              <a:t> </a:t>
            </a:r>
            <a:r>
              <a:rPr sz="1400" b="1" spc="-5" dirty="0">
                <a:latin typeface="Arial"/>
                <a:cs typeface="Arial"/>
              </a:rPr>
              <a:t>arrival_date_day_of_month</a:t>
            </a:r>
            <a:r>
              <a:rPr sz="1400" b="1" spc="-25"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Day</a:t>
            </a:r>
            <a:r>
              <a:rPr sz="1400" spc="15" dirty="0">
                <a:latin typeface="Microsoft Sans Serif"/>
                <a:cs typeface="Microsoft Sans Serif"/>
              </a:rPr>
              <a:t> </a:t>
            </a:r>
            <a:r>
              <a:rPr sz="1400" spc="-5" dirty="0">
                <a:latin typeface="Microsoft Sans Serif"/>
                <a:cs typeface="Microsoft Sans Serif"/>
              </a:rPr>
              <a:t>of</a:t>
            </a:r>
            <a:r>
              <a:rPr sz="1400" spc="5" dirty="0">
                <a:latin typeface="Microsoft Sans Serif"/>
                <a:cs typeface="Microsoft Sans Serif"/>
              </a:rPr>
              <a:t> </a:t>
            </a:r>
            <a:r>
              <a:rPr sz="1400" spc="-5" dirty="0">
                <a:latin typeface="Microsoft Sans Serif"/>
                <a:cs typeface="Microsoft Sans Serif"/>
              </a:rPr>
              <a:t>arrival date </a:t>
            </a:r>
            <a:r>
              <a:rPr sz="1400" dirty="0">
                <a:latin typeface="Microsoft Sans Serif"/>
                <a:cs typeface="Microsoft Sans Serif"/>
              </a:rPr>
              <a:t> </a:t>
            </a:r>
            <a:r>
              <a:rPr sz="1400" b="1" spc="-5" dirty="0">
                <a:latin typeface="Arial"/>
                <a:cs typeface="Arial"/>
              </a:rPr>
              <a:t>stays_in_weekend_nights</a:t>
            </a:r>
            <a:r>
              <a:rPr sz="1400" b="1" spc="-30"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Number of</a:t>
            </a:r>
            <a:r>
              <a:rPr sz="1400" spc="5" dirty="0">
                <a:latin typeface="Microsoft Sans Serif"/>
                <a:cs typeface="Microsoft Sans Serif"/>
              </a:rPr>
              <a:t> </a:t>
            </a:r>
            <a:r>
              <a:rPr sz="1400" spc="-5" dirty="0">
                <a:latin typeface="Microsoft Sans Serif"/>
                <a:cs typeface="Microsoft Sans Serif"/>
              </a:rPr>
              <a:t>weekend nights </a:t>
            </a:r>
            <a:r>
              <a:rPr sz="1400" dirty="0">
                <a:latin typeface="Microsoft Sans Serif"/>
                <a:cs typeface="Microsoft Sans Serif"/>
              </a:rPr>
              <a:t> </a:t>
            </a:r>
            <a:r>
              <a:rPr sz="1400" b="1" spc="-5" dirty="0">
                <a:latin typeface="Arial"/>
                <a:cs typeface="Arial"/>
              </a:rPr>
              <a:t>stays_in_week_nights</a:t>
            </a:r>
            <a:r>
              <a:rPr sz="1400" b="1" spc="-30"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Number</a:t>
            </a:r>
            <a:r>
              <a:rPr sz="1400" dirty="0">
                <a:latin typeface="Microsoft Sans Serif"/>
                <a:cs typeface="Microsoft Sans Serif"/>
              </a:rPr>
              <a:t> </a:t>
            </a:r>
            <a:r>
              <a:rPr sz="1400" spc="-5" dirty="0">
                <a:latin typeface="Microsoft Sans Serif"/>
                <a:cs typeface="Microsoft Sans Serif"/>
              </a:rPr>
              <a:t>of</a:t>
            </a:r>
            <a:r>
              <a:rPr sz="1400" spc="5" dirty="0">
                <a:latin typeface="Microsoft Sans Serif"/>
                <a:cs typeface="Microsoft Sans Serif"/>
              </a:rPr>
              <a:t> </a:t>
            </a:r>
            <a:r>
              <a:rPr sz="1400" spc="-5" dirty="0">
                <a:latin typeface="Microsoft Sans Serif"/>
                <a:cs typeface="Microsoft Sans Serif"/>
              </a:rPr>
              <a:t>week</a:t>
            </a:r>
            <a:r>
              <a:rPr sz="1400" spc="10" dirty="0">
                <a:latin typeface="Microsoft Sans Serif"/>
                <a:cs typeface="Microsoft Sans Serif"/>
              </a:rPr>
              <a:t> </a:t>
            </a:r>
            <a:r>
              <a:rPr sz="1400" spc="-5" dirty="0">
                <a:latin typeface="Microsoft Sans Serif"/>
                <a:cs typeface="Microsoft Sans Serif"/>
              </a:rPr>
              <a:t>nights.</a:t>
            </a:r>
            <a:endParaRPr sz="1400" dirty="0">
              <a:latin typeface="Microsoft Sans Serif"/>
              <a:cs typeface="Microsoft Sans Serif"/>
            </a:endParaRPr>
          </a:p>
          <a:p>
            <a:pPr marL="12700" marR="6014085">
              <a:lnSpc>
                <a:spcPct val="100000"/>
              </a:lnSpc>
              <a:spcBef>
                <a:spcPts val="5"/>
              </a:spcBef>
            </a:pPr>
            <a:r>
              <a:rPr sz="1400" b="1" spc="-5" dirty="0">
                <a:latin typeface="Arial"/>
                <a:cs typeface="Arial"/>
              </a:rPr>
              <a:t>adults</a:t>
            </a:r>
            <a:r>
              <a:rPr sz="1400" b="1" spc="-30" dirty="0">
                <a:latin typeface="Arial"/>
                <a:cs typeface="Arial"/>
              </a:rPr>
              <a:t> </a:t>
            </a:r>
            <a:r>
              <a:rPr sz="1400" spc="-5"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Number</a:t>
            </a:r>
            <a:r>
              <a:rPr sz="1400" dirty="0">
                <a:latin typeface="Microsoft Sans Serif"/>
                <a:cs typeface="Microsoft Sans Serif"/>
              </a:rPr>
              <a:t> </a:t>
            </a:r>
            <a:r>
              <a:rPr sz="1400" spc="-5" dirty="0">
                <a:latin typeface="Microsoft Sans Serif"/>
                <a:cs typeface="Microsoft Sans Serif"/>
              </a:rPr>
              <a:t>of</a:t>
            </a:r>
            <a:r>
              <a:rPr sz="1400" dirty="0">
                <a:latin typeface="Microsoft Sans Serif"/>
                <a:cs typeface="Microsoft Sans Serif"/>
              </a:rPr>
              <a:t> </a:t>
            </a:r>
            <a:r>
              <a:rPr sz="1400" spc="-5" dirty="0">
                <a:latin typeface="Microsoft Sans Serif"/>
                <a:cs typeface="Microsoft Sans Serif"/>
              </a:rPr>
              <a:t>adults </a:t>
            </a:r>
            <a:r>
              <a:rPr sz="1400" dirty="0">
                <a:latin typeface="Microsoft Sans Serif"/>
                <a:cs typeface="Microsoft Sans Serif"/>
              </a:rPr>
              <a:t> </a:t>
            </a:r>
            <a:r>
              <a:rPr sz="1400" b="1" spc="-5" dirty="0">
                <a:latin typeface="Arial"/>
                <a:cs typeface="Arial"/>
              </a:rPr>
              <a:t>children </a:t>
            </a:r>
            <a:r>
              <a:rPr sz="1400" spc="-5" dirty="0">
                <a:latin typeface="Microsoft Sans Serif"/>
                <a:cs typeface="Microsoft Sans Serif"/>
              </a:rPr>
              <a:t>: Number of children </a:t>
            </a:r>
            <a:r>
              <a:rPr sz="1400" spc="-360" dirty="0">
                <a:latin typeface="Microsoft Sans Serif"/>
                <a:cs typeface="Microsoft Sans Serif"/>
              </a:rPr>
              <a:t> </a:t>
            </a:r>
            <a:r>
              <a:rPr sz="1400" b="1" spc="-5" dirty="0">
                <a:latin typeface="Arial"/>
                <a:cs typeface="Arial"/>
              </a:rPr>
              <a:t>babies</a:t>
            </a:r>
            <a:r>
              <a:rPr sz="1400" b="1" spc="-30" dirty="0">
                <a:latin typeface="Arial"/>
                <a:cs typeface="Arial"/>
              </a:rPr>
              <a:t> </a:t>
            </a:r>
            <a:r>
              <a:rPr sz="1400" spc="-5"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Number of</a:t>
            </a:r>
            <a:r>
              <a:rPr sz="1400" spc="5" dirty="0">
                <a:latin typeface="Microsoft Sans Serif"/>
                <a:cs typeface="Microsoft Sans Serif"/>
              </a:rPr>
              <a:t> </a:t>
            </a:r>
            <a:r>
              <a:rPr sz="1400" spc="-5" dirty="0">
                <a:latin typeface="Microsoft Sans Serif"/>
                <a:cs typeface="Microsoft Sans Serif"/>
              </a:rPr>
              <a:t>babies </a:t>
            </a:r>
            <a:r>
              <a:rPr sz="1400" dirty="0">
                <a:latin typeface="Microsoft Sans Serif"/>
                <a:cs typeface="Microsoft Sans Serif"/>
              </a:rPr>
              <a:t> </a:t>
            </a:r>
            <a:endParaRPr lang="en-US" sz="1400" dirty="0">
              <a:latin typeface="Microsoft Sans Serif"/>
              <a:cs typeface="Microsoft Sans Serif"/>
            </a:endParaRPr>
          </a:p>
          <a:p>
            <a:pPr marL="12700" marR="6014085">
              <a:lnSpc>
                <a:spcPct val="100000"/>
              </a:lnSpc>
              <a:spcBef>
                <a:spcPts val="5"/>
              </a:spcBef>
            </a:pPr>
            <a:r>
              <a:rPr sz="1400" b="1" spc="-5" dirty="0">
                <a:latin typeface="Arial"/>
                <a:cs typeface="Arial"/>
              </a:rPr>
              <a:t>meal</a:t>
            </a:r>
            <a:r>
              <a:rPr sz="1400" b="1" spc="-15" dirty="0">
                <a:latin typeface="Arial"/>
                <a:cs typeface="Arial"/>
              </a:rPr>
              <a:t> </a:t>
            </a:r>
            <a:r>
              <a:rPr sz="1400" spc="-5"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Type of</a:t>
            </a:r>
            <a:r>
              <a:rPr sz="1400" spc="10" dirty="0">
                <a:latin typeface="Microsoft Sans Serif"/>
                <a:cs typeface="Microsoft Sans Serif"/>
              </a:rPr>
              <a:t> </a:t>
            </a:r>
            <a:r>
              <a:rPr sz="1400" spc="-5" dirty="0">
                <a:latin typeface="Microsoft Sans Serif"/>
                <a:cs typeface="Microsoft Sans Serif"/>
              </a:rPr>
              <a:t>meal booked. </a:t>
            </a:r>
            <a:r>
              <a:rPr sz="1400" dirty="0">
                <a:latin typeface="Microsoft Sans Serif"/>
                <a:cs typeface="Microsoft Sans Serif"/>
              </a:rPr>
              <a:t> </a:t>
            </a:r>
            <a:r>
              <a:rPr sz="1400" b="1" spc="-5" dirty="0">
                <a:latin typeface="Arial"/>
                <a:cs typeface="Arial"/>
              </a:rPr>
              <a:t>country</a:t>
            </a:r>
            <a:r>
              <a:rPr sz="1400" b="1" spc="-25" dirty="0">
                <a:latin typeface="Arial"/>
                <a:cs typeface="Arial"/>
              </a:rPr>
              <a:t> </a:t>
            </a:r>
            <a:r>
              <a:rPr sz="1400" spc="-5"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Country of</a:t>
            </a:r>
            <a:r>
              <a:rPr sz="1400" dirty="0">
                <a:latin typeface="Microsoft Sans Serif"/>
                <a:cs typeface="Microsoft Sans Serif"/>
              </a:rPr>
              <a:t> </a:t>
            </a:r>
            <a:r>
              <a:rPr sz="1400" spc="-5" dirty="0">
                <a:latin typeface="Microsoft Sans Serif"/>
                <a:cs typeface="Microsoft Sans Serif"/>
              </a:rPr>
              <a:t>origin.</a:t>
            </a:r>
            <a:endParaRPr lang="en-US" sz="1400" spc="-5" dirty="0">
              <a:latin typeface="Microsoft Sans Serif"/>
              <a:cs typeface="Microsoft Sans Serif"/>
            </a:endParaRPr>
          </a:p>
        </p:txBody>
      </p:sp>
      <p:sp>
        <p:nvSpPr>
          <p:cNvPr id="6" name="Title 5">
            <a:extLst>
              <a:ext uri="{FF2B5EF4-FFF2-40B4-BE49-F238E27FC236}">
                <a16:creationId xmlns:a16="http://schemas.microsoft.com/office/drawing/2014/main" id="{FD61197B-658C-A1FB-1F17-12C994ACAB1A}"/>
              </a:ext>
            </a:extLst>
          </p:cNvPr>
          <p:cNvSpPr>
            <a:spLocks noGrp="1"/>
          </p:cNvSpPr>
          <p:nvPr>
            <p:ph type="title"/>
          </p:nvPr>
        </p:nvSpPr>
        <p:spPr>
          <a:xfrm>
            <a:off x="304801" y="143487"/>
            <a:ext cx="8520600" cy="572700"/>
          </a:xfrm>
        </p:spPr>
        <p:txBody>
          <a:bodyPr/>
          <a:lstStyle/>
          <a:p>
            <a:r>
              <a:rPr lang="en-IN" sz="2800" b="1" u="sng" spc="-5" dirty="0">
                <a:solidFill>
                  <a:schemeClr val="tx1"/>
                </a:solidFill>
                <a:latin typeface="Arial"/>
                <a:cs typeface="Arial"/>
              </a:rPr>
              <a:t>Data</a:t>
            </a:r>
            <a:r>
              <a:rPr lang="en-IN" sz="2800" b="1" u="sng" spc="-15" dirty="0">
                <a:solidFill>
                  <a:schemeClr val="tx1"/>
                </a:solidFill>
                <a:latin typeface="Arial"/>
                <a:cs typeface="Arial"/>
              </a:rPr>
              <a:t> </a:t>
            </a:r>
            <a:r>
              <a:rPr lang="en-IN" sz="2800" b="1" u="sng" dirty="0">
                <a:solidFill>
                  <a:schemeClr val="tx1"/>
                </a:solidFill>
                <a:latin typeface="Arial"/>
                <a:cs typeface="Arial"/>
              </a:rPr>
              <a:t>Collection</a:t>
            </a:r>
            <a:r>
              <a:rPr lang="en-IN" sz="2800" b="1" u="sng" spc="-25" dirty="0">
                <a:solidFill>
                  <a:schemeClr val="tx1"/>
                </a:solidFill>
                <a:latin typeface="Arial"/>
                <a:cs typeface="Arial"/>
              </a:rPr>
              <a:t> </a:t>
            </a:r>
            <a:r>
              <a:rPr lang="en-IN" sz="2800" b="1" u="sng" spc="-5" dirty="0">
                <a:solidFill>
                  <a:schemeClr val="tx1"/>
                </a:solidFill>
                <a:latin typeface="Arial"/>
                <a:cs typeface="Arial"/>
              </a:rPr>
              <a:t>and</a:t>
            </a:r>
            <a:r>
              <a:rPr lang="en-IN" sz="2800" b="1" u="sng" spc="-10" dirty="0">
                <a:solidFill>
                  <a:schemeClr val="tx1"/>
                </a:solidFill>
                <a:latin typeface="Arial"/>
                <a:cs typeface="Arial"/>
              </a:rPr>
              <a:t> </a:t>
            </a:r>
            <a:r>
              <a:rPr lang="en-IN" sz="2800" b="1" u="sng" spc="-5" dirty="0">
                <a:solidFill>
                  <a:schemeClr val="tx1"/>
                </a:solidFill>
                <a:latin typeface="Arial"/>
                <a:cs typeface="Arial"/>
              </a:rPr>
              <a:t>Understanding:</a:t>
            </a:r>
            <a:br>
              <a:rPr lang="en-IN" sz="2800" b="1" u="sng" spc="-5" dirty="0">
                <a:solidFill>
                  <a:schemeClr val="tx1"/>
                </a:solidFill>
                <a:latin typeface="Arial"/>
                <a:cs typeface="Arial"/>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3820" y="318452"/>
            <a:ext cx="8976360" cy="4506595"/>
          </a:xfrm>
          <a:prstGeom prst="rect">
            <a:avLst/>
          </a:prstGeom>
        </p:spPr>
        <p:txBody>
          <a:bodyPr vert="horz" wrap="square" lIns="0" tIns="12065" rIns="0" bIns="0" rtlCol="0">
            <a:spAutoFit/>
          </a:bodyPr>
          <a:lstStyle/>
          <a:p>
            <a:pPr marL="12700" marR="4111625">
              <a:lnSpc>
                <a:spcPct val="100000"/>
              </a:lnSpc>
              <a:spcBef>
                <a:spcPts val="95"/>
              </a:spcBef>
            </a:pPr>
            <a:r>
              <a:rPr sz="1400" b="1" spc="-5" dirty="0">
                <a:latin typeface="Arial"/>
                <a:cs typeface="Arial"/>
              </a:rPr>
              <a:t>market_segment</a:t>
            </a:r>
            <a:r>
              <a:rPr sz="1400" b="1" spc="-25" dirty="0">
                <a:latin typeface="Arial"/>
                <a:cs typeface="Arial"/>
              </a:rPr>
              <a:t> </a:t>
            </a:r>
            <a:r>
              <a:rPr sz="1400" spc="-5" dirty="0">
                <a:latin typeface="Microsoft Sans Serif"/>
                <a:cs typeface="Microsoft Sans Serif"/>
              </a:rPr>
              <a:t>:</a:t>
            </a:r>
            <a:r>
              <a:rPr sz="1400" spc="20" dirty="0">
                <a:latin typeface="Microsoft Sans Serif"/>
                <a:cs typeface="Microsoft Sans Serif"/>
              </a:rPr>
              <a:t> </a:t>
            </a:r>
            <a:r>
              <a:rPr sz="1400" spc="-5" dirty="0">
                <a:latin typeface="Microsoft Sans Serif"/>
                <a:cs typeface="Microsoft Sans Serif"/>
              </a:rPr>
              <a:t>Market</a:t>
            </a:r>
            <a:r>
              <a:rPr sz="1400" dirty="0">
                <a:latin typeface="Microsoft Sans Serif"/>
                <a:cs typeface="Microsoft Sans Serif"/>
              </a:rPr>
              <a:t> </a:t>
            </a:r>
            <a:r>
              <a:rPr sz="1400" spc="-5" dirty="0">
                <a:latin typeface="Microsoft Sans Serif"/>
                <a:cs typeface="Microsoft Sans Serif"/>
              </a:rPr>
              <a:t>segment designation.</a:t>
            </a:r>
            <a:r>
              <a:rPr sz="1400" spc="-10" dirty="0">
                <a:latin typeface="Microsoft Sans Serif"/>
                <a:cs typeface="Microsoft Sans Serif"/>
              </a:rPr>
              <a:t> </a:t>
            </a:r>
            <a:r>
              <a:rPr sz="1400" spc="-5" dirty="0">
                <a:latin typeface="Microsoft Sans Serif"/>
                <a:cs typeface="Microsoft Sans Serif"/>
              </a:rPr>
              <a:t>(TA/TO) </a:t>
            </a:r>
            <a:r>
              <a:rPr sz="1400" dirty="0">
                <a:latin typeface="Microsoft Sans Serif"/>
                <a:cs typeface="Microsoft Sans Serif"/>
              </a:rPr>
              <a:t> </a:t>
            </a:r>
            <a:r>
              <a:rPr sz="1400" b="1" spc="-5" dirty="0">
                <a:latin typeface="Arial"/>
                <a:cs typeface="Arial"/>
              </a:rPr>
              <a:t>distribution_channel </a:t>
            </a:r>
            <a:r>
              <a:rPr sz="1400" spc="-5" dirty="0">
                <a:latin typeface="Microsoft Sans Serif"/>
                <a:cs typeface="Microsoft Sans Serif"/>
              </a:rPr>
              <a:t>: Booking distribution channel.(T/A/TO) </a:t>
            </a:r>
            <a:r>
              <a:rPr sz="1400" spc="-360" dirty="0">
                <a:latin typeface="Microsoft Sans Serif"/>
                <a:cs typeface="Microsoft Sans Serif"/>
              </a:rPr>
              <a:t> </a:t>
            </a:r>
            <a:r>
              <a:rPr sz="1400" b="1" spc="-5" dirty="0">
                <a:latin typeface="Arial"/>
                <a:cs typeface="Arial"/>
              </a:rPr>
              <a:t>is_repeated_guest</a:t>
            </a:r>
            <a:r>
              <a:rPr sz="1400" b="1" spc="-35" dirty="0">
                <a:latin typeface="Arial"/>
                <a:cs typeface="Arial"/>
              </a:rPr>
              <a:t> </a:t>
            </a:r>
            <a:r>
              <a:rPr sz="1400"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is</a:t>
            </a:r>
            <a:r>
              <a:rPr sz="1400" spc="20" dirty="0">
                <a:latin typeface="Microsoft Sans Serif"/>
                <a:cs typeface="Microsoft Sans Serif"/>
              </a:rPr>
              <a:t> </a:t>
            </a:r>
            <a:r>
              <a:rPr sz="1400" spc="-5" dirty="0">
                <a:latin typeface="Microsoft Sans Serif"/>
                <a:cs typeface="Microsoft Sans Serif"/>
              </a:rPr>
              <a:t>a</a:t>
            </a:r>
            <a:r>
              <a:rPr sz="1400" spc="10" dirty="0">
                <a:latin typeface="Microsoft Sans Serif"/>
                <a:cs typeface="Microsoft Sans Serif"/>
              </a:rPr>
              <a:t> </a:t>
            </a:r>
            <a:r>
              <a:rPr sz="1400" spc="-5" dirty="0">
                <a:latin typeface="Microsoft Sans Serif"/>
                <a:cs typeface="Microsoft Sans Serif"/>
              </a:rPr>
              <a:t>repeated</a:t>
            </a:r>
            <a:r>
              <a:rPr sz="1400" spc="-10" dirty="0">
                <a:latin typeface="Microsoft Sans Serif"/>
                <a:cs typeface="Microsoft Sans Serif"/>
              </a:rPr>
              <a:t> </a:t>
            </a:r>
            <a:r>
              <a:rPr sz="1400" spc="-5" dirty="0">
                <a:latin typeface="Microsoft Sans Serif"/>
                <a:cs typeface="Microsoft Sans Serif"/>
              </a:rPr>
              <a:t>guest (1)</a:t>
            </a:r>
            <a:r>
              <a:rPr sz="1400" dirty="0">
                <a:latin typeface="Microsoft Sans Serif"/>
                <a:cs typeface="Microsoft Sans Serif"/>
              </a:rPr>
              <a:t> </a:t>
            </a:r>
            <a:r>
              <a:rPr sz="1400" spc="-5" dirty="0">
                <a:latin typeface="Microsoft Sans Serif"/>
                <a:cs typeface="Microsoft Sans Serif"/>
              </a:rPr>
              <a:t>or</a:t>
            </a:r>
            <a:r>
              <a:rPr sz="1400" spc="10" dirty="0">
                <a:latin typeface="Microsoft Sans Serif"/>
                <a:cs typeface="Microsoft Sans Serif"/>
              </a:rPr>
              <a:t> </a:t>
            </a:r>
            <a:r>
              <a:rPr sz="1400" dirty="0">
                <a:latin typeface="Microsoft Sans Serif"/>
                <a:cs typeface="Microsoft Sans Serif"/>
              </a:rPr>
              <a:t>not </a:t>
            </a:r>
            <a:r>
              <a:rPr sz="1400" spc="-5" dirty="0">
                <a:latin typeface="Microsoft Sans Serif"/>
                <a:cs typeface="Microsoft Sans Serif"/>
              </a:rPr>
              <a:t>(0)</a:t>
            </a:r>
            <a:endParaRPr sz="1400" dirty="0">
              <a:latin typeface="Microsoft Sans Serif"/>
              <a:cs typeface="Microsoft Sans Serif"/>
            </a:endParaRPr>
          </a:p>
          <a:p>
            <a:pPr marL="12700" marR="165735">
              <a:lnSpc>
                <a:spcPct val="100000"/>
              </a:lnSpc>
              <a:spcBef>
                <a:spcPts val="5"/>
              </a:spcBef>
            </a:pPr>
            <a:r>
              <a:rPr sz="1400" b="1" spc="-5" dirty="0">
                <a:latin typeface="Arial"/>
                <a:cs typeface="Arial"/>
              </a:rPr>
              <a:t>previous_cancellations</a:t>
            </a:r>
            <a:r>
              <a:rPr sz="1400" b="1" spc="-20"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Number</a:t>
            </a:r>
            <a:r>
              <a:rPr sz="1400" spc="5" dirty="0">
                <a:latin typeface="Microsoft Sans Serif"/>
                <a:cs typeface="Microsoft Sans Serif"/>
              </a:rPr>
              <a:t> </a:t>
            </a:r>
            <a:r>
              <a:rPr sz="1400" spc="-5" dirty="0">
                <a:latin typeface="Microsoft Sans Serif"/>
                <a:cs typeface="Microsoft Sans Serif"/>
              </a:rPr>
              <a:t>of</a:t>
            </a:r>
            <a:r>
              <a:rPr sz="1400" spc="25" dirty="0">
                <a:latin typeface="Microsoft Sans Serif"/>
                <a:cs typeface="Microsoft Sans Serif"/>
              </a:rPr>
              <a:t> </a:t>
            </a:r>
            <a:r>
              <a:rPr sz="1400" spc="-5" dirty="0">
                <a:latin typeface="Microsoft Sans Serif"/>
                <a:cs typeface="Microsoft Sans Serif"/>
              </a:rPr>
              <a:t>previous bookings</a:t>
            </a:r>
            <a:r>
              <a:rPr sz="1400" spc="5" dirty="0">
                <a:latin typeface="Microsoft Sans Serif"/>
                <a:cs typeface="Microsoft Sans Serif"/>
              </a:rPr>
              <a:t> </a:t>
            </a:r>
            <a:r>
              <a:rPr sz="1400" dirty="0">
                <a:latin typeface="Microsoft Sans Serif"/>
                <a:cs typeface="Microsoft Sans Serif"/>
              </a:rPr>
              <a:t>that</a:t>
            </a:r>
            <a:r>
              <a:rPr sz="1400" spc="10" dirty="0">
                <a:latin typeface="Microsoft Sans Serif"/>
                <a:cs typeface="Microsoft Sans Serif"/>
              </a:rPr>
              <a:t> </a:t>
            </a:r>
            <a:r>
              <a:rPr sz="1400" spc="-5" dirty="0">
                <a:latin typeface="Microsoft Sans Serif"/>
                <a:cs typeface="Microsoft Sans Serif"/>
              </a:rPr>
              <a:t>were</a:t>
            </a:r>
            <a:r>
              <a:rPr sz="1400" spc="20" dirty="0">
                <a:latin typeface="Microsoft Sans Serif"/>
                <a:cs typeface="Microsoft Sans Serif"/>
              </a:rPr>
              <a:t> </a:t>
            </a:r>
            <a:r>
              <a:rPr sz="1400" spc="-5" dirty="0">
                <a:latin typeface="Microsoft Sans Serif"/>
                <a:cs typeface="Microsoft Sans Serif"/>
              </a:rPr>
              <a:t>cancelled</a:t>
            </a:r>
            <a:r>
              <a:rPr sz="1400" dirty="0">
                <a:latin typeface="Microsoft Sans Serif"/>
                <a:cs typeface="Microsoft Sans Serif"/>
              </a:rPr>
              <a:t> </a:t>
            </a:r>
            <a:r>
              <a:rPr sz="1400" spc="-5" dirty="0">
                <a:latin typeface="Microsoft Sans Serif"/>
                <a:cs typeface="Microsoft Sans Serif"/>
              </a:rPr>
              <a:t>by</a:t>
            </a:r>
            <a:r>
              <a:rPr sz="1400" spc="15" dirty="0">
                <a:latin typeface="Microsoft Sans Serif"/>
                <a:cs typeface="Microsoft Sans Serif"/>
              </a:rPr>
              <a:t> </a:t>
            </a:r>
            <a:r>
              <a:rPr sz="1400" spc="-5" dirty="0">
                <a:latin typeface="Microsoft Sans Serif"/>
                <a:cs typeface="Microsoft Sans Serif"/>
              </a:rPr>
              <a:t>the</a:t>
            </a:r>
            <a:r>
              <a:rPr sz="1400" spc="25" dirty="0">
                <a:latin typeface="Microsoft Sans Serif"/>
                <a:cs typeface="Microsoft Sans Serif"/>
              </a:rPr>
              <a:t> </a:t>
            </a:r>
            <a:r>
              <a:rPr sz="1400" spc="-5" dirty="0">
                <a:latin typeface="Microsoft Sans Serif"/>
                <a:cs typeface="Microsoft Sans Serif"/>
              </a:rPr>
              <a:t>customer</a:t>
            </a:r>
            <a:r>
              <a:rPr sz="1400" dirty="0">
                <a:latin typeface="Microsoft Sans Serif"/>
                <a:cs typeface="Microsoft Sans Serif"/>
              </a:rPr>
              <a:t> </a:t>
            </a:r>
            <a:r>
              <a:rPr sz="1400" spc="-5" dirty="0">
                <a:latin typeface="Microsoft Sans Serif"/>
                <a:cs typeface="Microsoft Sans Serif"/>
              </a:rPr>
              <a:t>prior</a:t>
            </a:r>
            <a:r>
              <a:rPr sz="1400" spc="5" dirty="0">
                <a:latin typeface="Microsoft Sans Serif"/>
                <a:cs typeface="Microsoft Sans Serif"/>
              </a:rPr>
              <a:t> </a:t>
            </a:r>
            <a:r>
              <a:rPr sz="1400" spc="-5" dirty="0">
                <a:latin typeface="Microsoft Sans Serif"/>
                <a:cs typeface="Microsoft Sans Serif"/>
              </a:rPr>
              <a:t>to</a:t>
            </a:r>
            <a:r>
              <a:rPr sz="1400" spc="15"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current </a:t>
            </a:r>
            <a:r>
              <a:rPr sz="1400" spc="-355" dirty="0">
                <a:latin typeface="Microsoft Sans Serif"/>
                <a:cs typeface="Microsoft Sans Serif"/>
              </a:rPr>
              <a:t> </a:t>
            </a:r>
            <a:r>
              <a:rPr sz="1400" spc="-5" dirty="0">
                <a:latin typeface="Microsoft Sans Serif"/>
                <a:cs typeface="Microsoft Sans Serif"/>
              </a:rPr>
              <a:t>booking</a:t>
            </a:r>
            <a:endParaRPr sz="1400" dirty="0">
              <a:latin typeface="Microsoft Sans Serif"/>
              <a:cs typeface="Microsoft Sans Serif"/>
            </a:endParaRPr>
          </a:p>
          <a:p>
            <a:pPr marL="12700" marR="355600">
              <a:lnSpc>
                <a:spcPct val="100000"/>
              </a:lnSpc>
            </a:pPr>
            <a:r>
              <a:rPr sz="1400" b="1" spc="-5" dirty="0">
                <a:latin typeface="Arial"/>
                <a:cs typeface="Arial"/>
              </a:rPr>
              <a:t>previous_bookings_not_canceled</a:t>
            </a:r>
            <a:r>
              <a:rPr sz="1400" b="1" spc="-25"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Number</a:t>
            </a:r>
            <a:r>
              <a:rPr sz="1400" spc="5"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previous bookings</a:t>
            </a:r>
            <a:r>
              <a:rPr sz="1400" dirty="0">
                <a:latin typeface="Microsoft Sans Serif"/>
                <a:cs typeface="Microsoft Sans Serif"/>
              </a:rPr>
              <a:t> </a:t>
            </a:r>
            <a:r>
              <a:rPr sz="1400" spc="-5" dirty="0">
                <a:latin typeface="Microsoft Sans Serif"/>
                <a:cs typeface="Microsoft Sans Serif"/>
              </a:rPr>
              <a:t>not</a:t>
            </a:r>
            <a:r>
              <a:rPr sz="1400" spc="10" dirty="0">
                <a:latin typeface="Microsoft Sans Serif"/>
                <a:cs typeface="Microsoft Sans Serif"/>
              </a:rPr>
              <a:t> </a:t>
            </a:r>
            <a:r>
              <a:rPr sz="1400" spc="-5" dirty="0">
                <a:latin typeface="Microsoft Sans Serif"/>
                <a:cs typeface="Microsoft Sans Serif"/>
              </a:rPr>
              <a:t>cancelled</a:t>
            </a:r>
            <a:r>
              <a:rPr sz="1400" spc="-10" dirty="0">
                <a:latin typeface="Microsoft Sans Serif"/>
                <a:cs typeface="Microsoft Sans Serif"/>
              </a:rPr>
              <a:t> </a:t>
            </a:r>
            <a:r>
              <a:rPr sz="1400" spc="-5" dirty="0">
                <a:latin typeface="Microsoft Sans Serif"/>
                <a:cs typeface="Microsoft Sans Serif"/>
              </a:rPr>
              <a:t>by</a:t>
            </a:r>
            <a:r>
              <a:rPr sz="1400" spc="2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customer</a:t>
            </a:r>
            <a:r>
              <a:rPr sz="1400" dirty="0">
                <a:latin typeface="Microsoft Sans Serif"/>
                <a:cs typeface="Microsoft Sans Serif"/>
              </a:rPr>
              <a:t> </a:t>
            </a:r>
            <a:r>
              <a:rPr sz="1400" spc="-5" dirty="0">
                <a:latin typeface="Microsoft Sans Serif"/>
                <a:cs typeface="Microsoft Sans Serif"/>
              </a:rPr>
              <a:t>prior</a:t>
            </a:r>
            <a:r>
              <a:rPr sz="1400" dirty="0">
                <a:latin typeface="Microsoft Sans Serif"/>
                <a:cs typeface="Microsoft Sans Serif"/>
              </a:rPr>
              <a:t> </a:t>
            </a:r>
            <a:r>
              <a:rPr sz="1400" spc="-5" dirty="0">
                <a:latin typeface="Microsoft Sans Serif"/>
                <a:cs typeface="Microsoft Sans Serif"/>
              </a:rPr>
              <a:t>to</a:t>
            </a:r>
            <a:r>
              <a:rPr sz="1400" spc="25" dirty="0">
                <a:latin typeface="Microsoft Sans Serif"/>
                <a:cs typeface="Microsoft Sans Serif"/>
              </a:rPr>
              <a:t> </a:t>
            </a:r>
            <a:r>
              <a:rPr sz="1400" spc="-5" dirty="0">
                <a:latin typeface="Microsoft Sans Serif"/>
                <a:cs typeface="Microsoft Sans Serif"/>
              </a:rPr>
              <a:t>the </a:t>
            </a:r>
            <a:r>
              <a:rPr sz="1400" spc="-360" dirty="0">
                <a:latin typeface="Microsoft Sans Serif"/>
                <a:cs typeface="Microsoft Sans Serif"/>
              </a:rPr>
              <a:t> </a:t>
            </a:r>
            <a:r>
              <a:rPr sz="1400" spc="-5" dirty="0">
                <a:latin typeface="Microsoft Sans Serif"/>
                <a:cs typeface="Microsoft Sans Serif"/>
              </a:rPr>
              <a:t>current</a:t>
            </a:r>
            <a:r>
              <a:rPr sz="1400" spc="-10" dirty="0">
                <a:latin typeface="Microsoft Sans Serif"/>
                <a:cs typeface="Microsoft Sans Serif"/>
              </a:rPr>
              <a:t> </a:t>
            </a:r>
            <a:r>
              <a:rPr sz="1400" spc="-5" dirty="0">
                <a:latin typeface="Microsoft Sans Serif"/>
                <a:cs typeface="Microsoft Sans Serif"/>
              </a:rPr>
              <a:t>booking</a:t>
            </a:r>
            <a:endParaRPr sz="1400" dirty="0">
              <a:latin typeface="Microsoft Sans Serif"/>
              <a:cs typeface="Microsoft Sans Serif"/>
            </a:endParaRPr>
          </a:p>
          <a:p>
            <a:pPr marL="12700">
              <a:lnSpc>
                <a:spcPct val="100000"/>
              </a:lnSpc>
            </a:pPr>
            <a:r>
              <a:rPr sz="1400" b="1" spc="-5" dirty="0">
                <a:latin typeface="Arial"/>
                <a:cs typeface="Arial"/>
              </a:rPr>
              <a:t>reserved_room_type</a:t>
            </a:r>
            <a:r>
              <a:rPr sz="1400" b="1" spc="-25"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Code</a:t>
            </a:r>
            <a:r>
              <a:rPr sz="1400" spc="10"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room</a:t>
            </a:r>
            <a:r>
              <a:rPr sz="1400" dirty="0">
                <a:latin typeface="Microsoft Sans Serif"/>
                <a:cs typeface="Microsoft Sans Serif"/>
              </a:rPr>
              <a:t> </a:t>
            </a:r>
            <a:r>
              <a:rPr sz="1400" spc="-5" dirty="0">
                <a:latin typeface="Microsoft Sans Serif"/>
                <a:cs typeface="Microsoft Sans Serif"/>
              </a:rPr>
              <a:t>type</a:t>
            </a:r>
            <a:r>
              <a:rPr sz="1400" dirty="0">
                <a:latin typeface="Microsoft Sans Serif"/>
                <a:cs typeface="Microsoft Sans Serif"/>
              </a:rPr>
              <a:t> </a:t>
            </a:r>
            <a:r>
              <a:rPr sz="1400" spc="-5" dirty="0">
                <a:latin typeface="Microsoft Sans Serif"/>
                <a:cs typeface="Microsoft Sans Serif"/>
              </a:rPr>
              <a:t>reserved.</a:t>
            </a:r>
            <a:endParaRPr sz="1400" dirty="0">
              <a:latin typeface="Microsoft Sans Serif"/>
              <a:cs typeface="Microsoft Sans Serif"/>
            </a:endParaRPr>
          </a:p>
          <a:p>
            <a:pPr marL="12700">
              <a:lnSpc>
                <a:spcPct val="100000"/>
              </a:lnSpc>
            </a:pPr>
            <a:r>
              <a:rPr sz="1400" b="1" spc="-5" dirty="0">
                <a:latin typeface="Arial"/>
                <a:cs typeface="Arial"/>
              </a:rPr>
              <a:t>assigned_room_type</a:t>
            </a:r>
            <a:r>
              <a:rPr sz="1400" b="1" spc="-10" dirty="0">
                <a:latin typeface="Arial"/>
                <a:cs typeface="Arial"/>
              </a:rPr>
              <a:t> </a:t>
            </a:r>
            <a:r>
              <a:rPr sz="1400" spc="-5" dirty="0">
                <a:latin typeface="Microsoft Sans Serif"/>
                <a:cs typeface="Microsoft Sans Serif"/>
              </a:rPr>
              <a:t>:</a:t>
            </a:r>
            <a:r>
              <a:rPr sz="1400" spc="20" dirty="0">
                <a:latin typeface="Microsoft Sans Serif"/>
                <a:cs typeface="Microsoft Sans Serif"/>
              </a:rPr>
              <a:t> </a:t>
            </a:r>
            <a:r>
              <a:rPr sz="1400" spc="-5" dirty="0">
                <a:latin typeface="Microsoft Sans Serif"/>
                <a:cs typeface="Microsoft Sans Serif"/>
              </a:rPr>
              <a:t>Code</a:t>
            </a:r>
            <a:r>
              <a:rPr sz="1400" spc="10" dirty="0">
                <a:latin typeface="Microsoft Sans Serif"/>
                <a:cs typeface="Microsoft Sans Serif"/>
              </a:rPr>
              <a:t> </a:t>
            </a:r>
            <a:r>
              <a:rPr sz="1400" spc="-5" dirty="0">
                <a:latin typeface="Microsoft Sans Serif"/>
                <a:cs typeface="Microsoft Sans Serif"/>
              </a:rPr>
              <a:t>for</a:t>
            </a:r>
            <a:r>
              <a:rPr sz="1400" spc="1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type</a:t>
            </a:r>
            <a:r>
              <a:rPr sz="1400" spc="5" dirty="0">
                <a:latin typeface="Microsoft Sans Serif"/>
                <a:cs typeface="Microsoft Sans Serif"/>
              </a:rPr>
              <a:t> </a:t>
            </a:r>
            <a:r>
              <a:rPr sz="1400" spc="-5" dirty="0">
                <a:latin typeface="Microsoft Sans Serif"/>
                <a:cs typeface="Microsoft Sans Serif"/>
              </a:rPr>
              <a:t>of</a:t>
            </a:r>
            <a:r>
              <a:rPr sz="1400" spc="10" dirty="0">
                <a:latin typeface="Microsoft Sans Serif"/>
                <a:cs typeface="Microsoft Sans Serif"/>
              </a:rPr>
              <a:t> </a:t>
            </a:r>
            <a:r>
              <a:rPr sz="1400" spc="-5" dirty="0">
                <a:latin typeface="Microsoft Sans Serif"/>
                <a:cs typeface="Microsoft Sans Serif"/>
              </a:rPr>
              <a:t>room</a:t>
            </a:r>
            <a:r>
              <a:rPr sz="1400" spc="5" dirty="0">
                <a:latin typeface="Microsoft Sans Serif"/>
                <a:cs typeface="Microsoft Sans Serif"/>
              </a:rPr>
              <a:t> </a:t>
            </a:r>
            <a:r>
              <a:rPr sz="1400" spc="-5" dirty="0">
                <a:latin typeface="Microsoft Sans Serif"/>
                <a:cs typeface="Microsoft Sans Serif"/>
              </a:rPr>
              <a:t>assigned to</a:t>
            </a:r>
            <a:r>
              <a:rPr sz="1400" spc="10"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booking.</a:t>
            </a:r>
            <a:endParaRPr sz="1400" dirty="0">
              <a:latin typeface="Microsoft Sans Serif"/>
              <a:cs typeface="Microsoft Sans Serif"/>
            </a:endParaRPr>
          </a:p>
          <a:p>
            <a:pPr marL="12700">
              <a:lnSpc>
                <a:spcPct val="100000"/>
              </a:lnSpc>
            </a:pPr>
            <a:r>
              <a:rPr sz="1400" b="1" spc="-5" dirty="0">
                <a:latin typeface="Arial"/>
                <a:cs typeface="Arial"/>
              </a:rPr>
              <a:t>booking_changes</a:t>
            </a:r>
            <a:r>
              <a:rPr sz="1400" b="1" spc="-25"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Number</a:t>
            </a:r>
            <a:r>
              <a:rPr sz="1400" dirty="0">
                <a:latin typeface="Microsoft Sans Serif"/>
                <a:cs typeface="Microsoft Sans Serif"/>
              </a:rPr>
              <a:t> </a:t>
            </a:r>
            <a:r>
              <a:rPr sz="1400" spc="-5" dirty="0">
                <a:latin typeface="Microsoft Sans Serif"/>
                <a:cs typeface="Microsoft Sans Serif"/>
              </a:rPr>
              <a:t>of</a:t>
            </a:r>
            <a:r>
              <a:rPr sz="1400" spc="25" dirty="0">
                <a:latin typeface="Microsoft Sans Serif"/>
                <a:cs typeface="Microsoft Sans Serif"/>
              </a:rPr>
              <a:t> </a:t>
            </a:r>
            <a:r>
              <a:rPr sz="1400" spc="-5" dirty="0">
                <a:latin typeface="Microsoft Sans Serif"/>
                <a:cs typeface="Microsoft Sans Serif"/>
              </a:rPr>
              <a:t>changes</a:t>
            </a:r>
            <a:r>
              <a:rPr sz="1400" dirty="0">
                <a:latin typeface="Microsoft Sans Serif"/>
                <a:cs typeface="Microsoft Sans Serif"/>
              </a:rPr>
              <a:t> </a:t>
            </a:r>
            <a:r>
              <a:rPr sz="1400" spc="-5" dirty="0">
                <a:latin typeface="Microsoft Sans Serif"/>
                <a:cs typeface="Microsoft Sans Serif"/>
              </a:rPr>
              <a:t>made</a:t>
            </a:r>
            <a:r>
              <a:rPr sz="1400" spc="5" dirty="0">
                <a:latin typeface="Microsoft Sans Serif"/>
                <a:cs typeface="Microsoft Sans Serif"/>
              </a:rPr>
              <a:t> </a:t>
            </a:r>
            <a:r>
              <a:rPr sz="1400" spc="-5" dirty="0">
                <a:latin typeface="Microsoft Sans Serif"/>
                <a:cs typeface="Microsoft Sans Serif"/>
              </a:rPr>
              <a:t>to</a:t>
            </a:r>
            <a:r>
              <a:rPr sz="1400" spc="25"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booking </a:t>
            </a:r>
            <a:r>
              <a:rPr sz="1400" dirty="0">
                <a:latin typeface="Microsoft Sans Serif"/>
                <a:cs typeface="Microsoft Sans Serif"/>
              </a:rPr>
              <a:t>from</a:t>
            </a:r>
            <a:r>
              <a:rPr sz="1400" spc="10"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moment</a:t>
            </a:r>
            <a:r>
              <a:rPr sz="1400"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booking</a:t>
            </a:r>
            <a:r>
              <a:rPr sz="1400" dirty="0">
                <a:latin typeface="Microsoft Sans Serif"/>
                <a:cs typeface="Microsoft Sans Serif"/>
              </a:rPr>
              <a:t> </a:t>
            </a:r>
            <a:r>
              <a:rPr sz="1400" spc="-5" dirty="0">
                <a:latin typeface="Microsoft Sans Serif"/>
                <a:cs typeface="Microsoft Sans Serif"/>
              </a:rPr>
              <a:t>was</a:t>
            </a:r>
            <a:r>
              <a:rPr sz="1400" spc="20" dirty="0">
                <a:latin typeface="Microsoft Sans Serif"/>
                <a:cs typeface="Microsoft Sans Serif"/>
              </a:rPr>
              <a:t> </a:t>
            </a:r>
            <a:r>
              <a:rPr sz="1400" spc="-5" dirty="0">
                <a:latin typeface="Microsoft Sans Serif"/>
                <a:cs typeface="Microsoft Sans Serif"/>
              </a:rPr>
              <a:t>entered on</a:t>
            </a:r>
            <a:r>
              <a:rPr sz="1400" spc="10" dirty="0">
                <a:latin typeface="Microsoft Sans Serif"/>
                <a:cs typeface="Microsoft Sans Serif"/>
              </a:rPr>
              <a:t> </a:t>
            </a:r>
            <a:r>
              <a:rPr sz="1400" spc="-5" dirty="0">
                <a:latin typeface="Microsoft Sans Serif"/>
                <a:cs typeface="Microsoft Sans Serif"/>
              </a:rPr>
              <a:t>the</a:t>
            </a:r>
            <a:endParaRPr sz="1400" dirty="0">
              <a:latin typeface="Microsoft Sans Serif"/>
              <a:cs typeface="Microsoft Sans Serif"/>
            </a:endParaRPr>
          </a:p>
          <a:p>
            <a:pPr marL="12700" marR="4220845">
              <a:lnSpc>
                <a:spcPct val="100000"/>
              </a:lnSpc>
            </a:pPr>
            <a:r>
              <a:rPr sz="1400" spc="-5" dirty="0">
                <a:latin typeface="Microsoft Sans Serif"/>
                <a:cs typeface="Microsoft Sans Serif"/>
              </a:rPr>
              <a:t>PMS</a:t>
            </a:r>
            <a:r>
              <a:rPr sz="1400" spc="10" dirty="0">
                <a:latin typeface="Microsoft Sans Serif"/>
                <a:cs typeface="Microsoft Sans Serif"/>
              </a:rPr>
              <a:t> </a:t>
            </a:r>
            <a:r>
              <a:rPr sz="1400" spc="-5" dirty="0">
                <a:latin typeface="Microsoft Sans Serif"/>
                <a:cs typeface="Microsoft Sans Serif"/>
              </a:rPr>
              <a:t>until</a:t>
            </a:r>
            <a:r>
              <a:rPr sz="1400" spc="5" dirty="0">
                <a:latin typeface="Microsoft Sans Serif"/>
                <a:cs typeface="Microsoft Sans Serif"/>
              </a:rPr>
              <a:t> </a:t>
            </a:r>
            <a:r>
              <a:rPr sz="1400" dirty="0">
                <a:latin typeface="Microsoft Sans Serif"/>
                <a:cs typeface="Microsoft Sans Serif"/>
              </a:rPr>
              <a:t>the moment</a:t>
            </a:r>
            <a:r>
              <a:rPr sz="1400" spc="-10" dirty="0">
                <a:latin typeface="Microsoft Sans Serif"/>
                <a:cs typeface="Microsoft Sans Serif"/>
              </a:rPr>
              <a:t> </a:t>
            </a:r>
            <a:r>
              <a:rPr sz="1400"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check-in</a:t>
            </a:r>
            <a:r>
              <a:rPr sz="1400" spc="-10" dirty="0">
                <a:latin typeface="Microsoft Sans Serif"/>
                <a:cs typeface="Microsoft Sans Serif"/>
              </a:rPr>
              <a:t> </a:t>
            </a:r>
            <a:r>
              <a:rPr sz="1400" spc="-5" dirty="0">
                <a:latin typeface="Microsoft Sans Serif"/>
                <a:cs typeface="Microsoft Sans Serif"/>
              </a:rPr>
              <a:t>or</a:t>
            </a:r>
            <a:r>
              <a:rPr sz="1400" spc="5" dirty="0">
                <a:latin typeface="Microsoft Sans Serif"/>
                <a:cs typeface="Microsoft Sans Serif"/>
              </a:rPr>
              <a:t> </a:t>
            </a:r>
            <a:r>
              <a:rPr sz="1400" spc="-5" dirty="0">
                <a:latin typeface="Microsoft Sans Serif"/>
                <a:cs typeface="Microsoft Sans Serif"/>
              </a:rPr>
              <a:t>cancellation </a:t>
            </a:r>
            <a:r>
              <a:rPr sz="1400" dirty="0">
                <a:latin typeface="Microsoft Sans Serif"/>
                <a:cs typeface="Microsoft Sans Serif"/>
              </a:rPr>
              <a:t> </a:t>
            </a:r>
            <a:r>
              <a:rPr sz="1400" b="1" spc="-5" dirty="0">
                <a:latin typeface="Arial"/>
                <a:cs typeface="Arial"/>
              </a:rPr>
              <a:t>deposit_type</a:t>
            </a:r>
            <a:r>
              <a:rPr sz="1400" b="1" dirty="0">
                <a:latin typeface="Arial"/>
                <a:cs typeface="Arial"/>
              </a:rPr>
              <a:t> </a:t>
            </a:r>
            <a:r>
              <a:rPr sz="1400" spc="-5" dirty="0">
                <a:latin typeface="Microsoft Sans Serif"/>
                <a:cs typeface="Microsoft Sans Serif"/>
              </a:rPr>
              <a:t>:</a:t>
            </a:r>
            <a:r>
              <a:rPr sz="1400" spc="35" dirty="0">
                <a:latin typeface="Microsoft Sans Serif"/>
                <a:cs typeface="Microsoft Sans Serif"/>
              </a:rPr>
              <a:t> </a:t>
            </a:r>
            <a:r>
              <a:rPr sz="1400" spc="-5" dirty="0">
                <a:latin typeface="Microsoft Sans Serif"/>
                <a:cs typeface="Microsoft Sans Serif"/>
              </a:rPr>
              <a:t>No</a:t>
            </a:r>
            <a:r>
              <a:rPr sz="1400" spc="35" dirty="0">
                <a:latin typeface="Microsoft Sans Serif"/>
                <a:cs typeface="Microsoft Sans Serif"/>
              </a:rPr>
              <a:t> </a:t>
            </a:r>
            <a:r>
              <a:rPr sz="1400" spc="-5" dirty="0">
                <a:latin typeface="Microsoft Sans Serif"/>
                <a:cs typeface="Microsoft Sans Serif"/>
              </a:rPr>
              <a:t>Deposit,</a:t>
            </a:r>
            <a:r>
              <a:rPr sz="1400" spc="15" dirty="0">
                <a:latin typeface="Microsoft Sans Serif"/>
                <a:cs typeface="Microsoft Sans Serif"/>
              </a:rPr>
              <a:t> </a:t>
            </a:r>
            <a:r>
              <a:rPr sz="1400" spc="-5" dirty="0">
                <a:latin typeface="Microsoft Sans Serif"/>
                <a:cs typeface="Microsoft Sans Serif"/>
              </a:rPr>
              <a:t>Non</a:t>
            </a:r>
            <a:r>
              <a:rPr sz="1400" spc="35" dirty="0">
                <a:latin typeface="Microsoft Sans Serif"/>
                <a:cs typeface="Microsoft Sans Serif"/>
              </a:rPr>
              <a:t> </a:t>
            </a:r>
            <a:r>
              <a:rPr sz="1400" spc="-5" dirty="0">
                <a:latin typeface="Microsoft Sans Serif"/>
                <a:cs typeface="Microsoft Sans Serif"/>
              </a:rPr>
              <a:t>Refund</a:t>
            </a:r>
            <a:r>
              <a:rPr sz="1400" spc="20" dirty="0">
                <a:latin typeface="Microsoft Sans Serif"/>
                <a:cs typeface="Microsoft Sans Serif"/>
              </a:rPr>
              <a:t> </a:t>
            </a:r>
            <a:r>
              <a:rPr sz="1400" spc="-5" dirty="0">
                <a:latin typeface="Microsoft Sans Serif"/>
                <a:cs typeface="Microsoft Sans Serif"/>
              </a:rPr>
              <a:t>,</a:t>
            </a:r>
            <a:r>
              <a:rPr sz="1400" spc="35" dirty="0">
                <a:latin typeface="Microsoft Sans Serif"/>
                <a:cs typeface="Microsoft Sans Serif"/>
              </a:rPr>
              <a:t> </a:t>
            </a:r>
            <a:r>
              <a:rPr sz="1400" spc="-5" dirty="0">
                <a:latin typeface="Microsoft Sans Serif"/>
                <a:cs typeface="Microsoft Sans Serif"/>
              </a:rPr>
              <a:t>Refundable. </a:t>
            </a:r>
            <a:r>
              <a:rPr sz="1400" dirty="0">
                <a:latin typeface="Microsoft Sans Serif"/>
                <a:cs typeface="Microsoft Sans Serif"/>
              </a:rPr>
              <a:t> </a:t>
            </a:r>
            <a:r>
              <a:rPr sz="1400" b="1" spc="-5" dirty="0">
                <a:latin typeface="Arial"/>
                <a:cs typeface="Arial"/>
              </a:rPr>
              <a:t>agent</a:t>
            </a:r>
            <a:r>
              <a:rPr sz="1400" b="1" spc="-25"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ID</a:t>
            </a:r>
            <a:r>
              <a:rPr sz="1400" spc="20"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the</a:t>
            </a:r>
            <a:r>
              <a:rPr sz="1400" spc="5" dirty="0">
                <a:latin typeface="Microsoft Sans Serif"/>
                <a:cs typeface="Microsoft Sans Serif"/>
              </a:rPr>
              <a:t> </a:t>
            </a:r>
            <a:r>
              <a:rPr sz="1400" spc="-5" dirty="0">
                <a:latin typeface="Microsoft Sans Serif"/>
                <a:cs typeface="Microsoft Sans Serif"/>
              </a:rPr>
              <a:t>travel</a:t>
            </a:r>
            <a:r>
              <a:rPr sz="1400" dirty="0">
                <a:latin typeface="Microsoft Sans Serif"/>
                <a:cs typeface="Microsoft Sans Serif"/>
              </a:rPr>
              <a:t> </a:t>
            </a:r>
            <a:r>
              <a:rPr sz="1400" spc="-5" dirty="0">
                <a:latin typeface="Microsoft Sans Serif"/>
                <a:cs typeface="Microsoft Sans Serif"/>
              </a:rPr>
              <a:t>agency</a:t>
            </a:r>
            <a:r>
              <a:rPr sz="1400" spc="-10" dirty="0">
                <a:latin typeface="Microsoft Sans Serif"/>
                <a:cs typeface="Microsoft Sans Serif"/>
              </a:rPr>
              <a:t> </a:t>
            </a:r>
            <a:r>
              <a:rPr sz="1400" dirty="0">
                <a:latin typeface="Microsoft Sans Serif"/>
                <a:cs typeface="Microsoft Sans Serif"/>
              </a:rPr>
              <a:t>that</a:t>
            </a:r>
            <a:r>
              <a:rPr sz="1400" spc="5" dirty="0">
                <a:latin typeface="Microsoft Sans Serif"/>
                <a:cs typeface="Microsoft Sans Serif"/>
              </a:rPr>
              <a:t> </a:t>
            </a:r>
            <a:r>
              <a:rPr sz="1400" spc="-5" dirty="0">
                <a:latin typeface="Microsoft Sans Serif"/>
                <a:cs typeface="Microsoft Sans Serif"/>
              </a:rPr>
              <a:t>made</a:t>
            </a:r>
            <a:r>
              <a:rPr sz="140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booking </a:t>
            </a:r>
            <a:r>
              <a:rPr sz="1400" dirty="0">
                <a:latin typeface="Microsoft Sans Serif"/>
                <a:cs typeface="Microsoft Sans Serif"/>
              </a:rPr>
              <a:t> </a:t>
            </a:r>
            <a:r>
              <a:rPr sz="1400" b="1" spc="-5" dirty="0">
                <a:latin typeface="Arial"/>
                <a:cs typeface="Arial"/>
              </a:rPr>
              <a:t>company</a:t>
            </a:r>
            <a:r>
              <a:rPr sz="1400" b="1" spc="-25" dirty="0">
                <a:latin typeface="Arial"/>
                <a:cs typeface="Arial"/>
              </a:rPr>
              <a:t> </a:t>
            </a:r>
            <a:r>
              <a:rPr sz="1400" spc="-5" dirty="0">
                <a:latin typeface="Microsoft Sans Serif"/>
                <a:cs typeface="Microsoft Sans Serif"/>
              </a:rPr>
              <a:t>:</a:t>
            </a:r>
            <a:r>
              <a:rPr sz="1400" spc="20" dirty="0">
                <a:latin typeface="Microsoft Sans Serif"/>
                <a:cs typeface="Microsoft Sans Serif"/>
              </a:rPr>
              <a:t> </a:t>
            </a:r>
            <a:r>
              <a:rPr sz="1400" spc="-5" dirty="0">
                <a:latin typeface="Microsoft Sans Serif"/>
                <a:cs typeface="Microsoft Sans Serif"/>
              </a:rPr>
              <a:t>ID</a:t>
            </a:r>
            <a:r>
              <a:rPr sz="1400" spc="20" dirty="0">
                <a:latin typeface="Microsoft Sans Serif"/>
                <a:cs typeface="Microsoft Sans Serif"/>
              </a:rPr>
              <a:t> </a:t>
            </a:r>
            <a:r>
              <a:rPr sz="1400" dirty="0">
                <a:latin typeface="Microsoft Sans Serif"/>
                <a:cs typeface="Microsoft Sans Serif"/>
              </a:rPr>
              <a:t>of</a:t>
            </a:r>
            <a:r>
              <a:rPr sz="1400" spc="10"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company/entity</a:t>
            </a:r>
            <a:r>
              <a:rPr sz="1400" dirty="0">
                <a:latin typeface="Microsoft Sans Serif"/>
                <a:cs typeface="Microsoft Sans Serif"/>
              </a:rPr>
              <a:t> that </a:t>
            </a:r>
            <a:r>
              <a:rPr sz="1400" spc="-5" dirty="0">
                <a:latin typeface="Microsoft Sans Serif"/>
                <a:cs typeface="Microsoft Sans Serif"/>
              </a:rPr>
              <a:t>made</a:t>
            </a:r>
            <a:r>
              <a:rPr sz="140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booking .</a:t>
            </a:r>
            <a:endParaRPr sz="1400" dirty="0">
              <a:latin typeface="Microsoft Sans Serif"/>
              <a:cs typeface="Microsoft Sans Serif"/>
            </a:endParaRPr>
          </a:p>
          <a:p>
            <a:pPr marL="12700">
              <a:lnSpc>
                <a:spcPct val="100000"/>
              </a:lnSpc>
            </a:pPr>
            <a:r>
              <a:rPr sz="1400" b="1" spc="-5" dirty="0">
                <a:latin typeface="Arial"/>
                <a:cs typeface="Arial"/>
              </a:rPr>
              <a:t>days_in_waiting_list</a:t>
            </a:r>
            <a:r>
              <a:rPr sz="1400" b="1" spc="-20"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Number</a:t>
            </a:r>
            <a:r>
              <a:rPr sz="1400" spc="10"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days</a:t>
            </a:r>
            <a:r>
              <a:rPr sz="1400" spc="10"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booking was</a:t>
            </a:r>
            <a:r>
              <a:rPr sz="1400" spc="25" dirty="0">
                <a:latin typeface="Microsoft Sans Serif"/>
                <a:cs typeface="Microsoft Sans Serif"/>
              </a:rPr>
              <a:t> </a:t>
            </a:r>
            <a:r>
              <a:rPr sz="1400" spc="-10" dirty="0">
                <a:latin typeface="Microsoft Sans Serif"/>
                <a:cs typeface="Microsoft Sans Serif"/>
              </a:rPr>
              <a:t>in</a:t>
            </a:r>
            <a:r>
              <a:rPr sz="1400" spc="25"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waiting</a:t>
            </a:r>
            <a:r>
              <a:rPr sz="1400" spc="10" dirty="0">
                <a:latin typeface="Microsoft Sans Serif"/>
                <a:cs typeface="Microsoft Sans Serif"/>
              </a:rPr>
              <a:t> </a:t>
            </a:r>
            <a:r>
              <a:rPr sz="1400" spc="-5" dirty="0">
                <a:latin typeface="Microsoft Sans Serif"/>
                <a:cs typeface="Microsoft Sans Serif"/>
              </a:rPr>
              <a:t>list</a:t>
            </a:r>
            <a:r>
              <a:rPr sz="1400" spc="25" dirty="0">
                <a:latin typeface="Microsoft Sans Serif"/>
                <a:cs typeface="Microsoft Sans Serif"/>
              </a:rPr>
              <a:t> </a:t>
            </a:r>
            <a:r>
              <a:rPr sz="1400" spc="-5" dirty="0">
                <a:latin typeface="Microsoft Sans Serif"/>
                <a:cs typeface="Microsoft Sans Serif"/>
              </a:rPr>
              <a:t>before</a:t>
            </a:r>
            <a:r>
              <a:rPr sz="1400" dirty="0">
                <a:latin typeface="Microsoft Sans Serif"/>
                <a:cs typeface="Microsoft Sans Serif"/>
              </a:rPr>
              <a:t> </a:t>
            </a:r>
            <a:r>
              <a:rPr sz="1400" spc="-5" dirty="0">
                <a:latin typeface="Microsoft Sans Serif"/>
                <a:cs typeface="Microsoft Sans Serif"/>
              </a:rPr>
              <a:t>it</a:t>
            </a:r>
            <a:r>
              <a:rPr sz="1400" spc="25" dirty="0">
                <a:latin typeface="Microsoft Sans Serif"/>
                <a:cs typeface="Microsoft Sans Serif"/>
              </a:rPr>
              <a:t> </a:t>
            </a:r>
            <a:r>
              <a:rPr sz="1400" spc="-5" dirty="0">
                <a:latin typeface="Microsoft Sans Serif"/>
                <a:cs typeface="Microsoft Sans Serif"/>
              </a:rPr>
              <a:t>was</a:t>
            </a:r>
            <a:r>
              <a:rPr sz="1400" spc="25" dirty="0">
                <a:latin typeface="Microsoft Sans Serif"/>
                <a:cs typeface="Microsoft Sans Serif"/>
              </a:rPr>
              <a:t> </a:t>
            </a:r>
            <a:r>
              <a:rPr sz="1400" spc="-5" dirty="0">
                <a:latin typeface="Microsoft Sans Serif"/>
                <a:cs typeface="Microsoft Sans Serif"/>
              </a:rPr>
              <a:t>confirmed to</a:t>
            </a:r>
            <a:r>
              <a:rPr sz="1400" spc="15"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customer</a:t>
            </a:r>
            <a:endParaRPr sz="1400" dirty="0">
              <a:latin typeface="Microsoft Sans Serif"/>
              <a:cs typeface="Microsoft Sans Serif"/>
            </a:endParaRPr>
          </a:p>
          <a:p>
            <a:pPr marL="12700">
              <a:lnSpc>
                <a:spcPct val="100000"/>
              </a:lnSpc>
            </a:pPr>
            <a:r>
              <a:rPr sz="1400" b="1" spc="-5" dirty="0">
                <a:latin typeface="Arial"/>
                <a:cs typeface="Arial"/>
              </a:rPr>
              <a:t>customer_type</a:t>
            </a:r>
            <a:r>
              <a:rPr sz="1400" b="1" spc="-10" dirty="0">
                <a:latin typeface="Arial"/>
                <a:cs typeface="Arial"/>
              </a:rPr>
              <a:t> </a:t>
            </a:r>
            <a:r>
              <a:rPr sz="1400" spc="-5" dirty="0">
                <a:latin typeface="Microsoft Sans Serif"/>
                <a:cs typeface="Microsoft Sans Serif"/>
              </a:rPr>
              <a:t>:</a:t>
            </a:r>
            <a:r>
              <a:rPr sz="1400" spc="420" dirty="0">
                <a:latin typeface="Microsoft Sans Serif"/>
                <a:cs typeface="Microsoft Sans Serif"/>
              </a:rPr>
              <a:t> </a:t>
            </a:r>
            <a:r>
              <a:rPr sz="1400" spc="-5" dirty="0">
                <a:latin typeface="Microsoft Sans Serif"/>
                <a:cs typeface="Microsoft Sans Serif"/>
              </a:rPr>
              <a:t>type</a:t>
            </a:r>
            <a:r>
              <a:rPr sz="1400" spc="5"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customer.</a:t>
            </a:r>
            <a:r>
              <a:rPr sz="1400" dirty="0">
                <a:latin typeface="Microsoft Sans Serif"/>
                <a:cs typeface="Microsoft Sans Serif"/>
              </a:rPr>
              <a:t> </a:t>
            </a:r>
            <a:r>
              <a:rPr sz="1400" spc="-5" dirty="0">
                <a:latin typeface="Microsoft Sans Serif"/>
                <a:cs typeface="Microsoft Sans Serif"/>
              </a:rPr>
              <a:t>Contract,Group,transient,Transient</a:t>
            </a:r>
            <a:r>
              <a:rPr sz="1400" dirty="0">
                <a:latin typeface="Microsoft Sans Serif"/>
                <a:cs typeface="Microsoft Sans Serif"/>
              </a:rPr>
              <a:t> party.</a:t>
            </a:r>
          </a:p>
          <a:p>
            <a:pPr marL="12700" marR="149860">
              <a:lnSpc>
                <a:spcPct val="100000"/>
              </a:lnSpc>
            </a:pPr>
            <a:r>
              <a:rPr sz="1400" b="1" spc="-5" dirty="0">
                <a:latin typeface="Arial"/>
                <a:cs typeface="Arial"/>
              </a:rPr>
              <a:t>adr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Average</a:t>
            </a:r>
            <a:r>
              <a:rPr sz="1400" spc="10" dirty="0">
                <a:latin typeface="Microsoft Sans Serif"/>
                <a:cs typeface="Microsoft Sans Serif"/>
              </a:rPr>
              <a:t> </a:t>
            </a:r>
            <a:r>
              <a:rPr sz="1400" spc="-5" dirty="0">
                <a:latin typeface="Microsoft Sans Serif"/>
                <a:cs typeface="Microsoft Sans Serif"/>
              </a:rPr>
              <a:t>Daily</a:t>
            </a:r>
            <a:r>
              <a:rPr sz="1400" spc="25" dirty="0">
                <a:latin typeface="Microsoft Sans Serif"/>
                <a:cs typeface="Microsoft Sans Serif"/>
              </a:rPr>
              <a:t> </a:t>
            </a:r>
            <a:r>
              <a:rPr sz="1400" spc="-5" dirty="0">
                <a:latin typeface="Microsoft Sans Serif"/>
                <a:cs typeface="Microsoft Sans Serif"/>
              </a:rPr>
              <a:t>Rate</a:t>
            </a:r>
            <a:r>
              <a:rPr sz="1400" spc="10" dirty="0">
                <a:latin typeface="Microsoft Sans Serif"/>
                <a:cs typeface="Microsoft Sans Serif"/>
              </a:rPr>
              <a:t> </a:t>
            </a:r>
            <a:r>
              <a:rPr sz="1400" spc="-5" dirty="0">
                <a:latin typeface="Microsoft Sans Serif"/>
                <a:cs typeface="Microsoft Sans Serif"/>
              </a:rPr>
              <a:t>as</a:t>
            </a:r>
            <a:r>
              <a:rPr sz="1400" spc="25" dirty="0">
                <a:latin typeface="Microsoft Sans Serif"/>
                <a:cs typeface="Microsoft Sans Serif"/>
              </a:rPr>
              <a:t> </a:t>
            </a:r>
            <a:r>
              <a:rPr sz="1400" spc="-5" dirty="0">
                <a:latin typeface="Microsoft Sans Serif"/>
                <a:cs typeface="Microsoft Sans Serif"/>
              </a:rPr>
              <a:t>defined</a:t>
            </a:r>
            <a:r>
              <a:rPr sz="1400" dirty="0">
                <a:latin typeface="Microsoft Sans Serif"/>
                <a:cs typeface="Microsoft Sans Serif"/>
              </a:rPr>
              <a:t> </a:t>
            </a:r>
            <a:r>
              <a:rPr sz="1400" spc="-5" dirty="0">
                <a:latin typeface="Microsoft Sans Serif"/>
                <a:cs typeface="Microsoft Sans Serif"/>
              </a:rPr>
              <a:t>by</a:t>
            </a:r>
            <a:r>
              <a:rPr sz="1400" spc="15" dirty="0">
                <a:latin typeface="Microsoft Sans Serif"/>
                <a:cs typeface="Microsoft Sans Serif"/>
              </a:rPr>
              <a:t> </a:t>
            </a:r>
            <a:r>
              <a:rPr sz="1400" spc="-5" dirty="0">
                <a:latin typeface="Microsoft Sans Serif"/>
                <a:cs typeface="Microsoft Sans Serif"/>
              </a:rPr>
              <a:t>dividing</a:t>
            </a:r>
            <a:r>
              <a:rPr sz="1400"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sum</a:t>
            </a:r>
            <a:r>
              <a:rPr sz="1400" spc="15"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10" dirty="0">
                <a:latin typeface="Microsoft Sans Serif"/>
                <a:cs typeface="Microsoft Sans Serif"/>
              </a:rPr>
              <a:t>all</a:t>
            </a:r>
            <a:r>
              <a:rPr sz="1400" spc="25" dirty="0">
                <a:latin typeface="Microsoft Sans Serif"/>
                <a:cs typeface="Microsoft Sans Serif"/>
              </a:rPr>
              <a:t> </a:t>
            </a:r>
            <a:r>
              <a:rPr sz="1400" spc="-5" dirty="0">
                <a:latin typeface="Microsoft Sans Serif"/>
                <a:cs typeface="Microsoft Sans Serif"/>
              </a:rPr>
              <a:t>lodging</a:t>
            </a:r>
            <a:r>
              <a:rPr sz="1400" dirty="0">
                <a:latin typeface="Microsoft Sans Serif"/>
                <a:cs typeface="Microsoft Sans Serif"/>
              </a:rPr>
              <a:t> </a:t>
            </a:r>
            <a:r>
              <a:rPr sz="1400" spc="-5" dirty="0">
                <a:latin typeface="Microsoft Sans Serif"/>
                <a:cs typeface="Microsoft Sans Serif"/>
              </a:rPr>
              <a:t>transactions by</a:t>
            </a:r>
            <a:r>
              <a:rPr sz="1400" spc="25"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total</a:t>
            </a:r>
            <a:r>
              <a:rPr sz="1400" spc="15" dirty="0">
                <a:latin typeface="Microsoft Sans Serif"/>
                <a:cs typeface="Microsoft Sans Serif"/>
              </a:rPr>
              <a:t> </a:t>
            </a:r>
            <a:r>
              <a:rPr sz="1400" spc="-5" dirty="0">
                <a:latin typeface="Microsoft Sans Serif"/>
                <a:cs typeface="Microsoft Sans Serif"/>
              </a:rPr>
              <a:t>number</a:t>
            </a:r>
            <a:r>
              <a:rPr sz="1400" dirty="0">
                <a:latin typeface="Microsoft Sans Serif"/>
                <a:cs typeface="Microsoft Sans Serif"/>
              </a:rPr>
              <a:t> </a:t>
            </a:r>
            <a:r>
              <a:rPr sz="1400" spc="-5" dirty="0">
                <a:latin typeface="Microsoft Sans Serif"/>
                <a:cs typeface="Microsoft Sans Serif"/>
              </a:rPr>
              <a:t>of</a:t>
            </a:r>
            <a:r>
              <a:rPr sz="1400" spc="15" dirty="0">
                <a:latin typeface="Microsoft Sans Serif"/>
                <a:cs typeface="Microsoft Sans Serif"/>
              </a:rPr>
              <a:t> </a:t>
            </a:r>
            <a:r>
              <a:rPr sz="1400" spc="-5" dirty="0">
                <a:latin typeface="Microsoft Sans Serif"/>
                <a:cs typeface="Microsoft Sans Serif"/>
              </a:rPr>
              <a:t>staying </a:t>
            </a:r>
            <a:r>
              <a:rPr sz="1400" spc="-360" dirty="0">
                <a:latin typeface="Microsoft Sans Serif"/>
                <a:cs typeface="Microsoft Sans Serif"/>
              </a:rPr>
              <a:t> </a:t>
            </a:r>
            <a:r>
              <a:rPr sz="1400" spc="-5" dirty="0">
                <a:latin typeface="Microsoft Sans Serif"/>
                <a:cs typeface="Microsoft Sans Serif"/>
              </a:rPr>
              <a:t>nights</a:t>
            </a:r>
            <a:endParaRPr sz="1400" dirty="0">
              <a:latin typeface="Microsoft Sans Serif"/>
              <a:cs typeface="Microsoft Sans Serif"/>
            </a:endParaRPr>
          </a:p>
          <a:p>
            <a:pPr marL="12700" marR="517525">
              <a:lnSpc>
                <a:spcPct val="100000"/>
              </a:lnSpc>
            </a:pPr>
            <a:r>
              <a:rPr sz="1400" b="1" spc="-5" dirty="0">
                <a:latin typeface="Arial"/>
                <a:cs typeface="Arial"/>
              </a:rPr>
              <a:t>required_car_parking_spaces</a:t>
            </a:r>
            <a:r>
              <a:rPr sz="1400" b="1" spc="-30" dirty="0">
                <a:latin typeface="Arial"/>
                <a:cs typeface="Arial"/>
              </a:rPr>
              <a:t> </a:t>
            </a:r>
            <a:r>
              <a:rPr sz="1400" spc="-5" dirty="0">
                <a:latin typeface="Microsoft Sans Serif"/>
                <a:cs typeface="Microsoft Sans Serif"/>
              </a:rPr>
              <a:t>:</a:t>
            </a:r>
            <a:r>
              <a:rPr sz="1400" spc="20" dirty="0">
                <a:latin typeface="Microsoft Sans Serif"/>
                <a:cs typeface="Microsoft Sans Serif"/>
              </a:rPr>
              <a:t> </a:t>
            </a:r>
            <a:r>
              <a:rPr sz="1400" spc="-5" dirty="0">
                <a:latin typeface="Microsoft Sans Serif"/>
                <a:cs typeface="Microsoft Sans Serif"/>
              </a:rPr>
              <a:t>Number of</a:t>
            </a:r>
            <a:r>
              <a:rPr sz="1400" spc="20" dirty="0">
                <a:latin typeface="Microsoft Sans Serif"/>
                <a:cs typeface="Microsoft Sans Serif"/>
              </a:rPr>
              <a:t> </a:t>
            </a:r>
            <a:r>
              <a:rPr sz="1400" spc="-5" dirty="0">
                <a:latin typeface="Microsoft Sans Serif"/>
                <a:cs typeface="Microsoft Sans Serif"/>
              </a:rPr>
              <a:t>car</a:t>
            </a:r>
            <a:r>
              <a:rPr sz="1400" spc="5" dirty="0">
                <a:latin typeface="Microsoft Sans Serif"/>
                <a:cs typeface="Microsoft Sans Serif"/>
              </a:rPr>
              <a:t> </a:t>
            </a:r>
            <a:r>
              <a:rPr sz="1400" spc="-5" dirty="0">
                <a:latin typeface="Microsoft Sans Serif"/>
                <a:cs typeface="Microsoft Sans Serif"/>
              </a:rPr>
              <a:t>parking</a:t>
            </a:r>
            <a:r>
              <a:rPr sz="1400" spc="-10" dirty="0">
                <a:latin typeface="Microsoft Sans Serif"/>
                <a:cs typeface="Microsoft Sans Serif"/>
              </a:rPr>
              <a:t> </a:t>
            </a:r>
            <a:r>
              <a:rPr sz="1400" spc="-5" dirty="0">
                <a:latin typeface="Microsoft Sans Serif"/>
                <a:cs typeface="Microsoft Sans Serif"/>
              </a:rPr>
              <a:t>spaces</a:t>
            </a:r>
            <a:r>
              <a:rPr sz="1400" dirty="0">
                <a:latin typeface="Microsoft Sans Serif"/>
                <a:cs typeface="Microsoft Sans Serif"/>
              </a:rPr>
              <a:t> </a:t>
            </a:r>
            <a:r>
              <a:rPr sz="1400" spc="-5" dirty="0">
                <a:latin typeface="Microsoft Sans Serif"/>
                <a:cs typeface="Microsoft Sans Serif"/>
              </a:rPr>
              <a:t>required by</a:t>
            </a:r>
            <a:r>
              <a:rPr sz="1400" spc="5"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customer </a:t>
            </a:r>
            <a:r>
              <a:rPr sz="1400" dirty="0">
                <a:latin typeface="Microsoft Sans Serif"/>
                <a:cs typeface="Microsoft Sans Serif"/>
              </a:rPr>
              <a:t> </a:t>
            </a:r>
            <a:r>
              <a:rPr sz="1400" b="1" spc="-5" dirty="0">
                <a:latin typeface="Arial"/>
                <a:cs typeface="Arial"/>
              </a:rPr>
              <a:t>total_of_special_requests</a:t>
            </a:r>
            <a:r>
              <a:rPr sz="1400" b="1" spc="-20" dirty="0">
                <a:latin typeface="Arial"/>
                <a:cs typeface="Arial"/>
              </a:rPr>
              <a:t> </a:t>
            </a:r>
            <a:r>
              <a:rPr sz="1400" spc="-5" dirty="0">
                <a:latin typeface="Microsoft Sans Serif"/>
                <a:cs typeface="Microsoft Sans Serif"/>
              </a:rPr>
              <a:t>:</a:t>
            </a:r>
            <a:r>
              <a:rPr sz="1400" spc="25" dirty="0">
                <a:latin typeface="Microsoft Sans Serif"/>
                <a:cs typeface="Microsoft Sans Serif"/>
              </a:rPr>
              <a:t> </a:t>
            </a:r>
            <a:r>
              <a:rPr sz="1400" spc="-5" dirty="0">
                <a:latin typeface="Microsoft Sans Serif"/>
                <a:cs typeface="Microsoft Sans Serif"/>
              </a:rPr>
              <a:t>Number</a:t>
            </a:r>
            <a:r>
              <a:rPr sz="1400" spc="10" dirty="0">
                <a:latin typeface="Microsoft Sans Serif"/>
                <a:cs typeface="Microsoft Sans Serif"/>
              </a:rPr>
              <a:t> </a:t>
            </a:r>
            <a:r>
              <a:rPr sz="1400" spc="-5" dirty="0">
                <a:latin typeface="Microsoft Sans Serif"/>
                <a:cs typeface="Microsoft Sans Serif"/>
              </a:rPr>
              <a:t>of</a:t>
            </a:r>
            <a:r>
              <a:rPr sz="1400" spc="10" dirty="0">
                <a:latin typeface="Microsoft Sans Serif"/>
                <a:cs typeface="Microsoft Sans Serif"/>
              </a:rPr>
              <a:t> </a:t>
            </a:r>
            <a:r>
              <a:rPr sz="1400" spc="-5" dirty="0">
                <a:latin typeface="Microsoft Sans Serif"/>
                <a:cs typeface="Microsoft Sans Serif"/>
              </a:rPr>
              <a:t>special</a:t>
            </a:r>
            <a:r>
              <a:rPr sz="1400" spc="5" dirty="0">
                <a:latin typeface="Microsoft Sans Serif"/>
                <a:cs typeface="Microsoft Sans Serif"/>
              </a:rPr>
              <a:t> </a:t>
            </a:r>
            <a:r>
              <a:rPr sz="1400" spc="-5" dirty="0">
                <a:latin typeface="Microsoft Sans Serif"/>
                <a:cs typeface="Microsoft Sans Serif"/>
              </a:rPr>
              <a:t>requests</a:t>
            </a:r>
            <a:r>
              <a:rPr sz="1400" spc="5" dirty="0">
                <a:latin typeface="Microsoft Sans Serif"/>
                <a:cs typeface="Microsoft Sans Serif"/>
              </a:rPr>
              <a:t> </a:t>
            </a:r>
            <a:r>
              <a:rPr sz="1400" spc="-5" dirty="0">
                <a:latin typeface="Microsoft Sans Serif"/>
                <a:cs typeface="Microsoft Sans Serif"/>
              </a:rPr>
              <a:t>made</a:t>
            </a:r>
            <a:r>
              <a:rPr sz="1400" spc="10" dirty="0">
                <a:latin typeface="Microsoft Sans Serif"/>
                <a:cs typeface="Microsoft Sans Serif"/>
              </a:rPr>
              <a:t> </a:t>
            </a:r>
            <a:r>
              <a:rPr sz="1400" spc="-5" dirty="0">
                <a:latin typeface="Microsoft Sans Serif"/>
                <a:cs typeface="Microsoft Sans Serif"/>
              </a:rPr>
              <a:t>by</a:t>
            </a:r>
            <a:r>
              <a:rPr sz="1400" spc="1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customer</a:t>
            </a:r>
            <a:r>
              <a:rPr sz="1400" dirty="0">
                <a:latin typeface="Microsoft Sans Serif"/>
                <a:cs typeface="Microsoft Sans Serif"/>
              </a:rPr>
              <a:t> </a:t>
            </a:r>
            <a:r>
              <a:rPr sz="1400" spc="-5" dirty="0">
                <a:latin typeface="Microsoft Sans Serif"/>
                <a:cs typeface="Microsoft Sans Serif"/>
              </a:rPr>
              <a:t>(e.g.</a:t>
            </a:r>
            <a:r>
              <a:rPr sz="1400" spc="25" dirty="0">
                <a:latin typeface="Microsoft Sans Serif"/>
                <a:cs typeface="Microsoft Sans Serif"/>
              </a:rPr>
              <a:t> </a:t>
            </a:r>
            <a:r>
              <a:rPr sz="1400" spc="-5" dirty="0">
                <a:latin typeface="Microsoft Sans Serif"/>
                <a:cs typeface="Microsoft Sans Serif"/>
              </a:rPr>
              <a:t>twin</a:t>
            </a:r>
            <a:r>
              <a:rPr sz="1400" spc="25" dirty="0">
                <a:latin typeface="Microsoft Sans Serif"/>
                <a:cs typeface="Microsoft Sans Serif"/>
              </a:rPr>
              <a:t> </a:t>
            </a:r>
            <a:r>
              <a:rPr sz="1400" dirty="0">
                <a:latin typeface="Microsoft Sans Serif"/>
                <a:cs typeface="Microsoft Sans Serif"/>
              </a:rPr>
              <a:t>bed</a:t>
            </a:r>
            <a:r>
              <a:rPr sz="1400" spc="10" dirty="0">
                <a:latin typeface="Microsoft Sans Serif"/>
                <a:cs typeface="Microsoft Sans Serif"/>
              </a:rPr>
              <a:t> </a:t>
            </a:r>
            <a:r>
              <a:rPr sz="1400" spc="-5" dirty="0">
                <a:latin typeface="Microsoft Sans Serif"/>
                <a:cs typeface="Microsoft Sans Serif"/>
              </a:rPr>
              <a:t>or</a:t>
            </a:r>
            <a:r>
              <a:rPr sz="1400" spc="15" dirty="0">
                <a:latin typeface="Microsoft Sans Serif"/>
                <a:cs typeface="Microsoft Sans Serif"/>
              </a:rPr>
              <a:t> </a:t>
            </a:r>
            <a:r>
              <a:rPr sz="1400" spc="-5" dirty="0">
                <a:latin typeface="Microsoft Sans Serif"/>
                <a:cs typeface="Microsoft Sans Serif"/>
              </a:rPr>
              <a:t>high</a:t>
            </a:r>
            <a:r>
              <a:rPr sz="1400" spc="5" dirty="0">
                <a:latin typeface="Microsoft Sans Serif"/>
                <a:cs typeface="Microsoft Sans Serif"/>
              </a:rPr>
              <a:t> </a:t>
            </a:r>
            <a:r>
              <a:rPr sz="1400" spc="-5" dirty="0">
                <a:latin typeface="Microsoft Sans Serif"/>
                <a:cs typeface="Microsoft Sans Serif"/>
              </a:rPr>
              <a:t>floor) </a:t>
            </a:r>
            <a:r>
              <a:rPr sz="1400" spc="-355" dirty="0">
                <a:latin typeface="Microsoft Sans Serif"/>
                <a:cs typeface="Microsoft Sans Serif"/>
              </a:rPr>
              <a:t> </a:t>
            </a:r>
            <a:r>
              <a:rPr sz="1400" b="1" spc="-5" dirty="0">
                <a:latin typeface="Arial"/>
                <a:cs typeface="Arial"/>
              </a:rPr>
              <a:t>reservation_status</a:t>
            </a:r>
            <a:r>
              <a:rPr sz="1400" b="1" spc="-35" dirty="0">
                <a:latin typeface="Arial"/>
                <a:cs typeface="Arial"/>
              </a:rPr>
              <a:t> </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Reservation</a:t>
            </a:r>
            <a:r>
              <a:rPr sz="1400" spc="-10" dirty="0">
                <a:latin typeface="Microsoft Sans Serif"/>
                <a:cs typeface="Microsoft Sans Serif"/>
              </a:rPr>
              <a:t> </a:t>
            </a:r>
            <a:r>
              <a:rPr sz="1400" spc="-5" dirty="0">
                <a:latin typeface="Microsoft Sans Serif"/>
                <a:cs typeface="Microsoft Sans Serif"/>
              </a:rPr>
              <a:t>last</a:t>
            </a:r>
            <a:r>
              <a:rPr sz="1400" spc="5" dirty="0">
                <a:latin typeface="Microsoft Sans Serif"/>
                <a:cs typeface="Microsoft Sans Serif"/>
              </a:rPr>
              <a:t> </a:t>
            </a:r>
            <a:r>
              <a:rPr sz="1400" spc="-5" dirty="0">
                <a:latin typeface="Microsoft Sans Serif"/>
                <a:cs typeface="Microsoft Sans Serif"/>
              </a:rPr>
              <a:t>status.</a:t>
            </a:r>
            <a:endParaRPr sz="1400" dirty="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62C4-EF1C-CBC6-614C-280EBB4B0CBA}"/>
              </a:ext>
            </a:extLst>
          </p:cNvPr>
          <p:cNvSpPr>
            <a:spLocks noGrp="1"/>
          </p:cNvSpPr>
          <p:nvPr>
            <p:ph type="title"/>
          </p:nvPr>
        </p:nvSpPr>
        <p:spPr/>
        <p:txBody>
          <a:bodyPr/>
          <a:lstStyle/>
          <a:p>
            <a:r>
              <a:rPr lang="en-IN" sz="2800" b="1" spc="-5" dirty="0">
                <a:solidFill>
                  <a:schemeClr val="tx1"/>
                </a:solidFill>
                <a:latin typeface="Arial"/>
                <a:cs typeface="Arial"/>
              </a:rPr>
              <a:t>Data</a:t>
            </a:r>
            <a:r>
              <a:rPr lang="en-IN" sz="2800" b="1" dirty="0">
                <a:solidFill>
                  <a:schemeClr val="tx1"/>
                </a:solidFill>
                <a:latin typeface="Arial"/>
                <a:cs typeface="Arial"/>
              </a:rPr>
              <a:t> </a:t>
            </a:r>
            <a:r>
              <a:rPr lang="en-IN" sz="2800" b="1" spc="-5" dirty="0">
                <a:solidFill>
                  <a:schemeClr val="tx1"/>
                </a:solidFill>
                <a:latin typeface="Arial"/>
                <a:cs typeface="Arial"/>
              </a:rPr>
              <a:t>Cleaning</a:t>
            </a:r>
            <a:r>
              <a:rPr lang="en-IN" sz="2800" b="1" spc="-10" dirty="0">
                <a:solidFill>
                  <a:schemeClr val="tx1"/>
                </a:solidFill>
                <a:latin typeface="Arial"/>
                <a:cs typeface="Arial"/>
              </a:rPr>
              <a:t> </a:t>
            </a:r>
            <a:r>
              <a:rPr lang="en-IN" sz="2800" b="1" dirty="0">
                <a:solidFill>
                  <a:schemeClr val="tx1"/>
                </a:solidFill>
                <a:latin typeface="Arial"/>
                <a:cs typeface="Arial"/>
              </a:rPr>
              <a:t>and</a:t>
            </a:r>
            <a:r>
              <a:rPr lang="en-IN" sz="2800" b="1" spc="-10" dirty="0">
                <a:solidFill>
                  <a:schemeClr val="tx1"/>
                </a:solidFill>
                <a:latin typeface="Arial"/>
                <a:cs typeface="Arial"/>
              </a:rPr>
              <a:t> </a:t>
            </a:r>
            <a:r>
              <a:rPr lang="en-IN" sz="2800" b="1" spc="-5" dirty="0">
                <a:solidFill>
                  <a:schemeClr val="tx1"/>
                </a:solidFill>
                <a:latin typeface="Arial"/>
                <a:cs typeface="Arial"/>
              </a:rPr>
              <a:t>Manipulation:</a:t>
            </a:r>
            <a:br>
              <a:rPr lang="en-IN" sz="2800" dirty="0">
                <a:latin typeface="Arial"/>
                <a:cs typeface="Arial"/>
              </a:rPr>
            </a:br>
            <a:endParaRPr lang="en-IN" dirty="0"/>
          </a:p>
        </p:txBody>
      </p:sp>
      <p:sp>
        <p:nvSpPr>
          <p:cNvPr id="3" name="Text Placeholder 2">
            <a:extLst>
              <a:ext uri="{FF2B5EF4-FFF2-40B4-BE49-F238E27FC236}">
                <a16:creationId xmlns:a16="http://schemas.microsoft.com/office/drawing/2014/main" id="{5E3624AA-78B1-ECF7-0A59-F1D326F84C25}"/>
              </a:ext>
            </a:extLst>
          </p:cNvPr>
          <p:cNvSpPr>
            <a:spLocks noGrp="1"/>
          </p:cNvSpPr>
          <p:nvPr>
            <p:ph type="body" idx="1"/>
          </p:nvPr>
        </p:nvSpPr>
        <p:spPr/>
        <p:txBody>
          <a:bodyPr/>
          <a:lstStyle/>
          <a:p>
            <a:pPr marL="12700" marR="5080" indent="0">
              <a:lnSpc>
                <a:spcPct val="110200"/>
              </a:lnSpc>
              <a:spcBef>
                <a:spcPts val="95"/>
              </a:spcBef>
              <a:buNone/>
              <a:tabLst>
                <a:tab pos="241300" algn="l"/>
              </a:tabLst>
            </a:pPr>
            <a:r>
              <a:rPr lang="en-US" spc="-2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1. company,</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agent,</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country</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and</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children</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columns</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pc="-484"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missing values.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I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replaced missing 	values as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per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requirement.</a:t>
            </a:r>
          </a:p>
          <a:p>
            <a:pPr marL="12700" marR="5080" indent="0">
              <a:lnSpc>
                <a:spcPct val="110200"/>
              </a:lnSpc>
              <a:spcBef>
                <a:spcPts val="95"/>
              </a:spcBef>
              <a:buNone/>
              <a:tabLst>
                <a:tab pos="241300" algn="l"/>
              </a:tabLst>
            </a:pP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2. </a:t>
            </a: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Dropping company column because more then 90% data is missing</a:t>
            </a:r>
          </a:p>
          <a:p>
            <a:pPr marL="12700" marR="5080" indent="0">
              <a:lnSpc>
                <a:spcPct val="110200"/>
              </a:lnSpc>
              <a:spcBef>
                <a:spcPts val="95"/>
              </a:spcBef>
              <a:buNone/>
              <a:tabLst>
                <a:tab pos="241300" algn="l"/>
              </a:tabLst>
            </a:pP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3. Data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had 31994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duplicates values. So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I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dropped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it </a:t>
            </a:r>
            <a:r>
              <a:rPr lang="en-US" spc="-484"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from the</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data.</a:t>
            </a:r>
            <a:endPar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2700" indent="0">
              <a:lnSpc>
                <a:spcPct val="100000"/>
              </a:lnSpc>
              <a:spcBef>
                <a:spcPts val="940"/>
              </a:spcBef>
              <a:buNone/>
              <a:tabLst>
                <a:tab pos="241300" algn="l"/>
              </a:tabLst>
            </a:pP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4. I</a:t>
            </a:r>
            <a:r>
              <a:rPr lang="en-US" spc="-1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created</a:t>
            </a:r>
            <a:r>
              <a:rPr lang="en-US" spc="-1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2</a:t>
            </a:r>
            <a:r>
              <a:rPr lang="en-US" spc="-1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new</a:t>
            </a:r>
            <a:r>
              <a:rPr lang="en-US" spc="-1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columns</a:t>
            </a:r>
            <a:endParaRPr lang="en-US"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3225">
              <a:lnSpc>
                <a:spcPct val="100000"/>
              </a:lnSpc>
              <a:spcBef>
                <a:spcPts val="1350"/>
              </a:spcBef>
            </a:pP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a:t>
            </a:r>
            <a:r>
              <a:rPr lang="en-US" sz="1400" spc="-5" dirty="0" err="1">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total_People</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1400" spc="-12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from</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Children,</a:t>
            </a:r>
            <a:r>
              <a:rPr lang="en-US" sz="1400" spc="1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adults,</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babies.</a:t>
            </a:r>
            <a:endPar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16559">
              <a:lnSpc>
                <a:spcPct val="100000"/>
              </a:lnSpc>
              <a:spcBef>
                <a:spcPts val="1050"/>
              </a:spcBef>
            </a:pP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B)</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spc="-5" dirty="0" err="1">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lang="en-US" sz="1400" spc="5" dirty="0" err="1">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o</a:t>
            </a:r>
            <a:r>
              <a:rPr lang="en-US" sz="1400" spc="-5" dirty="0" err="1">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tal</a:t>
            </a:r>
            <a:r>
              <a:rPr lang="en-US" sz="1400" spc="5" dirty="0" err="1">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_</a:t>
            </a:r>
            <a:r>
              <a:rPr lang="en-US" sz="1400" spc="-5" dirty="0" err="1">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stay</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1400" spc="-114"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Fr</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om </a:t>
            </a:r>
            <a:r>
              <a:rPr lang="en-US" sz="1400" spc="-1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w</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eeken</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d</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n</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i</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h</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s</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an</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d</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w</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eekday</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s</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n</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i</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g</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h</a:t>
            </a:r>
            <a:r>
              <a:rPr lang="en-US" sz="1400" spc="-5"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lang="en-US" sz="14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114300" indent="0">
              <a:buNone/>
            </a:pPr>
            <a:endParaRPr lang="en-IN" dirty="0">
              <a:solidFill>
                <a:srgbClr val="000000"/>
              </a:solidFill>
            </a:endParaRPr>
          </a:p>
        </p:txBody>
      </p:sp>
    </p:spTree>
    <p:extLst>
      <p:ext uri="{BB962C8B-B14F-4D97-AF65-F5344CB8AC3E}">
        <p14:creationId xmlns:p14="http://schemas.microsoft.com/office/powerpoint/2010/main" val="147301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132397" y="3936878"/>
            <a:ext cx="8879205" cy="91307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01930" indent="-189865">
              <a:lnSpc>
                <a:spcPct val="100000"/>
              </a:lnSpc>
              <a:spcBef>
                <a:spcPts val="10"/>
              </a:spcBef>
              <a:buFont typeface="Wingdings"/>
              <a:buChar char=""/>
              <a:tabLst>
                <a:tab pos="202565" algn="l"/>
              </a:tabLst>
            </a:pPr>
            <a:r>
              <a:rPr sz="1400" spc="-5" dirty="0">
                <a:latin typeface="Microsoft Sans Serif"/>
                <a:cs typeface="Microsoft Sans Serif"/>
              </a:rPr>
              <a:t>City</a:t>
            </a:r>
            <a:r>
              <a:rPr sz="1400" spc="20" dirty="0">
                <a:latin typeface="Microsoft Sans Serif"/>
                <a:cs typeface="Microsoft Sans Serif"/>
              </a:rPr>
              <a:t> </a:t>
            </a:r>
            <a:r>
              <a:rPr sz="1400" spc="-5" dirty="0">
                <a:latin typeface="Microsoft Sans Serif"/>
                <a:cs typeface="Microsoft Sans Serif"/>
              </a:rPr>
              <a:t>hotels</a:t>
            </a:r>
            <a:r>
              <a:rPr sz="1400" spc="10" dirty="0">
                <a:latin typeface="Microsoft Sans Serif"/>
                <a:cs typeface="Microsoft Sans Serif"/>
              </a:rPr>
              <a:t> </a:t>
            </a:r>
            <a:r>
              <a:rPr sz="1400" spc="-5" dirty="0">
                <a:latin typeface="Microsoft Sans Serif"/>
                <a:cs typeface="Microsoft Sans Serif"/>
              </a:rPr>
              <a:t>is</a:t>
            </a:r>
            <a:r>
              <a:rPr sz="1400" spc="25"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most</a:t>
            </a:r>
            <a:r>
              <a:rPr sz="1400" spc="10" dirty="0">
                <a:latin typeface="Microsoft Sans Serif"/>
                <a:cs typeface="Microsoft Sans Serif"/>
              </a:rPr>
              <a:t> </a:t>
            </a:r>
            <a:r>
              <a:rPr sz="1400" spc="-5" dirty="0">
                <a:latin typeface="Microsoft Sans Serif"/>
                <a:cs typeface="Microsoft Sans Serif"/>
              </a:rPr>
              <a:t>preferred hotel</a:t>
            </a:r>
            <a:r>
              <a:rPr sz="1400" spc="5" dirty="0">
                <a:latin typeface="Microsoft Sans Serif"/>
                <a:cs typeface="Microsoft Sans Serif"/>
              </a:rPr>
              <a:t> </a:t>
            </a:r>
            <a:r>
              <a:rPr sz="1400" spc="-5" dirty="0">
                <a:latin typeface="Microsoft Sans Serif"/>
                <a:cs typeface="Microsoft Sans Serif"/>
              </a:rPr>
              <a:t>type</a:t>
            </a:r>
            <a:r>
              <a:rPr sz="1400" spc="10" dirty="0">
                <a:latin typeface="Microsoft Sans Serif"/>
                <a:cs typeface="Microsoft Sans Serif"/>
              </a:rPr>
              <a:t> </a:t>
            </a:r>
            <a:r>
              <a:rPr sz="1400" spc="-5" dirty="0">
                <a:latin typeface="Microsoft Sans Serif"/>
                <a:cs typeface="Microsoft Sans Serif"/>
              </a:rPr>
              <a:t>by</a:t>
            </a:r>
            <a:r>
              <a:rPr sz="1400" spc="20" dirty="0">
                <a:latin typeface="Microsoft Sans Serif"/>
                <a:cs typeface="Microsoft Sans Serif"/>
              </a:rPr>
              <a:t> </a:t>
            </a:r>
            <a:r>
              <a:rPr sz="1400" spc="-5" dirty="0">
                <a:latin typeface="Microsoft Sans Serif"/>
                <a:cs typeface="Microsoft Sans Serif"/>
              </a:rPr>
              <a:t>the</a:t>
            </a:r>
            <a:r>
              <a:rPr sz="1400" spc="15" dirty="0">
                <a:latin typeface="Microsoft Sans Serif"/>
                <a:cs typeface="Microsoft Sans Serif"/>
              </a:rPr>
              <a:t> </a:t>
            </a:r>
            <a:r>
              <a:rPr sz="1400" spc="-5" dirty="0">
                <a:latin typeface="Microsoft Sans Serif"/>
                <a:cs typeface="Microsoft Sans Serif"/>
              </a:rPr>
              <a:t>guests.</a:t>
            </a:r>
            <a:r>
              <a:rPr sz="1400" spc="5" dirty="0">
                <a:latin typeface="Microsoft Sans Serif"/>
                <a:cs typeface="Microsoft Sans Serif"/>
              </a:rPr>
              <a:t> </a:t>
            </a:r>
            <a:r>
              <a:rPr sz="1400" spc="-5" dirty="0">
                <a:latin typeface="Microsoft Sans Serif"/>
                <a:cs typeface="Microsoft Sans Serif"/>
              </a:rPr>
              <a:t>We</a:t>
            </a:r>
            <a:r>
              <a:rPr sz="1400" spc="20" dirty="0">
                <a:latin typeface="Microsoft Sans Serif"/>
                <a:cs typeface="Microsoft Sans Serif"/>
              </a:rPr>
              <a:t> </a:t>
            </a:r>
            <a:r>
              <a:rPr sz="1400" spc="-5" dirty="0">
                <a:latin typeface="Microsoft Sans Serif"/>
                <a:cs typeface="Microsoft Sans Serif"/>
              </a:rPr>
              <a:t>can</a:t>
            </a:r>
            <a:r>
              <a:rPr sz="1400" spc="10" dirty="0">
                <a:latin typeface="Microsoft Sans Serif"/>
                <a:cs typeface="Microsoft Sans Serif"/>
              </a:rPr>
              <a:t> </a:t>
            </a:r>
            <a:r>
              <a:rPr sz="1400" spc="-5" dirty="0">
                <a:latin typeface="Microsoft Sans Serif"/>
                <a:cs typeface="Microsoft Sans Serif"/>
              </a:rPr>
              <a:t>say</a:t>
            </a:r>
            <a:r>
              <a:rPr sz="1400" spc="15" dirty="0">
                <a:latin typeface="Microsoft Sans Serif"/>
                <a:cs typeface="Microsoft Sans Serif"/>
              </a:rPr>
              <a:t> </a:t>
            </a:r>
            <a:r>
              <a:rPr sz="1400" spc="-5" dirty="0">
                <a:latin typeface="Microsoft Sans Serif"/>
                <a:cs typeface="Microsoft Sans Serif"/>
              </a:rPr>
              <a:t>City</a:t>
            </a:r>
            <a:r>
              <a:rPr sz="1400" spc="20" dirty="0">
                <a:latin typeface="Microsoft Sans Serif"/>
                <a:cs typeface="Microsoft Sans Serif"/>
              </a:rPr>
              <a:t> </a:t>
            </a:r>
            <a:r>
              <a:rPr sz="1400" spc="-5" dirty="0">
                <a:latin typeface="Microsoft Sans Serif"/>
                <a:cs typeface="Microsoft Sans Serif"/>
              </a:rPr>
              <a:t>hotel</a:t>
            </a:r>
            <a:r>
              <a:rPr sz="1400" spc="10" dirty="0">
                <a:latin typeface="Microsoft Sans Serif"/>
                <a:cs typeface="Microsoft Sans Serif"/>
              </a:rPr>
              <a:t> </a:t>
            </a:r>
            <a:r>
              <a:rPr sz="1400" spc="-5" dirty="0">
                <a:latin typeface="Microsoft Sans Serif"/>
                <a:cs typeface="Microsoft Sans Serif"/>
              </a:rPr>
              <a:t>is</a:t>
            </a:r>
            <a:r>
              <a:rPr sz="1400" spc="25"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busiest</a:t>
            </a:r>
            <a:r>
              <a:rPr sz="1400" spc="10" dirty="0">
                <a:latin typeface="Microsoft Sans Serif"/>
                <a:cs typeface="Microsoft Sans Serif"/>
              </a:rPr>
              <a:t> </a:t>
            </a:r>
            <a:r>
              <a:rPr sz="1400" spc="-5" dirty="0">
                <a:latin typeface="Microsoft Sans Serif"/>
                <a:cs typeface="Microsoft Sans Serif"/>
              </a:rPr>
              <a:t>hotel.</a:t>
            </a:r>
            <a:endParaRPr sz="1400" dirty="0">
              <a:latin typeface="Microsoft Sans Serif"/>
              <a:cs typeface="Microsoft Sans Serif"/>
            </a:endParaRPr>
          </a:p>
          <a:p>
            <a:pPr marL="201930" indent="-189865">
              <a:lnSpc>
                <a:spcPct val="100000"/>
              </a:lnSpc>
              <a:buFont typeface="Wingdings"/>
              <a:buChar char=""/>
              <a:tabLst>
                <a:tab pos="202565" algn="l"/>
              </a:tabLst>
            </a:pPr>
            <a:r>
              <a:rPr sz="1400" spc="-5" dirty="0">
                <a:latin typeface="Microsoft Sans Serif"/>
                <a:cs typeface="Microsoft Sans Serif"/>
              </a:rPr>
              <a:t>27.</a:t>
            </a:r>
            <a:r>
              <a:rPr lang="en-US" sz="1400" spc="-5" dirty="0">
                <a:latin typeface="Microsoft Sans Serif"/>
                <a:cs typeface="Microsoft Sans Serif"/>
              </a:rPr>
              <a:t>49</a:t>
            </a:r>
            <a:r>
              <a:rPr sz="1400" spc="-5" dirty="0">
                <a:latin typeface="Microsoft Sans Serif"/>
                <a:cs typeface="Microsoft Sans Serif"/>
              </a:rPr>
              <a:t> %</a:t>
            </a:r>
            <a:r>
              <a:rPr sz="1400" spc="25" dirty="0">
                <a:latin typeface="Microsoft Sans Serif"/>
                <a:cs typeface="Microsoft Sans Serif"/>
              </a:rPr>
              <a:t> </a:t>
            </a:r>
            <a:r>
              <a:rPr sz="1400" spc="-5" dirty="0">
                <a:latin typeface="Microsoft Sans Serif"/>
                <a:cs typeface="Microsoft Sans Serif"/>
              </a:rPr>
              <a:t>bookings were</a:t>
            </a:r>
            <a:r>
              <a:rPr sz="1400" spc="10" dirty="0">
                <a:latin typeface="Microsoft Sans Serif"/>
                <a:cs typeface="Microsoft Sans Serif"/>
              </a:rPr>
              <a:t> </a:t>
            </a:r>
            <a:r>
              <a:rPr sz="1400" spc="-5" dirty="0">
                <a:latin typeface="Microsoft Sans Serif"/>
                <a:cs typeface="Microsoft Sans Serif"/>
              </a:rPr>
              <a:t>got</a:t>
            </a:r>
            <a:r>
              <a:rPr sz="1400" spc="5" dirty="0">
                <a:latin typeface="Microsoft Sans Serif"/>
                <a:cs typeface="Microsoft Sans Serif"/>
              </a:rPr>
              <a:t> </a:t>
            </a:r>
            <a:r>
              <a:rPr sz="1400" spc="-5" dirty="0">
                <a:latin typeface="Microsoft Sans Serif"/>
                <a:cs typeface="Microsoft Sans Serif"/>
              </a:rPr>
              <a:t>cancelled</a:t>
            </a:r>
            <a:r>
              <a:rPr sz="1400" spc="385" dirty="0">
                <a:latin typeface="Microsoft Sans Serif"/>
                <a:cs typeface="Microsoft Sans Serif"/>
              </a:rPr>
              <a:t> </a:t>
            </a:r>
            <a:r>
              <a:rPr sz="1400" dirty="0">
                <a:latin typeface="Microsoft Sans Serif"/>
                <a:cs typeface="Microsoft Sans Serif"/>
              </a:rPr>
              <a:t>out </a:t>
            </a:r>
            <a:r>
              <a:rPr sz="1400" spc="-5" dirty="0">
                <a:latin typeface="Microsoft Sans Serif"/>
                <a:cs typeface="Microsoft Sans Serif"/>
              </a:rPr>
              <a:t>of</a:t>
            </a:r>
            <a:r>
              <a:rPr sz="1400" spc="20" dirty="0">
                <a:latin typeface="Microsoft Sans Serif"/>
                <a:cs typeface="Microsoft Sans Serif"/>
              </a:rPr>
              <a:t> </a:t>
            </a:r>
            <a:r>
              <a:rPr sz="1400" spc="-10" dirty="0">
                <a:latin typeface="Microsoft Sans Serif"/>
                <a:cs typeface="Microsoft Sans Serif"/>
              </a:rPr>
              <a:t>all</a:t>
            </a:r>
            <a:r>
              <a:rPr sz="1400" spc="20" dirty="0">
                <a:latin typeface="Microsoft Sans Serif"/>
                <a:cs typeface="Microsoft Sans Serif"/>
              </a:rPr>
              <a:t> </a:t>
            </a:r>
            <a:r>
              <a:rPr sz="1400" spc="-5"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bookings</a:t>
            </a:r>
            <a:endParaRPr sz="1400" dirty="0">
              <a:latin typeface="Microsoft Sans Serif"/>
              <a:cs typeface="Microsoft Sans Serif"/>
            </a:endParaRPr>
          </a:p>
          <a:p>
            <a:pPr>
              <a:lnSpc>
                <a:spcPct val="100000"/>
              </a:lnSpc>
              <a:spcBef>
                <a:spcPts val="40"/>
              </a:spcBef>
            </a:pPr>
            <a:endParaRPr sz="1450" dirty="0">
              <a:latin typeface="Microsoft Sans Serif"/>
              <a:cs typeface="Microsoft Sans Serif"/>
            </a:endParaRPr>
          </a:p>
        </p:txBody>
      </p:sp>
      <p:sp>
        <p:nvSpPr>
          <p:cNvPr id="12" name="object 12"/>
          <p:cNvSpPr txBox="1"/>
          <p:nvPr/>
        </p:nvSpPr>
        <p:spPr>
          <a:xfrm>
            <a:off x="78739" y="70358"/>
            <a:ext cx="8387928" cy="368178"/>
          </a:xfrm>
          <a:prstGeom prst="rect">
            <a:avLst/>
          </a:prstGeom>
        </p:spPr>
        <p:txBody>
          <a:bodyPr vert="horz" wrap="square" lIns="0" tIns="0" rIns="0" bIns="0" rtlCol="0">
            <a:spAutoFit/>
          </a:bodyPr>
          <a:lstStyle/>
          <a:p>
            <a:pPr marL="12065" algn="ctr">
              <a:lnSpc>
                <a:spcPts val="3060"/>
              </a:lnSpc>
              <a:buSzPct val="112500"/>
              <a:tabLst>
                <a:tab pos="330835" algn="l"/>
              </a:tabLst>
            </a:pPr>
            <a:r>
              <a:rPr sz="2400" b="1" spc="-5" dirty="0">
                <a:solidFill>
                  <a:srgbClr val="FF4646"/>
                </a:solidFill>
                <a:latin typeface="Arial"/>
                <a:cs typeface="Arial"/>
              </a:rPr>
              <a:t>Exploratory</a:t>
            </a:r>
            <a:r>
              <a:rPr sz="2400" b="1" dirty="0">
                <a:solidFill>
                  <a:srgbClr val="FF4646"/>
                </a:solidFill>
                <a:latin typeface="Arial"/>
                <a:cs typeface="Arial"/>
              </a:rPr>
              <a:t> </a:t>
            </a:r>
            <a:r>
              <a:rPr sz="2400" b="1" spc="-5" dirty="0">
                <a:solidFill>
                  <a:srgbClr val="FF4646"/>
                </a:solidFill>
                <a:latin typeface="Arial"/>
                <a:cs typeface="Arial"/>
              </a:rPr>
              <a:t>Data</a:t>
            </a:r>
            <a:r>
              <a:rPr sz="2400" b="1" spc="10" dirty="0">
                <a:solidFill>
                  <a:srgbClr val="FF4646"/>
                </a:solidFill>
                <a:latin typeface="Arial"/>
                <a:cs typeface="Arial"/>
              </a:rPr>
              <a:t> </a:t>
            </a:r>
            <a:r>
              <a:rPr sz="2400" b="1" spc="-5" dirty="0">
                <a:solidFill>
                  <a:srgbClr val="FF4646"/>
                </a:solidFill>
                <a:latin typeface="Arial"/>
                <a:cs typeface="Arial"/>
              </a:rPr>
              <a:t>Analysis</a:t>
            </a:r>
            <a:r>
              <a:rPr sz="2400" b="1" spc="5" dirty="0">
                <a:solidFill>
                  <a:srgbClr val="FF4646"/>
                </a:solidFill>
                <a:latin typeface="Arial"/>
                <a:cs typeface="Arial"/>
              </a:rPr>
              <a:t> </a:t>
            </a:r>
            <a:r>
              <a:rPr sz="2400" b="1" spc="-5" dirty="0">
                <a:solidFill>
                  <a:srgbClr val="FF4646"/>
                </a:solidFill>
                <a:latin typeface="Arial"/>
                <a:cs typeface="Arial"/>
              </a:rPr>
              <a:t>(EDA)</a:t>
            </a:r>
            <a:r>
              <a:rPr sz="2400" b="1" dirty="0">
                <a:solidFill>
                  <a:srgbClr val="FF4646"/>
                </a:solidFill>
                <a:latin typeface="Arial"/>
                <a:cs typeface="Arial"/>
              </a:rPr>
              <a:t> :</a:t>
            </a:r>
            <a:endParaRPr sz="2400" dirty="0">
              <a:latin typeface="Arial"/>
              <a:cs typeface="Arial"/>
            </a:endParaRPr>
          </a:p>
        </p:txBody>
      </p:sp>
      <p:pic>
        <p:nvPicPr>
          <p:cNvPr id="1026" name="Picture 2">
            <a:extLst>
              <a:ext uri="{FF2B5EF4-FFF2-40B4-BE49-F238E27FC236}">
                <a16:creationId xmlns:a16="http://schemas.microsoft.com/office/drawing/2014/main" id="{B35AADDF-04C7-4066-E869-FB1C5613B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3146"/>
            <a:ext cx="3499556" cy="2617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A1D33C7-B824-1B2A-256D-6780B20E2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400" y="1148484"/>
            <a:ext cx="4301799" cy="273187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7">
            <a:extLst>
              <a:ext uri="{FF2B5EF4-FFF2-40B4-BE49-F238E27FC236}">
                <a16:creationId xmlns:a16="http://schemas.microsoft.com/office/drawing/2014/main" id="{3973686F-AA0C-5596-DF3E-227E79BD9343}"/>
              </a:ext>
            </a:extLst>
          </p:cNvPr>
          <p:cNvSpPr>
            <a:spLocks noGrp="1"/>
          </p:cNvSpPr>
          <p:nvPr>
            <p:ph type="title"/>
          </p:nvPr>
        </p:nvSpPr>
        <p:spPr>
          <a:xfrm>
            <a:off x="529844" y="506536"/>
            <a:ext cx="8520600" cy="368178"/>
          </a:xfrm>
        </p:spPr>
        <p:txBody>
          <a:bodyPr/>
          <a:lstStyle/>
          <a:p>
            <a:pPr algn="ctr"/>
            <a:r>
              <a:rPr lang="en-US" sz="2000" b="1" u="sng" dirty="0">
                <a:solidFill>
                  <a:schemeClr val="accent5">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Univariate Analysis</a:t>
            </a:r>
            <a:endParaRPr lang="en-IN" sz="2000" b="1" u="sng" dirty="0">
              <a:solidFill>
                <a:schemeClr val="accent5">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196075" y="3721506"/>
            <a:ext cx="8879205" cy="905376"/>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154305" indent="-142240">
              <a:lnSpc>
                <a:spcPct val="100000"/>
              </a:lnSpc>
              <a:buFont typeface="Wingdings"/>
              <a:buChar char=""/>
              <a:tabLst>
                <a:tab pos="154940" algn="l"/>
              </a:tabLst>
            </a:pPr>
            <a:r>
              <a:rPr sz="1400" spc="-5" dirty="0">
                <a:latin typeface="Microsoft Sans Serif"/>
                <a:cs typeface="Microsoft Sans Serif"/>
              </a:rPr>
              <a:t>.Only</a:t>
            </a:r>
            <a:r>
              <a:rPr sz="1400" spc="10" dirty="0">
                <a:latin typeface="Microsoft Sans Serif"/>
                <a:cs typeface="Microsoft Sans Serif"/>
              </a:rPr>
              <a:t> </a:t>
            </a:r>
            <a:r>
              <a:rPr sz="1400" spc="-5" dirty="0">
                <a:latin typeface="Microsoft Sans Serif"/>
                <a:cs typeface="Microsoft Sans Serif"/>
              </a:rPr>
              <a:t>3.9</a:t>
            </a:r>
            <a:r>
              <a:rPr sz="1400" spc="20" dirty="0">
                <a:latin typeface="Microsoft Sans Serif"/>
                <a:cs typeface="Microsoft Sans Serif"/>
              </a:rPr>
              <a:t> </a:t>
            </a:r>
            <a:r>
              <a:rPr sz="1400" spc="-5" dirty="0">
                <a:latin typeface="Microsoft Sans Serif"/>
                <a:cs typeface="Microsoft Sans Serif"/>
              </a:rPr>
              <a:t>%</a:t>
            </a:r>
            <a:r>
              <a:rPr sz="1400" spc="30" dirty="0">
                <a:latin typeface="Microsoft Sans Serif"/>
                <a:cs typeface="Microsoft Sans Serif"/>
              </a:rPr>
              <a:t> </a:t>
            </a:r>
            <a:r>
              <a:rPr sz="1400" spc="-5" dirty="0">
                <a:latin typeface="Microsoft Sans Serif"/>
                <a:cs typeface="Microsoft Sans Serif"/>
              </a:rPr>
              <a:t>people</a:t>
            </a:r>
            <a:r>
              <a:rPr sz="1400" dirty="0">
                <a:latin typeface="Microsoft Sans Serif"/>
                <a:cs typeface="Microsoft Sans Serif"/>
              </a:rPr>
              <a:t> </a:t>
            </a:r>
            <a:r>
              <a:rPr sz="1400" spc="-5" dirty="0">
                <a:latin typeface="Microsoft Sans Serif"/>
                <a:cs typeface="Microsoft Sans Serif"/>
              </a:rPr>
              <a:t>were</a:t>
            </a:r>
            <a:r>
              <a:rPr sz="1400" spc="15" dirty="0">
                <a:latin typeface="Microsoft Sans Serif"/>
                <a:cs typeface="Microsoft Sans Serif"/>
              </a:rPr>
              <a:t> </a:t>
            </a:r>
            <a:r>
              <a:rPr sz="1400" spc="-5" dirty="0">
                <a:latin typeface="Microsoft Sans Serif"/>
                <a:cs typeface="Microsoft Sans Serif"/>
              </a:rPr>
              <a:t>revisited</a:t>
            </a:r>
            <a:r>
              <a:rPr sz="1400" dirty="0">
                <a:latin typeface="Microsoft Sans Serif"/>
                <a:cs typeface="Microsoft Sans Serif"/>
              </a:rPr>
              <a:t> </a:t>
            </a:r>
            <a:r>
              <a:rPr sz="1400" spc="-5" dirty="0">
                <a:latin typeface="Microsoft Sans Serif"/>
                <a:cs typeface="Microsoft Sans Serif"/>
              </a:rPr>
              <a:t>the</a:t>
            </a:r>
            <a:r>
              <a:rPr sz="1400" spc="20" dirty="0">
                <a:latin typeface="Microsoft Sans Serif"/>
                <a:cs typeface="Microsoft Sans Serif"/>
              </a:rPr>
              <a:t> </a:t>
            </a:r>
            <a:r>
              <a:rPr sz="1400" spc="-5" dirty="0">
                <a:latin typeface="Microsoft Sans Serif"/>
                <a:cs typeface="Microsoft Sans Serif"/>
              </a:rPr>
              <a:t>hotels.</a:t>
            </a:r>
            <a:r>
              <a:rPr sz="1400" spc="5" dirty="0">
                <a:latin typeface="Microsoft Sans Serif"/>
                <a:cs typeface="Microsoft Sans Serif"/>
              </a:rPr>
              <a:t> </a:t>
            </a:r>
            <a:r>
              <a:rPr sz="1400" spc="-5">
                <a:latin typeface="Microsoft Sans Serif"/>
                <a:cs typeface="Microsoft Sans Serif"/>
              </a:rPr>
              <a:t>Rest</a:t>
            </a:r>
            <a:r>
              <a:rPr sz="1400" spc="25">
                <a:latin typeface="Microsoft Sans Serif"/>
                <a:cs typeface="Microsoft Sans Serif"/>
              </a:rPr>
              <a:t> </a:t>
            </a:r>
            <a:r>
              <a:rPr sz="1400" spc="-5">
                <a:latin typeface="Microsoft Sans Serif"/>
                <a:cs typeface="Microsoft Sans Serif"/>
              </a:rPr>
              <a:t>96.</a:t>
            </a:r>
            <a:r>
              <a:rPr lang="en-US" sz="1400" spc="-5">
                <a:latin typeface="Microsoft Sans Serif"/>
                <a:cs typeface="Microsoft Sans Serif"/>
              </a:rPr>
              <a:t>09</a:t>
            </a:r>
            <a:r>
              <a:rPr sz="1400">
                <a:latin typeface="Microsoft Sans Serif"/>
                <a:cs typeface="Microsoft Sans Serif"/>
              </a:rPr>
              <a:t> </a:t>
            </a:r>
            <a:r>
              <a:rPr sz="1400" spc="-5" dirty="0">
                <a:latin typeface="Microsoft Sans Serif"/>
                <a:cs typeface="Microsoft Sans Serif"/>
              </a:rPr>
              <a:t>%</a:t>
            </a:r>
            <a:r>
              <a:rPr sz="1400" spc="30" dirty="0">
                <a:latin typeface="Microsoft Sans Serif"/>
                <a:cs typeface="Microsoft Sans Serif"/>
              </a:rPr>
              <a:t> </a:t>
            </a:r>
            <a:r>
              <a:rPr sz="1400" spc="-5" dirty="0">
                <a:latin typeface="Microsoft Sans Serif"/>
                <a:cs typeface="Microsoft Sans Serif"/>
              </a:rPr>
              <a:t>were</a:t>
            </a:r>
            <a:r>
              <a:rPr sz="1400" spc="20" dirty="0">
                <a:latin typeface="Microsoft Sans Serif"/>
                <a:cs typeface="Microsoft Sans Serif"/>
              </a:rPr>
              <a:t> </a:t>
            </a:r>
            <a:r>
              <a:rPr sz="1400" spc="-5" dirty="0">
                <a:latin typeface="Microsoft Sans Serif"/>
                <a:cs typeface="Microsoft Sans Serif"/>
              </a:rPr>
              <a:t>new</a:t>
            </a:r>
            <a:r>
              <a:rPr sz="1400" spc="20" dirty="0">
                <a:latin typeface="Microsoft Sans Serif"/>
                <a:cs typeface="Microsoft Sans Serif"/>
              </a:rPr>
              <a:t> </a:t>
            </a:r>
            <a:r>
              <a:rPr sz="1400" spc="-5" dirty="0">
                <a:latin typeface="Microsoft Sans Serif"/>
                <a:cs typeface="Microsoft Sans Serif"/>
              </a:rPr>
              <a:t>guests.</a:t>
            </a:r>
            <a:r>
              <a:rPr sz="1400" spc="-10" dirty="0">
                <a:latin typeface="Microsoft Sans Serif"/>
                <a:cs typeface="Microsoft Sans Serif"/>
              </a:rPr>
              <a:t> </a:t>
            </a:r>
            <a:r>
              <a:rPr sz="1400" spc="-5" dirty="0">
                <a:latin typeface="Microsoft Sans Serif"/>
                <a:cs typeface="Microsoft Sans Serif"/>
              </a:rPr>
              <a:t>Thus</a:t>
            </a:r>
            <a:r>
              <a:rPr sz="1400" spc="10" dirty="0">
                <a:latin typeface="Microsoft Sans Serif"/>
                <a:cs typeface="Microsoft Sans Serif"/>
              </a:rPr>
              <a:t> </a:t>
            </a:r>
            <a:r>
              <a:rPr sz="1400" spc="-5" dirty="0">
                <a:latin typeface="Microsoft Sans Serif"/>
                <a:cs typeface="Microsoft Sans Serif"/>
              </a:rPr>
              <a:t>retention</a:t>
            </a:r>
            <a:r>
              <a:rPr sz="1400" dirty="0">
                <a:latin typeface="Microsoft Sans Serif"/>
                <a:cs typeface="Microsoft Sans Serif"/>
              </a:rPr>
              <a:t> </a:t>
            </a:r>
            <a:r>
              <a:rPr sz="1400" spc="-5" dirty="0">
                <a:latin typeface="Microsoft Sans Serif"/>
                <a:cs typeface="Microsoft Sans Serif"/>
              </a:rPr>
              <a:t>rate</a:t>
            </a:r>
            <a:r>
              <a:rPr sz="1400" spc="10" dirty="0">
                <a:latin typeface="Microsoft Sans Serif"/>
                <a:cs typeface="Microsoft Sans Serif"/>
              </a:rPr>
              <a:t> </a:t>
            </a:r>
            <a:r>
              <a:rPr sz="1400" spc="-5" dirty="0">
                <a:latin typeface="Microsoft Sans Serif"/>
                <a:cs typeface="Microsoft Sans Serif"/>
              </a:rPr>
              <a:t>is</a:t>
            </a:r>
            <a:r>
              <a:rPr sz="1400" spc="20" dirty="0">
                <a:latin typeface="Microsoft Sans Serif"/>
                <a:cs typeface="Microsoft Sans Serif"/>
              </a:rPr>
              <a:t> </a:t>
            </a:r>
            <a:r>
              <a:rPr sz="1400" spc="-5" dirty="0">
                <a:latin typeface="Microsoft Sans Serif"/>
                <a:cs typeface="Microsoft Sans Serif"/>
              </a:rPr>
              <a:t>low.</a:t>
            </a:r>
            <a:endParaRPr sz="1400" dirty="0">
              <a:latin typeface="Microsoft Sans Serif"/>
              <a:cs typeface="Microsoft Sans Serif"/>
            </a:endParaRPr>
          </a:p>
          <a:p>
            <a:pPr marL="12700" marR="5080">
              <a:lnSpc>
                <a:spcPct val="100000"/>
              </a:lnSpc>
              <a:buFont typeface="Wingdings"/>
              <a:buChar char=""/>
              <a:tabLst>
                <a:tab pos="252095" algn="l"/>
              </a:tabLst>
            </a:pPr>
            <a:r>
              <a:rPr sz="1400" spc="-5" dirty="0">
                <a:latin typeface="Microsoft Sans Serif"/>
                <a:cs typeface="Microsoft Sans Serif"/>
              </a:rPr>
              <a:t>Most</a:t>
            </a:r>
            <a:r>
              <a:rPr sz="1400" spc="10" dirty="0">
                <a:latin typeface="Microsoft Sans Serif"/>
                <a:cs typeface="Microsoft Sans Serif"/>
              </a:rPr>
              <a:t> </a:t>
            </a:r>
            <a:r>
              <a:rPr sz="1400" spc="-5" dirty="0">
                <a:latin typeface="Microsoft Sans Serif"/>
                <a:cs typeface="Microsoft Sans Serif"/>
              </a:rPr>
              <a:t>of</a:t>
            </a:r>
            <a:r>
              <a:rPr sz="1400" spc="20" dirty="0">
                <a:latin typeface="Microsoft Sans Serif"/>
                <a:cs typeface="Microsoft Sans Serif"/>
              </a:rPr>
              <a:t> </a:t>
            </a:r>
            <a:r>
              <a:rPr sz="1400" spc="-5" dirty="0">
                <a:latin typeface="Microsoft Sans Serif"/>
                <a:cs typeface="Microsoft Sans Serif"/>
              </a:rPr>
              <a:t>the</a:t>
            </a:r>
            <a:r>
              <a:rPr sz="1400" spc="25" dirty="0">
                <a:latin typeface="Microsoft Sans Serif"/>
                <a:cs typeface="Microsoft Sans Serif"/>
              </a:rPr>
              <a:t> </a:t>
            </a:r>
            <a:r>
              <a:rPr sz="1400" spc="-5" dirty="0">
                <a:latin typeface="Microsoft Sans Serif"/>
                <a:cs typeface="Microsoft Sans Serif"/>
              </a:rPr>
              <a:t>customers/guests</a:t>
            </a:r>
            <a:r>
              <a:rPr sz="1400" dirty="0">
                <a:latin typeface="Microsoft Sans Serif"/>
                <a:cs typeface="Microsoft Sans Serif"/>
              </a:rPr>
              <a:t> </a:t>
            </a:r>
            <a:r>
              <a:rPr sz="1400" spc="-5" dirty="0">
                <a:latin typeface="Microsoft Sans Serif"/>
                <a:cs typeface="Microsoft Sans Serif"/>
              </a:rPr>
              <a:t>were</a:t>
            </a:r>
            <a:r>
              <a:rPr sz="1400" spc="25" dirty="0">
                <a:latin typeface="Microsoft Sans Serif"/>
                <a:cs typeface="Microsoft Sans Serif"/>
              </a:rPr>
              <a:t> </a:t>
            </a:r>
            <a:r>
              <a:rPr sz="1400" spc="-5" dirty="0">
                <a:latin typeface="Microsoft Sans Serif"/>
                <a:cs typeface="Microsoft Sans Serif"/>
              </a:rPr>
              <a:t>Transient type(82.</a:t>
            </a:r>
            <a:r>
              <a:rPr lang="en-US" sz="1400" spc="-5" dirty="0">
                <a:latin typeface="Microsoft Sans Serif"/>
                <a:cs typeface="Microsoft Sans Serif"/>
              </a:rPr>
              <a:t>37</a:t>
            </a:r>
            <a:r>
              <a:rPr sz="1400" spc="-5"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And</a:t>
            </a:r>
            <a:r>
              <a:rPr sz="1400" spc="30" dirty="0">
                <a:latin typeface="Microsoft Sans Serif"/>
                <a:cs typeface="Microsoft Sans Serif"/>
              </a:rPr>
              <a:t> </a:t>
            </a:r>
            <a:r>
              <a:rPr sz="1400" spc="-5" dirty="0">
                <a:latin typeface="Microsoft Sans Serif"/>
                <a:cs typeface="Microsoft Sans Serif"/>
              </a:rPr>
              <a:t>transient party</a:t>
            </a:r>
            <a:r>
              <a:rPr sz="1400" spc="15" dirty="0">
                <a:latin typeface="Microsoft Sans Serif"/>
                <a:cs typeface="Microsoft Sans Serif"/>
              </a:rPr>
              <a:t> </a:t>
            </a:r>
            <a:r>
              <a:rPr sz="1400" spc="-5" dirty="0">
                <a:latin typeface="Microsoft Sans Serif"/>
                <a:cs typeface="Microsoft Sans Serif"/>
              </a:rPr>
              <a:t>were</a:t>
            </a:r>
            <a:r>
              <a:rPr sz="1400" spc="25" dirty="0">
                <a:latin typeface="Microsoft Sans Serif"/>
                <a:cs typeface="Microsoft Sans Serif"/>
              </a:rPr>
              <a:t> </a:t>
            </a:r>
            <a:r>
              <a:rPr sz="1400" spc="-5" dirty="0">
                <a:latin typeface="Microsoft Sans Serif"/>
                <a:cs typeface="Microsoft Sans Serif"/>
              </a:rPr>
              <a:t>13.4</a:t>
            </a:r>
            <a:r>
              <a:rPr lang="en-US" sz="1400" spc="-5" dirty="0">
                <a:latin typeface="Microsoft Sans Serif"/>
                <a:cs typeface="Microsoft Sans Serif"/>
              </a:rPr>
              <a:t>2</a:t>
            </a:r>
            <a:r>
              <a:rPr sz="1400" spc="-5" dirty="0">
                <a:latin typeface="Microsoft Sans Serif"/>
                <a:cs typeface="Microsoft Sans Serif"/>
              </a:rPr>
              <a:t>%</a:t>
            </a:r>
            <a:r>
              <a:rPr sz="1400" spc="15" dirty="0">
                <a:latin typeface="Microsoft Sans Serif"/>
                <a:cs typeface="Microsoft Sans Serif"/>
              </a:rPr>
              <a:t> </a:t>
            </a:r>
            <a:r>
              <a:rPr sz="1400" spc="-5" dirty="0">
                <a:latin typeface="Microsoft Sans Serif"/>
                <a:cs typeface="Microsoft Sans Serif"/>
              </a:rPr>
              <a:t>and</a:t>
            </a:r>
            <a:r>
              <a:rPr sz="1400" spc="15" dirty="0">
                <a:latin typeface="Microsoft Sans Serif"/>
                <a:cs typeface="Microsoft Sans Serif"/>
              </a:rPr>
              <a:t> </a:t>
            </a:r>
            <a:r>
              <a:rPr sz="1400" spc="-5" dirty="0">
                <a:latin typeface="Microsoft Sans Serif"/>
                <a:cs typeface="Microsoft Sans Serif"/>
              </a:rPr>
              <a:t>0.6</a:t>
            </a:r>
            <a:r>
              <a:rPr lang="en-US" sz="1400" spc="-5" dirty="0">
                <a:latin typeface="Microsoft Sans Serif"/>
                <a:cs typeface="Microsoft Sans Serif"/>
              </a:rPr>
              <a:t>2%</a:t>
            </a:r>
            <a:r>
              <a:rPr sz="1400" spc="25" dirty="0">
                <a:latin typeface="Microsoft Sans Serif"/>
                <a:cs typeface="Microsoft Sans Serif"/>
              </a:rPr>
              <a:t> </a:t>
            </a:r>
            <a:r>
              <a:rPr sz="1400" spc="-5" dirty="0">
                <a:latin typeface="Microsoft Sans Serif"/>
                <a:cs typeface="Microsoft Sans Serif"/>
              </a:rPr>
              <a:t>belongs</a:t>
            </a:r>
            <a:r>
              <a:rPr sz="1400" dirty="0">
                <a:latin typeface="Microsoft Sans Serif"/>
                <a:cs typeface="Microsoft Sans Serif"/>
              </a:rPr>
              <a:t> </a:t>
            </a:r>
            <a:r>
              <a:rPr sz="1400" spc="-5" dirty="0">
                <a:latin typeface="Microsoft Sans Serif"/>
                <a:cs typeface="Microsoft Sans Serif"/>
              </a:rPr>
              <a:t>to </a:t>
            </a:r>
            <a:r>
              <a:rPr sz="1400" spc="-355" dirty="0">
                <a:latin typeface="Microsoft Sans Serif"/>
                <a:cs typeface="Microsoft Sans Serif"/>
              </a:rPr>
              <a:t> </a:t>
            </a:r>
            <a:r>
              <a:rPr sz="1400" spc="-5" dirty="0">
                <a:latin typeface="Microsoft Sans Serif"/>
                <a:cs typeface="Microsoft Sans Serif"/>
              </a:rPr>
              <a:t>group.</a:t>
            </a:r>
            <a:r>
              <a:rPr sz="1400" spc="-15" dirty="0">
                <a:latin typeface="Microsoft Sans Serif"/>
                <a:cs typeface="Microsoft Sans Serif"/>
              </a:rPr>
              <a:t> </a:t>
            </a:r>
            <a:r>
              <a:rPr sz="1400" spc="-5" dirty="0">
                <a:latin typeface="Microsoft Sans Serif"/>
                <a:cs typeface="Microsoft Sans Serif"/>
              </a:rPr>
              <a:t>Remaining guests belongs</a:t>
            </a:r>
            <a:r>
              <a:rPr sz="1400" spc="-10" dirty="0">
                <a:latin typeface="Microsoft Sans Serif"/>
                <a:cs typeface="Microsoft Sans Serif"/>
              </a:rPr>
              <a:t> </a:t>
            </a:r>
            <a:r>
              <a:rPr sz="1400" spc="-5" dirty="0">
                <a:latin typeface="Microsoft Sans Serif"/>
                <a:cs typeface="Microsoft Sans Serif"/>
              </a:rPr>
              <a:t>to</a:t>
            </a:r>
            <a:r>
              <a:rPr sz="1400" spc="15" dirty="0">
                <a:latin typeface="Microsoft Sans Serif"/>
                <a:cs typeface="Microsoft Sans Serif"/>
              </a:rPr>
              <a:t> </a:t>
            </a:r>
            <a:r>
              <a:rPr sz="1400" spc="-5" dirty="0">
                <a:latin typeface="Microsoft Sans Serif"/>
                <a:cs typeface="Microsoft Sans Serif"/>
              </a:rPr>
              <a:t>Contract</a:t>
            </a:r>
            <a:r>
              <a:rPr sz="1400" spc="15" dirty="0">
                <a:latin typeface="Microsoft Sans Serif"/>
                <a:cs typeface="Microsoft Sans Serif"/>
              </a:rPr>
              <a:t> </a:t>
            </a:r>
            <a:r>
              <a:rPr sz="1400" spc="-5" dirty="0">
                <a:latin typeface="Microsoft Sans Serif"/>
                <a:cs typeface="Microsoft Sans Serif"/>
              </a:rPr>
              <a:t>type.</a:t>
            </a:r>
            <a:endParaRPr sz="1400" dirty="0">
              <a:latin typeface="Microsoft Sans Serif"/>
              <a:cs typeface="Microsoft Sans Serif"/>
            </a:endParaRPr>
          </a:p>
        </p:txBody>
      </p:sp>
      <p:pic>
        <p:nvPicPr>
          <p:cNvPr id="2050" name="Picture 2">
            <a:extLst>
              <a:ext uri="{FF2B5EF4-FFF2-40B4-BE49-F238E27FC236}">
                <a16:creationId xmlns:a16="http://schemas.microsoft.com/office/drawing/2014/main" id="{716C55BF-C9D4-1F92-3DE0-68169C3BF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7" y="148717"/>
            <a:ext cx="3897036" cy="323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A57907F-29D7-015B-48A1-6D60BCA5F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256" y="148717"/>
            <a:ext cx="4164500" cy="323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Microsoft Sans Serif"/>
                <a:cs typeface="Microsoft Sans Serif"/>
              </a:rPr>
              <a:t>●</a:t>
            </a:r>
            <a:endParaRPr sz="1400">
              <a:latin typeface="Microsoft Sans Serif"/>
              <a:cs typeface="Microsoft Sans Serif"/>
            </a:endParaRPr>
          </a:p>
        </p:txBody>
      </p:sp>
      <p:sp>
        <p:nvSpPr>
          <p:cNvPr id="7" name="object 7"/>
          <p:cNvSpPr txBox="1"/>
          <p:nvPr/>
        </p:nvSpPr>
        <p:spPr>
          <a:xfrm>
            <a:off x="399275" y="4085844"/>
            <a:ext cx="8879205" cy="689932"/>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154305" indent="-142240">
              <a:buFont typeface="Wingdings"/>
              <a:buChar char=""/>
              <a:tabLst>
                <a:tab pos="154940" algn="l"/>
              </a:tabLst>
            </a:pPr>
            <a:r>
              <a:rPr sz="1400" spc="-5" dirty="0">
                <a:latin typeface="Microsoft Sans Serif"/>
                <a:cs typeface="Microsoft Sans Serif"/>
              </a:rPr>
              <a:t>.</a:t>
            </a:r>
            <a:r>
              <a:rPr lang="en-US" b="0" i="0" dirty="0">
                <a:solidFill>
                  <a:srgbClr val="212121"/>
                </a:solidFill>
                <a:effectLst/>
                <a:latin typeface="Roboto" panose="02000000000000000000" pitchFamily="2" charset="0"/>
              </a:rPr>
              <a:t> </a:t>
            </a:r>
            <a:r>
              <a:rPr lang="en-US" b="0" i="0" dirty="0">
                <a:solidFill>
                  <a:srgbClr val="21212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Agent ID no: 9.0 made most of the bookings</a:t>
            </a:r>
          </a:p>
          <a:p>
            <a:pPr marL="154305" indent="-142240">
              <a:lnSpc>
                <a:spcPct val="100000"/>
              </a:lnSpc>
              <a:buFont typeface="Wingdings"/>
              <a:buChar char=""/>
              <a:tabLst>
                <a:tab pos="154940" algn="l"/>
              </a:tabLst>
            </a:pPr>
            <a:endParaRPr sz="1400" dirty="0">
              <a:latin typeface="Microsoft Sans Serif"/>
              <a:cs typeface="Microsoft Sans Serif"/>
            </a:endParaRPr>
          </a:p>
        </p:txBody>
      </p:sp>
      <p:pic>
        <p:nvPicPr>
          <p:cNvPr id="3074" name="Picture 2">
            <a:extLst>
              <a:ext uri="{FF2B5EF4-FFF2-40B4-BE49-F238E27FC236}">
                <a16:creationId xmlns:a16="http://schemas.microsoft.com/office/drawing/2014/main" id="{677A7F54-704B-8F91-9636-80CA8B30B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75" y="101600"/>
            <a:ext cx="8214881" cy="380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249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580</TotalTime>
  <Words>1838</Words>
  <Application>Microsoft Office PowerPoint</Application>
  <PresentationFormat>On-screen Show (16:9)</PresentationFormat>
  <Paragraphs>164</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Wingdings</vt:lpstr>
      <vt:lpstr>Times New Roman</vt:lpstr>
      <vt:lpstr>Arial</vt:lpstr>
      <vt:lpstr>Montserrat</vt:lpstr>
      <vt:lpstr>Roboto</vt:lpstr>
      <vt:lpstr>Microsoft Sans Serif</vt:lpstr>
      <vt:lpstr>Simple Light</vt:lpstr>
      <vt:lpstr>           Capstone Project - 1 EDA on Hotel Booking Analysis BY Akshay Dhakate (Cohort – Azaadi)  </vt:lpstr>
      <vt:lpstr>                        Problem Statement </vt:lpstr>
      <vt:lpstr>Work Flow</vt:lpstr>
      <vt:lpstr>Data Collection and Understanding: </vt:lpstr>
      <vt:lpstr>PowerPoint Presentation</vt:lpstr>
      <vt:lpstr>Data Cleaning and Manipulation: </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and 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Hotel Booking Analysis BY Akshay Dhakate (Cohort – Azaadi)</dc:title>
  <dc:creator>Akshay Dhakate</dc:creator>
  <cp:lastModifiedBy>3733363 Akshay Dhakate</cp:lastModifiedBy>
  <cp:revision>57</cp:revision>
  <dcterms:modified xsi:type="dcterms:W3CDTF">2022-10-23T11:07:16Z</dcterms:modified>
</cp:coreProperties>
</file>