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Nunito"/>
      <p:regular r:id="rId30"/>
      <p:bold r:id="rId31"/>
      <p:italic r:id="rId32"/>
      <p:boldItalic r:id="rId33"/>
    </p:embeddedFont>
    <p:embeddedFont>
      <p:font typeface="Montserrat"/>
      <p:regular r:id="rId34"/>
      <p:bold r:id="rId35"/>
      <p:italic r:id="rId36"/>
      <p:boldItalic r:id="rId37"/>
    </p:embeddedFont>
    <p:embeddedFont>
      <p:font typeface="La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E0CAF3-C258-49E2-8C99-6DAA8D1F2C2A}">
  <a:tblStyle styleId="{13E0CAF3-C258-49E2-8C99-6DAA8D1F2C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3.xml"/><Relationship Id="rId42" Type="http://schemas.openxmlformats.org/officeDocument/2006/relationships/font" Target="fonts/MavenPro-regular.fntdata"/><Relationship Id="rId41" Type="http://schemas.openxmlformats.org/officeDocument/2006/relationships/font" Target="fonts/Lato-boldItalic.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MavenPro-bold.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4.xml"/><Relationship Id="rId33" Type="http://schemas.openxmlformats.org/officeDocument/2006/relationships/font" Target="fonts/Nunito-boldItalic.fntdata"/><Relationship Id="rId10" Type="http://schemas.openxmlformats.org/officeDocument/2006/relationships/slide" Target="slides/slide3.xml"/><Relationship Id="rId32" Type="http://schemas.openxmlformats.org/officeDocument/2006/relationships/font" Target="fonts/Nunito-italic.fntdata"/><Relationship Id="rId13" Type="http://schemas.openxmlformats.org/officeDocument/2006/relationships/slide" Target="slides/slide6.xml"/><Relationship Id="rId35" Type="http://schemas.openxmlformats.org/officeDocument/2006/relationships/font" Target="fonts/Montserrat-bold.fntdata"/><Relationship Id="rId12" Type="http://schemas.openxmlformats.org/officeDocument/2006/relationships/slide" Target="slides/slide5.xml"/><Relationship Id="rId34" Type="http://schemas.openxmlformats.org/officeDocument/2006/relationships/font" Target="fonts/Montserrat-regular.fntdata"/><Relationship Id="rId15" Type="http://schemas.openxmlformats.org/officeDocument/2006/relationships/slide" Target="slides/slide8.xml"/><Relationship Id="rId37" Type="http://schemas.openxmlformats.org/officeDocument/2006/relationships/font" Target="fonts/Montserrat-boldItalic.fntdata"/><Relationship Id="rId14" Type="http://schemas.openxmlformats.org/officeDocument/2006/relationships/slide" Target="slides/slide7.xml"/><Relationship Id="rId36" Type="http://schemas.openxmlformats.org/officeDocument/2006/relationships/font" Target="fonts/Montserrat-italic.fntdata"/><Relationship Id="rId17" Type="http://schemas.openxmlformats.org/officeDocument/2006/relationships/slide" Target="slides/slide10.xml"/><Relationship Id="rId39" Type="http://schemas.openxmlformats.org/officeDocument/2006/relationships/font" Target="fonts/Lato-bold.fntdata"/><Relationship Id="rId16" Type="http://schemas.openxmlformats.org/officeDocument/2006/relationships/slide" Target="slides/slide9.xml"/><Relationship Id="rId38" Type="http://schemas.openxmlformats.org/officeDocument/2006/relationships/font" Target="fonts/La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22adaed67e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22adaed67e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25fc1845c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25fc1845c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25fc1845c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25fc1845c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2adaed67e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2adaed67e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22adaed67e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22adaed67e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22adaed6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22adaed6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22adaed6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22adaed6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25fc1845c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25fc1845c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2adaed67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2adaed67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25fc1845c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25fc1845c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26571766e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26571766e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26571766e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26571766e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25fc1845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25fc1845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26571766e5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26571766e5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22adaed67e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22adaed67e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22adaed6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22adaed6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22adaed6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22adaed6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25fc1845c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25fc1845c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65d093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65d093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25fc1845c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25fc1845c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25fc1845c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25fc1845c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7" name="Shape 277"/>
        <p:cNvGrpSpPr/>
        <p:nvPr/>
      </p:nvGrpSpPr>
      <p:grpSpPr>
        <a:xfrm>
          <a:off x="0" y="0"/>
          <a:ext cx="0" cy="0"/>
          <a:chOff x="0" y="0"/>
          <a:chExt cx="0" cy="0"/>
        </a:xfrm>
      </p:grpSpPr>
      <p:sp>
        <p:nvSpPr>
          <p:cNvPr id="278" name="Google Shape;278;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14"/>
          <p:cNvGrpSpPr/>
          <p:nvPr/>
        </p:nvGrpSpPr>
        <p:grpSpPr>
          <a:xfrm>
            <a:off x="0" y="490"/>
            <a:ext cx="5153705" cy="5134399"/>
            <a:chOff x="0" y="75"/>
            <a:chExt cx="5153705" cy="5152950"/>
          </a:xfrm>
        </p:grpSpPr>
        <p:sp>
          <p:nvSpPr>
            <p:cNvPr id="280" name="Google Shape;280;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5" name="Google Shape;285;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286" name="Google Shape;28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7" name="Shape 287"/>
        <p:cNvGrpSpPr/>
        <p:nvPr/>
      </p:nvGrpSpPr>
      <p:grpSpPr>
        <a:xfrm>
          <a:off x="0" y="0"/>
          <a:ext cx="0" cy="0"/>
          <a:chOff x="0" y="0"/>
          <a:chExt cx="0" cy="0"/>
        </a:xfrm>
      </p:grpSpPr>
      <p:grpSp>
        <p:nvGrpSpPr>
          <p:cNvPr id="288" name="Google Shape;288;p15"/>
          <p:cNvGrpSpPr/>
          <p:nvPr/>
        </p:nvGrpSpPr>
        <p:grpSpPr>
          <a:xfrm>
            <a:off x="4406400" y="0"/>
            <a:ext cx="4737600" cy="5143065"/>
            <a:chOff x="4406400" y="0"/>
            <a:chExt cx="4737600" cy="5143065"/>
          </a:xfrm>
        </p:grpSpPr>
        <p:sp>
          <p:nvSpPr>
            <p:cNvPr id="289" name="Google Shape;289;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8" name="Google Shape;30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9" name="Shape 309"/>
        <p:cNvGrpSpPr/>
        <p:nvPr/>
      </p:nvGrpSpPr>
      <p:grpSpPr>
        <a:xfrm>
          <a:off x="0" y="0"/>
          <a:ext cx="0" cy="0"/>
          <a:chOff x="0" y="0"/>
          <a:chExt cx="0" cy="0"/>
        </a:xfrm>
      </p:grpSpPr>
      <p:grpSp>
        <p:nvGrpSpPr>
          <p:cNvPr id="310" name="Google Shape;310;p16"/>
          <p:cNvGrpSpPr/>
          <p:nvPr/>
        </p:nvGrpSpPr>
        <p:grpSpPr>
          <a:xfrm>
            <a:off x="0" y="381001"/>
            <a:ext cx="1037850" cy="1016287"/>
            <a:chOff x="0" y="381001"/>
            <a:chExt cx="1037850" cy="1016287"/>
          </a:xfrm>
        </p:grpSpPr>
        <p:sp>
          <p:nvSpPr>
            <p:cNvPr id="311" name="Google Shape;311;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4" name="Google Shape;31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5" name="Google Shape;31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6" name="Shape 316"/>
        <p:cNvGrpSpPr/>
        <p:nvPr/>
      </p:nvGrpSpPr>
      <p:grpSpPr>
        <a:xfrm>
          <a:off x="0" y="0"/>
          <a:ext cx="0" cy="0"/>
          <a:chOff x="0" y="0"/>
          <a:chExt cx="0" cy="0"/>
        </a:xfrm>
      </p:grpSpPr>
      <p:grpSp>
        <p:nvGrpSpPr>
          <p:cNvPr id="317" name="Google Shape;317;p17"/>
          <p:cNvGrpSpPr/>
          <p:nvPr/>
        </p:nvGrpSpPr>
        <p:grpSpPr>
          <a:xfrm>
            <a:off x="0" y="381001"/>
            <a:ext cx="1037850" cy="1016287"/>
            <a:chOff x="0" y="381001"/>
            <a:chExt cx="1037850" cy="1016287"/>
          </a:xfrm>
        </p:grpSpPr>
        <p:sp>
          <p:nvSpPr>
            <p:cNvPr id="318" name="Google Shape;318;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1" name="Google Shape;321;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22" name="Google Shape;322;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23" name="Google Shape;32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4" name="Shape 324"/>
        <p:cNvGrpSpPr/>
        <p:nvPr/>
      </p:nvGrpSpPr>
      <p:grpSpPr>
        <a:xfrm>
          <a:off x="0" y="0"/>
          <a:ext cx="0" cy="0"/>
          <a:chOff x="0" y="0"/>
          <a:chExt cx="0" cy="0"/>
        </a:xfrm>
      </p:grpSpPr>
      <p:grpSp>
        <p:nvGrpSpPr>
          <p:cNvPr id="325" name="Google Shape;325;p18"/>
          <p:cNvGrpSpPr/>
          <p:nvPr/>
        </p:nvGrpSpPr>
        <p:grpSpPr>
          <a:xfrm>
            <a:off x="0" y="381001"/>
            <a:ext cx="1037850" cy="1016287"/>
            <a:chOff x="0" y="381001"/>
            <a:chExt cx="1037850" cy="1016287"/>
          </a:xfrm>
        </p:grpSpPr>
        <p:sp>
          <p:nvSpPr>
            <p:cNvPr id="326" name="Google Shape;326;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9" name="Google Shape;32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0" name="Shape 330"/>
        <p:cNvGrpSpPr/>
        <p:nvPr/>
      </p:nvGrpSpPr>
      <p:grpSpPr>
        <a:xfrm>
          <a:off x="0" y="0"/>
          <a:ext cx="0" cy="0"/>
          <a:chOff x="0" y="0"/>
          <a:chExt cx="0" cy="0"/>
        </a:xfrm>
      </p:grpSpPr>
      <p:grpSp>
        <p:nvGrpSpPr>
          <p:cNvPr id="331" name="Google Shape;331;p19"/>
          <p:cNvGrpSpPr/>
          <p:nvPr/>
        </p:nvGrpSpPr>
        <p:grpSpPr>
          <a:xfrm>
            <a:off x="0" y="381001"/>
            <a:ext cx="1037850" cy="1016287"/>
            <a:chOff x="0" y="381001"/>
            <a:chExt cx="1037850" cy="1016287"/>
          </a:xfrm>
        </p:grpSpPr>
        <p:sp>
          <p:nvSpPr>
            <p:cNvPr id="332" name="Google Shape;332;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5" name="Google Shape;335;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36" name="Google Shape;33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7" name="Shape 337"/>
        <p:cNvGrpSpPr/>
        <p:nvPr/>
      </p:nvGrpSpPr>
      <p:grpSpPr>
        <a:xfrm>
          <a:off x="0" y="0"/>
          <a:ext cx="0" cy="0"/>
          <a:chOff x="0" y="0"/>
          <a:chExt cx="0" cy="0"/>
        </a:xfrm>
      </p:grpSpPr>
      <p:grpSp>
        <p:nvGrpSpPr>
          <p:cNvPr id="338" name="Google Shape;338;p20"/>
          <p:cNvGrpSpPr/>
          <p:nvPr/>
        </p:nvGrpSpPr>
        <p:grpSpPr>
          <a:xfrm>
            <a:off x="4406400" y="0"/>
            <a:ext cx="4737600" cy="5143500"/>
            <a:chOff x="4406400" y="0"/>
            <a:chExt cx="4737600" cy="5143500"/>
          </a:xfrm>
        </p:grpSpPr>
        <p:sp>
          <p:nvSpPr>
            <p:cNvPr id="339" name="Google Shape;339;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8" name="Google Shape;35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9" name="Shape 359"/>
        <p:cNvGrpSpPr/>
        <p:nvPr/>
      </p:nvGrpSpPr>
      <p:grpSpPr>
        <a:xfrm>
          <a:off x="0" y="0"/>
          <a:ext cx="0" cy="0"/>
          <a:chOff x="0" y="0"/>
          <a:chExt cx="0" cy="0"/>
        </a:xfrm>
      </p:grpSpPr>
      <p:grpSp>
        <p:nvGrpSpPr>
          <p:cNvPr id="360" name="Google Shape;360;p21"/>
          <p:cNvGrpSpPr/>
          <p:nvPr/>
        </p:nvGrpSpPr>
        <p:grpSpPr>
          <a:xfrm>
            <a:off x="0" y="381001"/>
            <a:ext cx="1037850" cy="1016287"/>
            <a:chOff x="0" y="381001"/>
            <a:chExt cx="1037850" cy="1016287"/>
          </a:xfrm>
        </p:grpSpPr>
        <p:sp>
          <p:nvSpPr>
            <p:cNvPr id="361" name="Google Shape;361;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4" name="Google Shape;364;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65" name="Google Shape;365;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66" name="Google Shape;36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7" name="Shape 367"/>
        <p:cNvGrpSpPr/>
        <p:nvPr/>
      </p:nvGrpSpPr>
      <p:grpSpPr>
        <a:xfrm>
          <a:off x="0" y="0"/>
          <a:ext cx="0" cy="0"/>
          <a:chOff x="0" y="0"/>
          <a:chExt cx="0" cy="0"/>
        </a:xfrm>
      </p:grpSpPr>
      <p:grpSp>
        <p:nvGrpSpPr>
          <p:cNvPr id="368" name="Google Shape;368;p22"/>
          <p:cNvGrpSpPr/>
          <p:nvPr/>
        </p:nvGrpSpPr>
        <p:grpSpPr>
          <a:xfrm>
            <a:off x="0" y="4128572"/>
            <a:ext cx="698925" cy="684657"/>
            <a:chOff x="0" y="3785672"/>
            <a:chExt cx="698925" cy="684657"/>
          </a:xfrm>
        </p:grpSpPr>
        <p:sp>
          <p:nvSpPr>
            <p:cNvPr id="369" name="Google Shape;369;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372" name="Google Shape;37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3" name="Shape 373"/>
        <p:cNvGrpSpPr/>
        <p:nvPr/>
      </p:nvGrpSpPr>
      <p:grpSpPr>
        <a:xfrm>
          <a:off x="0" y="0"/>
          <a:ext cx="0" cy="0"/>
          <a:chOff x="0" y="0"/>
          <a:chExt cx="0" cy="0"/>
        </a:xfrm>
      </p:grpSpPr>
      <p:grpSp>
        <p:nvGrpSpPr>
          <p:cNvPr id="374" name="Google Shape;374;p23"/>
          <p:cNvGrpSpPr/>
          <p:nvPr/>
        </p:nvGrpSpPr>
        <p:grpSpPr>
          <a:xfrm>
            <a:off x="4406400" y="0"/>
            <a:ext cx="4737600" cy="5143065"/>
            <a:chOff x="4406400" y="0"/>
            <a:chExt cx="4737600" cy="5143065"/>
          </a:xfrm>
        </p:grpSpPr>
        <p:sp>
          <p:nvSpPr>
            <p:cNvPr id="375" name="Google Shape;375;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394" name="Google Shape;394;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5" name="Google Shape;39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6" name="Shape 396"/>
        <p:cNvGrpSpPr/>
        <p:nvPr/>
      </p:nvGrpSpPr>
      <p:grpSpPr>
        <a:xfrm>
          <a:off x="0" y="0"/>
          <a:ext cx="0" cy="0"/>
          <a:chOff x="0" y="0"/>
          <a:chExt cx="0" cy="0"/>
        </a:xfrm>
      </p:grpSpPr>
      <p:sp>
        <p:nvSpPr>
          <p:cNvPr id="397" name="Google Shape;3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275" name="Google Shape;2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276" name="Google Shape;27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www.youtube.com/watch?v=im5DmQXO7RE" TargetMode="Externa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5"/>
          <p:cNvSpPr txBox="1"/>
          <p:nvPr>
            <p:ph type="ctrTitle"/>
          </p:nvPr>
        </p:nvSpPr>
        <p:spPr>
          <a:xfrm>
            <a:off x="1080300" y="96000"/>
            <a:ext cx="7654200" cy="984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Marathwada Mitra </a:t>
            </a:r>
            <a:r>
              <a:rPr b="1" lang="en"/>
              <a:t>Mandal's</a:t>
            </a:r>
            <a:r>
              <a:rPr b="1" lang="en"/>
              <a:t> College of Engineering, Pune</a:t>
            </a:r>
            <a:endParaRPr b="1"/>
          </a:p>
        </p:txBody>
      </p:sp>
      <p:sp>
        <p:nvSpPr>
          <p:cNvPr id="403" name="Google Shape;403;p25"/>
          <p:cNvSpPr txBox="1"/>
          <p:nvPr>
            <p:ph idx="1" type="subTitle"/>
          </p:nvPr>
        </p:nvSpPr>
        <p:spPr>
          <a:xfrm>
            <a:off x="3012650" y="2125050"/>
            <a:ext cx="3467400" cy="8934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2100" u="sng">
                <a:solidFill>
                  <a:srgbClr val="C9FBC6"/>
                </a:solidFill>
              </a:rPr>
              <a:t>Self Driving Car Simulation</a:t>
            </a:r>
            <a:endParaRPr b="1" sz="2100" u="sng">
              <a:solidFill>
                <a:srgbClr val="C9FBC6"/>
              </a:solidFill>
            </a:endParaRPr>
          </a:p>
          <a:p>
            <a:pPr indent="0" lvl="0" marL="0" rtl="0" algn="ctr">
              <a:lnSpc>
                <a:spcPct val="200000"/>
              </a:lnSpc>
              <a:spcBef>
                <a:spcPts val="0"/>
              </a:spcBef>
              <a:spcAft>
                <a:spcPts val="0"/>
              </a:spcAft>
              <a:buNone/>
            </a:pPr>
            <a:r>
              <a:rPr b="1" lang="en" sz="2100">
                <a:solidFill>
                  <a:srgbClr val="62B0FF"/>
                </a:solidFill>
              </a:rPr>
              <a:t>Domain : Deep Learning</a:t>
            </a:r>
            <a:endParaRPr b="1" sz="2100">
              <a:solidFill>
                <a:srgbClr val="62B0FF"/>
              </a:solidFill>
            </a:endParaRPr>
          </a:p>
          <a:p>
            <a:pPr indent="0" lvl="0" marL="0" rtl="0" algn="r">
              <a:lnSpc>
                <a:spcPct val="200000"/>
              </a:lnSpc>
              <a:spcBef>
                <a:spcPts val="0"/>
              </a:spcBef>
              <a:spcAft>
                <a:spcPts val="0"/>
              </a:spcAft>
              <a:buNone/>
            </a:pPr>
            <a:r>
              <a:t/>
            </a:r>
            <a:endParaRPr sz="1200"/>
          </a:p>
        </p:txBody>
      </p:sp>
      <p:pic>
        <p:nvPicPr>
          <p:cNvPr id="404" name="Google Shape;404;p25"/>
          <p:cNvPicPr preferRelativeResize="0"/>
          <p:nvPr/>
        </p:nvPicPr>
        <p:blipFill>
          <a:blip r:embed="rId3">
            <a:alphaModFix/>
          </a:blip>
          <a:stretch>
            <a:fillRect/>
          </a:stretch>
        </p:blipFill>
        <p:spPr>
          <a:xfrm>
            <a:off x="0" y="4"/>
            <a:ext cx="1080300" cy="1080300"/>
          </a:xfrm>
          <a:prstGeom prst="rect">
            <a:avLst/>
          </a:prstGeom>
          <a:noFill/>
          <a:ln>
            <a:noFill/>
          </a:ln>
        </p:spPr>
      </p:pic>
      <p:sp>
        <p:nvSpPr>
          <p:cNvPr id="405" name="Google Shape;405;p25"/>
          <p:cNvSpPr txBox="1"/>
          <p:nvPr/>
        </p:nvSpPr>
        <p:spPr>
          <a:xfrm>
            <a:off x="211625" y="3192975"/>
            <a:ext cx="2189100" cy="15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Yash Dagadkhair - SC213</a:t>
            </a:r>
            <a:endParaRPr sz="13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lt1"/>
                </a:solidFill>
                <a:latin typeface="Lato"/>
                <a:ea typeface="Lato"/>
                <a:cs typeface="Lato"/>
                <a:sym typeface="Lato"/>
              </a:rPr>
              <a:t>Akshay Dongare - SC219</a:t>
            </a:r>
            <a:endParaRPr sz="13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lt1"/>
                </a:solidFill>
                <a:latin typeface="Lato"/>
                <a:ea typeface="Lato"/>
                <a:cs typeface="Lato"/>
                <a:sym typeface="Lato"/>
              </a:rPr>
              <a:t>Jaydatta Patwe - SC224</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lt1"/>
                </a:solidFill>
                <a:latin typeface="Lato"/>
                <a:ea typeface="Lato"/>
                <a:cs typeface="Lato"/>
                <a:sym typeface="Lato"/>
              </a:rPr>
              <a:t>Chinmay Kale - SC226</a:t>
            </a:r>
            <a:endParaRPr>
              <a:latin typeface="Lato"/>
              <a:ea typeface="Lato"/>
              <a:cs typeface="Lato"/>
              <a:sym typeface="Lato"/>
            </a:endParaRPr>
          </a:p>
        </p:txBody>
      </p:sp>
      <p:sp>
        <p:nvSpPr>
          <p:cNvPr id="406" name="Google Shape;406;p25"/>
          <p:cNvSpPr txBox="1"/>
          <p:nvPr/>
        </p:nvSpPr>
        <p:spPr>
          <a:xfrm>
            <a:off x="5919775" y="3933850"/>
            <a:ext cx="3000000" cy="400200"/>
          </a:xfrm>
          <a:prstGeom prst="rect">
            <a:avLst/>
          </a:prstGeom>
          <a:noFill/>
          <a:ln>
            <a:noFill/>
          </a:ln>
        </p:spPr>
        <p:txBody>
          <a:bodyPr anchorCtr="0" anchor="t" bIns="91425" lIns="91425" spcFirstLastPara="1" rIns="91425" wrap="square" tIns="91425">
            <a:spAutoFit/>
          </a:bodyPr>
          <a:lstStyle/>
          <a:p>
            <a:pPr indent="0" lvl="0" marL="0" rtl="0" algn="r">
              <a:lnSpc>
                <a:spcPct val="200000"/>
              </a:lnSpc>
              <a:spcBef>
                <a:spcPts val="0"/>
              </a:spcBef>
              <a:spcAft>
                <a:spcPts val="0"/>
              </a:spcAft>
              <a:buNone/>
            </a:pPr>
            <a:r>
              <a:rPr b="1" lang="en">
                <a:solidFill>
                  <a:schemeClr val="lt1"/>
                </a:solidFill>
                <a:latin typeface="Lato"/>
                <a:ea typeface="Lato"/>
                <a:cs typeface="Lato"/>
                <a:sym typeface="Lato"/>
              </a:rPr>
              <a:t>Guided by - Prof. Jagruti A. Wagh</a:t>
            </a:r>
            <a:endParaRPr b="1">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34"/>
          <p:cNvPicPr preferRelativeResize="0"/>
          <p:nvPr/>
        </p:nvPicPr>
        <p:blipFill>
          <a:blip r:embed="rId3">
            <a:alphaModFix/>
          </a:blip>
          <a:stretch>
            <a:fillRect/>
          </a:stretch>
        </p:blipFill>
        <p:spPr>
          <a:xfrm>
            <a:off x="4036100" y="207050"/>
            <a:ext cx="4965026" cy="4544400"/>
          </a:xfrm>
          <a:prstGeom prst="rect">
            <a:avLst/>
          </a:prstGeom>
          <a:noFill/>
          <a:ln>
            <a:noFill/>
          </a:ln>
        </p:spPr>
      </p:pic>
      <p:sp>
        <p:nvSpPr>
          <p:cNvPr id="460" name="Google Shape;460;p34"/>
          <p:cNvSpPr txBox="1"/>
          <p:nvPr>
            <p:ph type="title"/>
          </p:nvPr>
        </p:nvSpPr>
        <p:spPr>
          <a:xfrm>
            <a:off x="235400" y="4744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u="sng"/>
              <a:t>High Level System </a:t>
            </a:r>
            <a:r>
              <a:rPr b="1" lang="en" u="sng"/>
              <a:t>Architecture</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35"/>
          <p:cNvPicPr preferRelativeResize="0"/>
          <p:nvPr/>
        </p:nvPicPr>
        <p:blipFill>
          <a:blip r:embed="rId3">
            <a:alphaModFix/>
          </a:blip>
          <a:stretch>
            <a:fillRect/>
          </a:stretch>
        </p:blipFill>
        <p:spPr>
          <a:xfrm>
            <a:off x="2608811" y="248450"/>
            <a:ext cx="4507088" cy="4107051"/>
          </a:xfrm>
          <a:prstGeom prst="rect">
            <a:avLst/>
          </a:prstGeom>
          <a:noFill/>
          <a:ln>
            <a:noFill/>
          </a:ln>
        </p:spPr>
      </p:pic>
      <p:sp>
        <p:nvSpPr>
          <p:cNvPr id="466" name="Google Shape;466;p35"/>
          <p:cNvSpPr txBox="1"/>
          <p:nvPr/>
        </p:nvSpPr>
        <p:spPr>
          <a:xfrm>
            <a:off x="5045425" y="788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highlight>
                <a:schemeClr val="dk1"/>
              </a:highlight>
              <a:latin typeface="Lato"/>
              <a:ea typeface="Lato"/>
              <a:cs typeface="Lato"/>
              <a:sym typeface="Lato"/>
            </a:endParaRPr>
          </a:p>
        </p:txBody>
      </p:sp>
      <p:sp>
        <p:nvSpPr>
          <p:cNvPr id="467" name="Google Shape;467;p35"/>
          <p:cNvSpPr txBox="1"/>
          <p:nvPr>
            <p:ph idx="1" type="body"/>
          </p:nvPr>
        </p:nvSpPr>
        <p:spPr>
          <a:xfrm>
            <a:off x="3496000" y="4355500"/>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i="1" lang="en" sz="1700">
                <a:solidFill>
                  <a:srgbClr val="C9FBC6"/>
                </a:solidFill>
              </a:rPr>
              <a:t>Deep Network Architecture</a:t>
            </a:r>
            <a:endParaRPr b="1" i="1" sz="1700">
              <a:solidFill>
                <a:srgbClr val="C9FBC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9FBC6"/>
                </a:solidFill>
              </a:rPr>
              <a:t>Software and Hardware Requirements</a:t>
            </a:r>
            <a:endParaRPr b="1">
              <a:solidFill>
                <a:srgbClr val="C9FBC6"/>
              </a:solidFill>
            </a:endParaRPr>
          </a:p>
        </p:txBody>
      </p:sp>
      <p:sp>
        <p:nvSpPr>
          <p:cNvPr id="473" name="Google Shape;473;p36"/>
          <p:cNvSpPr txBox="1"/>
          <p:nvPr>
            <p:ph idx="1" type="body"/>
          </p:nvPr>
        </p:nvSpPr>
        <p:spPr>
          <a:xfrm>
            <a:off x="1297500" y="1116150"/>
            <a:ext cx="7700700" cy="3299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b="1" lang="en" sz="2004" u="sng">
                <a:solidFill>
                  <a:srgbClr val="62B0FF"/>
                </a:solidFill>
              </a:rPr>
              <a:t>Software Requirements:</a:t>
            </a:r>
            <a:endParaRPr b="1" sz="2004" u="sng">
              <a:solidFill>
                <a:srgbClr val="62B0FF"/>
              </a:solidFill>
            </a:endParaRPr>
          </a:p>
          <a:p>
            <a:pPr indent="-355917" lvl="0" marL="457200" rtl="0" algn="l">
              <a:lnSpc>
                <a:spcPct val="80000"/>
              </a:lnSpc>
              <a:spcBef>
                <a:spcPts val="1200"/>
              </a:spcBef>
              <a:spcAft>
                <a:spcPts val="0"/>
              </a:spcAft>
              <a:buSzPts val="2005"/>
              <a:buChar char="●"/>
            </a:pPr>
            <a:r>
              <a:rPr lang="en" sz="2004"/>
              <a:t>Anaconda</a:t>
            </a:r>
            <a:endParaRPr sz="2004"/>
          </a:p>
          <a:p>
            <a:pPr indent="-355917" lvl="0" marL="457200" rtl="0" algn="l">
              <a:lnSpc>
                <a:spcPct val="80000"/>
              </a:lnSpc>
              <a:spcBef>
                <a:spcPts val="0"/>
              </a:spcBef>
              <a:spcAft>
                <a:spcPts val="0"/>
              </a:spcAft>
              <a:buSzPts val="2005"/>
              <a:buChar char="●"/>
            </a:pPr>
            <a:r>
              <a:rPr lang="en" sz="2004"/>
              <a:t>Keras</a:t>
            </a:r>
            <a:r>
              <a:rPr lang="en" sz="2004"/>
              <a:t>(Tensorflow Backend) </a:t>
            </a:r>
            <a:endParaRPr sz="2004"/>
          </a:p>
          <a:p>
            <a:pPr indent="-355917" lvl="0" marL="457200" rtl="0" algn="l">
              <a:lnSpc>
                <a:spcPct val="80000"/>
              </a:lnSpc>
              <a:spcBef>
                <a:spcPts val="0"/>
              </a:spcBef>
              <a:spcAft>
                <a:spcPts val="0"/>
              </a:spcAft>
              <a:buSzPts val="2005"/>
              <a:buChar char="●"/>
            </a:pPr>
            <a:r>
              <a:rPr lang="en" sz="2004"/>
              <a:t>Flask</a:t>
            </a:r>
            <a:endParaRPr sz="2004"/>
          </a:p>
          <a:p>
            <a:pPr indent="-355917" lvl="0" marL="457200" rtl="0" algn="l">
              <a:lnSpc>
                <a:spcPct val="80000"/>
              </a:lnSpc>
              <a:spcBef>
                <a:spcPts val="0"/>
              </a:spcBef>
              <a:spcAft>
                <a:spcPts val="0"/>
              </a:spcAft>
              <a:buSzPts val="2005"/>
              <a:buChar char="●"/>
            </a:pPr>
            <a:r>
              <a:rPr lang="en" sz="2004"/>
              <a:t>Python </a:t>
            </a:r>
            <a:endParaRPr sz="2004"/>
          </a:p>
          <a:p>
            <a:pPr indent="-355917" lvl="0" marL="457200" rtl="0" algn="l">
              <a:lnSpc>
                <a:spcPct val="80000"/>
              </a:lnSpc>
              <a:spcBef>
                <a:spcPts val="0"/>
              </a:spcBef>
              <a:spcAft>
                <a:spcPts val="0"/>
              </a:spcAft>
              <a:buSzPts val="2005"/>
              <a:buChar char="●"/>
            </a:pPr>
            <a:r>
              <a:rPr lang="en" sz="2004"/>
              <a:t>OpenCV</a:t>
            </a:r>
            <a:endParaRPr sz="2004"/>
          </a:p>
          <a:p>
            <a:pPr indent="-355917" lvl="0" marL="457200" rtl="0" algn="l">
              <a:lnSpc>
                <a:spcPct val="80000"/>
              </a:lnSpc>
              <a:spcBef>
                <a:spcPts val="0"/>
              </a:spcBef>
              <a:spcAft>
                <a:spcPts val="0"/>
              </a:spcAft>
              <a:buSzPts val="2005"/>
              <a:buChar char="●"/>
            </a:pPr>
            <a:r>
              <a:rPr lang="en" sz="2004"/>
              <a:t>SocketIO </a:t>
            </a:r>
            <a:endParaRPr sz="2004"/>
          </a:p>
          <a:p>
            <a:pPr indent="-355917" lvl="0" marL="457200" rtl="0" algn="l">
              <a:lnSpc>
                <a:spcPct val="80000"/>
              </a:lnSpc>
              <a:spcBef>
                <a:spcPts val="0"/>
              </a:spcBef>
              <a:spcAft>
                <a:spcPts val="0"/>
              </a:spcAft>
              <a:buSzPts val="2005"/>
              <a:buChar char="●"/>
            </a:pPr>
            <a:r>
              <a:rPr lang="en" sz="2004"/>
              <a:t>Unity 3D </a:t>
            </a:r>
            <a:endParaRPr sz="2004"/>
          </a:p>
          <a:p>
            <a:pPr indent="0" lvl="0" marL="0" rtl="0" algn="l">
              <a:lnSpc>
                <a:spcPct val="80000"/>
              </a:lnSpc>
              <a:spcBef>
                <a:spcPts val="1200"/>
              </a:spcBef>
              <a:spcAft>
                <a:spcPts val="0"/>
              </a:spcAft>
              <a:buSzPts val="935"/>
              <a:buNone/>
            </a:pPr>
            <a:r>
              <a:rPr b="1" lang="en" sz="2004" u="sng">
                <a:solidFill>
                  <a:srgbClr val="62B0FF"/>
                </a:solidFill>
              </a:rPr>
              <a:t>Hardware Requirements:</a:t>
            </a:r>
            <a:endParaRPr b="1" sz="2004" u="sng">
              <a:solidFill>
                <a:srgbClr val="62B0FF"/>
              </a:solidFill>
            </a:endParaRPr>
          </a:p>
          <a:p>
            <a:pPr indent="-355917" lvl="0" marL="457200" rtl="0" algn="l">
              <a:lnSpc>
                <a:spcPct val="80000"/>
              </a:lnSpc>
              <a:spcBef>
                <a:spcPts val="1200"/>
              </a:spcBef>
              <a:spcAft>
                <a:spcPts val="0"/>
              </a:spcAft>
              <a:buSzPts val="2005"/>
              <a:buChar char="●"/>
            </a:pPr>
            <a:r>
              <a:rPr lang="en" sz="2004"/>
              <a:t>CPU</a:t>
            </a:r>
            <a:endParaRPr sz="2004"/>
          </a:p>
          <a:p>
            <a:pPr indent="-355917" lvl="0" marL="457200" rtl="0" algn="l">
              <a:lnSpc>
                <a:spcPct val="80000"/>
              </a:lnSpc>
              <a:spcBef>
                <a:spcPts val="0"/>
              </a:spcBef>
              <a:spcAft>
                <a:spcPts val="0"/>
              </a:spcAft>
              <a:buSzPts val="2005"/>
              <a:buChar char="●"/>
            </a:pPr>
            <a:r>
              <a:rPr lang="en" sz="2004"/>
              <a:t>GPU(Optional)</a:t>
            </a:r>
            <a:endParaRPr sz="2004"/>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9FBC6"/>
                </a:solidFill>
              </a:rPr>
              <a:t>Implementation</a:t>
            </a:r>
            <a:endParaRPr b="1">
              <a:solidFill>
                <a:srgbClr val="C9FBC6"/>
              </a:solidFill>
            </a:endParaRPr>
          </a:p>
        </p:txBody>
      </p:sp>
      <p:sp>
        <p:nvSpPr>
          <p:cNvPr id="479" name="Google Shape;479;p37"/>
          <p:cNvSpPr txBox="1"/>
          <p:nvPr>
            <p:ph idx="1" type="body"/>
          </p:nvPr>
        </p:nvSpPr>
        <p:spPr>
          <a:xfrm>
            <a:off x="1297500" y="1574725"/>
            <a:ext cx="7038900" cy="2911200"/>
          </a:xfrm>
          <a:prstGeom prst="rect">
            <a:avLst/>
          </a:prstGeom>
        </p:spPr>
        <p:txBody>
          <a:bodyPr anchorCtr="0" anchor="t" bIns="91425" lIns="91425" spcFirstLastPara="1" rIns="91425" wrap="square" tIns="91425">
            <a:noAutofit/>
          </a:bodyPr>
          <a:lstStyle/>
          <a:p>
            <a:pPr indent="0" lvl="0" marL="0" rtl="0" algn="just">
              <a:spcBef>
                <a:spcPts val="1300"/>
              </a:spcBef>
              <a:spcAft>
                <a:spcPts val="0"/>
              </a:spcAft>
              <a:buNone/>
            </a:pPr>
            <a:r>
              <a:rPr lang="en" sz="1600"/>
              <a:t>For training images, frames were captured at </a:t>
            </a:r>
            <a:r>
              <a:rPr b="1" lang="en" sz="1600"/>
              <a:t>10 FPS</a:t>
            </a:r>
            <a:r>
              <a:rPr lang="en" sz="1600"/>
              <a:t> from simulator. The captured images were then converted into a ‘pandas’ </a:t>
            </a:r>
            <a:r>
              <a:rPr lang="en" sz="1600"/>
              <a:t>dataframe </a:t>
            </a:r>
            <a:r>
              <a:rPr lang="en" sz="1600"/>
              <a:t> for easier manipulation. Then we balanced the imbalanced class by deleting redundant photos to ensure </a:t>
            </a:r>
            <a:r>
              <a:rPr b="1" lang="en" sz="1600"/>
              <a:t>unbiased training</a:t>
            </a:r>
            <a:r>
              <a:rPr lang="en" sz="1600"/>
              <a:t>. Deep learning algorithms perform better when provided a large amount of data, hence, we augmented the training data artificially using methods to flip the images, change brightness, shear, pan zoom, etc.</a:t>
            </a:r>
            <a:endParaRPr sz="1600"/>
          </a:p>
          <a:p>
            <a:pPr indent="0" lvl="0" marL="0" rtl="0" algn="l">
              <a:spcBef>
                <a:spcPts val="1300"/>
              </a:spcBef>
              <a:spcAft>
                <a:spcPts val="0"/>
              </a:spcAft>
              <a:buNone/>
            </a:pPr>
            <a:r>
              <a:rPr lang="en" sz="1600"/>
              <a:t>Then we generated batches of appropriate size for training and wrote the model arch. And used adam optimiser as loss function. </a:t>
            </a:r>
            <a:endParaRPr sz="1600"/>
          </a:p>
          <a:p>
            <a:pPr indent="0" lvl="0" marL="0" rtl="0" algn="l">
              <a:spcBef>
                <a:spcPts val="0"/>
              </a:spcBef>
              <a:spcAft>
                <a:spcPts val="12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2B0FF"/>
                </a:solidFill>
              </a:rPr>
              <a:t>Loss Functions</a:t>
            </a:r>
            <a:endParaRPr b="1">
              <a:solidFill>
                <a:srgbClr val="62B0FF"/>
              </a:solidFill>
            </a:endParaRPr>
          </a:p>
        </p:txBody>
      </p:sp>
      <p:sp>
        <p:nvSpPr>
          <p:cNvPr id="485" name="Google Shape;485;p38"/>
          <p:cNvSpPr txBox="1"/>
          <p:nvPr>
            <p:ph idx="1" type="body"/>
          </p:nvPr>
        </p:nvSpPr>
        <p:spPr>
          <a:xfrm>
            <a:off x="1297500" y="1014950"/>
            <a:ext cx="7038900" cy="38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performance evaluation during training, mean squared error was used as a loss function to keep a track of the performance of the model.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We experimented with different loss functions and found MSE to be apposite.</a:t>
            </a:r>
            <a:endParaRPr sz="1600"/>
          </a:p>
          <a:p>
            <a:pPr indent="0" lvl="0" marL="0" rtl="0" algn="l">
              <a:spcBef>
                <a:spcPts val="1200"/>
              </a:spcBef>
              <a:spcAft>
                <a:spcPts val="1200"/>
              </a:spcAft>
              <a:buNone/>
            </a:pPr>
            <a:r>
              <a:t/>
            </a:r>
            <a:endParaRPr sz="1600"/>
          </a:p>
        </p:txBody>
      </p:sp>
      <p:pic>
        <p:nvPicPr>
          <p:cNvPr id="486" name="Google Shape;486;p38"/>
          <p:cNvPicPr preferRelativeResize="0"/>
          <p:nvPr/>
        </p:nvPicPr>
        <p:blipFill>
          <a:blip r:embed="rId3">
            <a:alphaModFix/>
          </a:blip>
          <a:stretch>
            <a:fillRect/>
          </a:stretch>
        </p:blipFill>
        <p:spPr>
          <a:xfrm>
            <a:off x="2056950" y="1912300"/>
            <a:ext cx="4888074" cy="221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2B0FF"/>
                </a:solidFill>
              </a:rPr>
              <a:t>Advantages</a:t>
            </a:r>
            <a:endParaRPr b="1">
              <a:solidFill>
                <a:srgbClr val="62B0FF"/>
              </a:solidFill>
            </a:endParaRPr>
          </a:p>
        </p:txBody>
      </p:sp>
      <p:sp>
        <p:nvSpPr>
          <p:cNvPr id="492" name="Google Shape;492;p39"/>
          <p:cNvSpPr txBox="1"/>
          <p:nvPr>
            <p:ph idx="1" type="body"/>
          </p:nvPr>
        </p:nvSpPr>
        <p:spPr>
          <a:xfrm>
            <a:off x="1342325" y="928825"/>
            <a:ext cx="7038900" cy="3497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t/>
            </a:r>
            <a:endParaRPr sz="2000">
              <a:latin typeface="Times New Roman"/>
              <a:ea typeface="Times New Roman"/>
              <a:cs typeface="Times New Roman"/>
              <a:sym typeface="Times New Roman"/>
            </a:endParaRPr>
          </a:p>
          <a:p>
            <a:pPr indent="-381000" lvl="0" marL="457200" rtl="0" algn="just">
              <a:spcBef>
                <a:spcPts val="1200"/>
              </a:spcBef>
              <a:spcAft>
                <a:spcPts val="0"/>
              </a:spcAft>
              <a:buSzPts val="2400"/>
              <a:buFont typeface="Times New Roman"/>
              <a:buChar char="➔"/>
            </a:pPr>
            <a:r>
              <a:rPr lang="en" sz="2400">
                <a:latin typeface="Times New Roman"/>
                <a:ea typeface="Times New Roman"/>
                <a:cs typeface="Times New Roman"/>
                <a:sym typeface="Times New Roman"/>
              </a:rPr>
              <a:t>It reduces human error.</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Lessens Traffic Jam.</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Accessibility to transportation.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Time Saving.</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Decreased number of accidents.</a:t>
            </a:r>
            <a:endParaRPr sz="2400">
              <a:latin typeface="Times New Roman"/>
              <a:ea typeface="Times New Roman"/>
              <a:cs typeface="Times New Roman"/>
              <a:sym typeface="Times New Roman"/>
            </a:endParaRPr>
          </a:p>
          <a:p>
            <a:pPr indent="0" lvl="0" marL="457200" rtl="0" algn="l">
              <a:spcBef>
                <a:spcPts val="200"/>
              </a:spcBef>
              <a:spcAft>
                <a:spcPts val="120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2B0FF"/>
                </a:solidFill>
              </a:rPr>
              <a:t>Disadvantages</a:t>
            </a:r>
            <a:endParaRPr b="1">
              <a:solidFill>
                <a:srgbClr val="62B0FF"/>
              </a:solidFill>
            </a:endParaRPr>
          </a:p>
        </p:txBody>
      </p:sp>
      <p:sp>
        <p:nvSpPr>
          <p:cNvPr id="498" name="Google Shape;498;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00050" lvl="0" marL="457200" rtl="0" algn="just">
              <a:spcBef>
                <a:spcPts val="1200"/>
              </a:spcBef>
              <a:spcAft>
                <a:spcPts val="0"/>
              </a:spcAft>
              <a:buSzPts val="2700"/>
              <a:buFont typeface="Times New Roman"/>
              <a:buChar char="●"/>
            </a:pPr>
            <a:r>
              <a:rPr lang="en" sz="2700">
                <a:latin typeface="Times New Roman"/>
                <a:ea typeface="Times New Roman"/>
                <a:cs typeface="Times New Roman"/>
                <a:sym typeface="Times New Roman"/>
              </a:rPr>
              <a:t>Expensive</a:t>
            </a:r>
            <a:endParaRPr sz="2700">
              <a:latin typeface="Times New Roman"/>
              <a:ea typeface="Times New Roman"/>
              <a:cs typeface="Times New Roman"/>
              <a:sym typeface="Times New Roman"/>
            </a:endParaRPr>
          </a:p>
          <a:p>
            <a:pPr indent="-400050" lvl="0" marL="457200" rtl="0" algn="just">
              <a:spcBef>
                <a:spcPts val="0"/>
              </a:spcBef>
              <a:spcAft>
                <a:spcPts val="0"/>
              </a:spcAft>
              <a:buSzPts val="2700"/>
              <a:buFont typeface="Times New Roman"/>
              <a:buChar char="●"/>
            </a:pPr>
            <a:r>
              <a:rPr lang="en" sz="2700">
                <a:latin typeface="Times New Roman"/>
                <a:ea typeface="Times New Roman"/>
                <a:cs typeface="Times New Roman"/>
                <a:sym typeface="Times New Roman"/>
              </a:rPr>
              <a:t>Prone to hacking,</a:t>
            </a:r>
            <a:endParaRPr sz="2700">
              <a:latin typeface="Times New Roman"/>
              <a:ea typeface="Times New Roman"/>
              <a:cs typeface="Times New Roman"/>
              <a:sym typeface="Times New Roman"/>
            </a:endParaRPr>
          </a:p>
          <a:p>
            <a:pPr indent="-400050" lvl="0" marL="457200" rtl="0" algn="just">
              <a:spcBef>
                <a:spcPts val="0"/>
              </a:spcBef>
              <a:spcAft>
                <a:spcPts val="0"/>
              </a:spcAft>
              <a:buSzPts val="2700"/>
              <a:buFont typeface="Times New Roman"/>
              <a:buChar char="●"/>
            </a:pPr>
            <a:r>
              <a:rPr lang="en" sz="2700">
                <a:latin typeface="Times New Roman"/>
                <a:ea typeface="Times New Roman"/>
                <a:cs typeface="Times New Roman"/>
                <a:sym typeface="Times New Roman"/>
              </a:rPr>
              <a:t>Fewer job opportunities due to automation.</a:t>
            </a:r>
            <a:endParaRPr sz="2700">
              <a:latin typeface="Times New Roman"/>
              <a:ea typeface="Times New Roman"/>
              <a:cs typeface="Times New Roman"/>
              <a:sym typeface="Times New Roman"/>
            </a:endParaRPr>
          </a:p>
          <a:p>
            <a:pPr indent="-400050" lvl="0" marL="457200" rtl="0" algn="just">
              <a:spcBef>
                <a:spcPts val="0"/>
              </a:spcBef>
              <a:spcAft>
                <a:spcPts val="0"/>
              </a:spcAft>
              <a:buSzPts val="2700"/>
              <a:buFont typeface="Times New Roman"/>
              <a:buChar char="●"/>
            </a:pPr>
            <a:r>
              <a:rPr lang="en" sz="2700">
                <a:latin typeface="Times New Roman"/>
                <a:ea typeface="Times New Roman"/>
                <a:cs typeface="Times New Roman"/>
                <a:sym typeface="Times New Roman"/>
              </a:rPr>
              <a:t>Non-functional sensors.</a:t>
            </a:r>
            <a:endParaRPr sz="2700">
              <a:latin typeface="Times New Roman"/>
              <a:ea typeface="Times New Roman"/>
              <a:cs typeface="Times New Roman"/>
              <a:sym typeface="Times New Roman"/>
            </a:endParaRPr>
          </a:p>
          <a:p>
            <a:pPr indent="0" lvl="0" marL="0" rtl="0" algn="l">
              <a:spcBef>
                <a:spcPts val="200"/>
              </a:spcBef>
              <a:spcAft>
                <a:spcPts val="120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9FBC6"/>
                </a:solidFill>
              </a:rPr>
              <a:t>Results</a:t>
            </a:r>
            <a:endParaRPr b="1">
              <a:solidFill>
                <a:srgbClr val="C9FBC6"/>
              </a:solidFill>
            </a:endParaRPr>
          </a:p>
        </p:txBody>
      </p:sp>
      <p:pic>
        <p:nvPicPr>
          <p:cNvPr descr="written with Keras&#10;model architecture based on Nvidia research&#10;song - The Most Beautiful Thing&#10;artist - Bruno Major" id="504" name="Google Shape;504;p41" title="Self Driving Car (DEMO)">
            <a:hlinkClick r:id="rId3"/>
          </p:cNvPr>
          <p:cNvPicPr preferRelativeResize="0"/>
          <p:nvPr/>
        </p:nvPicPr>
        <p:blipFill>
          <a:blip r:embed="rId4">
            <a:alphaModFix/>
          </a:blip>
          <a:stretch>
            <a:fillRect/>
          </a:stretch>
        </p:blipFill>
        <p:spPr>
          <a:xfrm>
            <a:off x="2343625" y="11696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9FBC6"/>
                </a:solidFill>
              </a:rPr>
              <a:t>Applications</a:t>
            </a:r>
            <a:endParaRPr b="1">
              <a:solidFill>
                <a:srgbClr val="C9FBC6"/>
              </a:solidFill>
            </a:endParaRPr>
          </a:p>
        </p:txBody>
      </p:sp>
      <p:sp>
        <p:nvSpPr>
          <p:cNvPr id="510" name="Google Shape;510;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marR="495300" rtl="0" algn="just">
              <a:lnSpc>
                <a:spcPct val="150000"/>
              </a:lnSpc>
              <a:spcBef>
                <a:spcPts val="700"/>
              </a:spcBef>
              <a:spcAft>
                <a:spcPts val="0"/>
              </a:spcAft>
              <a:buSzPts val="1700"/>
              <a:buFont typeface="Times New Roman"/>
              <a:buChar char="●"/>
            </a:pPr>
            <a:r>
              <a:rPr lang="en" sz="1600">
                <a:highlight>
                  <a:schemeClr val="dk1"/>
                </a:highlight>
                <a:latin typeface="Times New Roman"/>
                <a:ea typeface="Times New Roman"/>
                <a:cs typeface="Times New Roman"/>
                <a:sym typeface="Times New Roman"/>
              </a:rPr>
              <a:t>For farming vehicles such as irrigators, tractors, and buggies, mining vehicles such as drilling rigs.</a:t>
            </a:r>
            <a:endParaRPr sz="1600">
              <a:highlight>
                <a:schemeClr val="dk1"/>
              </a:highlight>
              <a:latin typeface="Times New Roman"/>
              <a:ea typeface="Times New Roman"/>
              <a:cs typeface="Times New Roman"/>
              <a:sym typeface="Times New Roman"/>
            </a:endParaRPr>
          </a:p>
          <a:p>
            <a:pPr indent="-330200" lvl="0" marL="457200" marR="495300" rtl="0" algn="just">
              <a:lnSpc>
                <a:spcPct val="150000"/>
              </a:lnSpc>
              <a:spcBef>
                <a:spcPts val="0"/>
              </a:spcBef>
              <a:spcAft>
                <a:spcPts val="0"/>
              </a:spcAft>
              <a:buSzPts val="1600"/>
              <a:buFont typeface="Times New Roman"/>
              <a:buChar char="●"/>
            </a:pPr>
            <a:r>
              <a:rPr lang="en" sz="1600">
                <a:highlight>
                  <a:schemeClr val="dk1"/>
                </a:highlight>
                <a:latin typeface="Times New Roman"/>
                <a:ea typeface="Times New Roman"/>
                <a:cs typeface="Times New Roman"/>
                <a:sym typeface="Times New Roman"/>
              </a:rPr>
              <a:t>Industrial vehicles like forklifts and car crash testing vehicles.</a:t>
            </a:r>
            <a:endParaRPr sz="1600">
              <a:highlight>
                <a:schemeClr val="dk1"/>
              </a:highlight>
              <a:latin typeface="Times New Roman"/>
              <a:ea typeface="Times New Roman"/>
              <a:cs typeface="Times New Roman"/>
              <a:sym typeface="Times New Roman"/>
            </a:endParaRPr>
          </a:p>
          <a:p>
            <a:pPr indent="-336550" lvl="0" marL="457200" marR="495300" rtl="0" algn="just">
              <a:lnSpc>
                <a:spcPct val="150000"/>
              </a:lnSpc>
              <a:spcBef>
                <a:spcPts val="0"/>
              </a:spcBef>
              <a:spcAft>
                <a:spcPts val="0"/>
              </a:spcAft>
              <a:buSzPts val="1700"/>
              <a:buFont typeface="Times New Roman"/>
              <a:buChar char="●"/>
            </a:pPr>
            <a:r>
              <a:rPr lang="en" sz="1600">
                <a:highlight>
                  <a:schemeClr val="dk1"/>
                </a:highlight>
                <a:latin typeface="Times New Roman"/>
                <a:ea typeface="Times New Roman"/>
                <a:cs typeface="Times New Roman"/>
                <a:sym typeface="Times New Roman"/>
              </a:rPr>
              <a:t>Can be used in Parking shuttles.</a:t>
            </a:r>
            <a:endParaRPr sz="1600">
              <a:highlight>
                <a:schemeClr val="dk1"/>
              </a:highlight>
              <a:latin typeface="Times New Roman"/>
              <a:ea typeface="Times New Roman"/>
              <a:cs typeface="Times New Roman"/>
              <a:sym typeface="Times New Roman"/>
            </a:endParaRPr>
          </a:p>
          <a:p>
            <a:pPr indent="-330200" lvl="0" marL="457200" marR="495300" rtl="0" algn="just">
              <a:lnSpc>
                <a:spcPct val="150000"/>
              </a:lnSpc>
              <a:spcBef>
                <a:spcPts val="0"/>
              </a:spcBef>
              <a:spcAft>
                <a:spcPts val="0"/>
              </a:spcAft>
              <a:buSzPts val="1600"/>
              <a:buFont typeface="Times New Roman"/>
              <a:buChar char="●"/>
            </a:pPr>
            <a:r>
              <a:rPr lang="en" sz="1600">
                <a:highlight>
                  <a:schemeClr val="dk1"/>
                </a:highlight>
                <a:latin typeface="Times New Roman"/>
                <a:ea typeface="Times New Roman"/>
                <a:cs typeface="Times New Roman"/>
                <a:sym typeface="Times New Roman"/>
              </a:rPr>
              <a:t>As a means of transportation on Airports.</a:t>
            </a:r>
            <a:endParaRPr sz="1600">
              <a:highlight>
                <a:schemeClr val="dk1"/>
              </a:highlight>
              <a:latin typeface="Times New Roman"/>
              <a:ea typeface="Times New Roman"/>
              <a:cs typeface="Times New Roman"/>
              <a:sym typeface="Times New Roman"/>
            </a:endParaRPr>
          </a:p>
          <a:p>
            <a:pPr indent="-330200" lvl="0" marL="457200" marR="495300" rtl="0" algn="just">
              <a:lnSpc>
                <a:spcPct val="150000"/>
              </a:lnSpc>
              <a:spcBef>
                <a:spcPts val="0"/>
              </a:spcBef>
              <a:spcAft>
                <a:spcPts val="0"/>
              </a:spcAft>
              <a:buSzPts val="1600"/>
              <a:buFont typeface="Times New Roman"/>
              <a:buChar char="●"/>
            </a:pPr>
            <a:r>
              <a:rPr lang="en" sz="1100">
                <a:highlight>
                  <a:schemeClr val="dk1"/>
                </a:highlight>
                <a:latin typeface="Times New Roman"/>
                <a:ea typeface="Times New Roman"/>
                <a:cs typeface="Times New Roman"/>
                <a:sym typeface="Times New Roman"/>
              </a:rPr>
              <a:t> </a:t>
            </a:r>
            <a:r>
              <a:rPr lang="en" sz="1600">
                <a:highlight>
                  <a:schemeClr val="dk1"/>
                </a:highlight>
                <a:latin typeface="Times New Roman"/>
                <a:ea typeface="Times New Roman"/>
                <a:cs typeface="Times New Roman"/>
                <a:sym typeface="Times New Roman"/>
              </a:rPr>
              <a:t>Can be used to automate any type of vehicles.</a:t>
            </a:r>
            <a:endParaRPr sz="1600">
              <a:highlight>
                <a:schemeClr val="dk1"/>
              </a:highlight>
              <a:latin typeface="Times New Roman"/>
              <a:ea typeface="Times New Roman"/>
              <a:cs typeface="Times New Roman"/>
              <a:sym typeface="Times New Roman"/>
            </a:endParaRPr>
          </a:p>
          <a:p>
            <a:pPr indent="-330200" lvl="0" marL="457200" marR="495300" rtl="0" algn="just">
              <a:lnSpc>
                <a:spcPct val="150000"/>
              </a:lnSpc>
              <a:spcBef>
                <a:spcPts val="0"/>
              </a:spcBef>
              <a:spcAft>
                <a:spcPts val="0"/>
              </a:spcAft>
              <a:buSzPts val="1600"/>
              <a:buFont typeface="Times New Roman"/>
              <a:buChar char="●"/>
            </a:pPr>
            <a:r>
              <a:rPr lang="en" sz="1600">
                <a:highlight>
                  <a:schemeClr val="dk1"/>
                </a:highlight>
                <a:latin typeface="Times New Roman"/>
                <a:ea typeface="Times New Roman"/>
                <a:cs typeface="Times New Roman"/>
                <a:sym typeface="Times New Roman"/>
              </a:rPr>
              <a:t>Can be used in Open World games to add a layer of reality and </a:t>
            </a:r>
            <a:r>
              <a:rPr lang="en" sz="1600">
                <a:highlight>
                  <a:schemeClr val="dk1"/>
                </a:highlight>
                <a:latin typeface="Times New Roman"/>
                <a:ea typeface="Times New Roman"/>
                <a:cs typeface="Times New Roman"/>
                <a:sym typeface="Times New Roman"/>
              </a:rPr>
              <a:t>variability</a:t>
            </a:r>
            <a:r>
              <a:rPr lang="en" sz="1600">
                <a:highlight>
                  <a:schemeClr val="dk1"/>
                </a:highlight>
                <a:latin typeface="Times New Roman"/>
                <a:ea typeface="Times New Roman"/>
                <a:cs typeface="Times New Roman"/>
                <a:sym typeface="Times New Roman"/>
              </a:rPr>
              <a:t>.</a:t>
            </a:r>
            <a:endParaRPr sz="1600">
              <a:highlight>
                <a:schemeClr val="dk1"/>
              </a:highlight>
              <a:latin typeface="Times New Roman"/>
              <a:ea typeface="Times New Roman"/>
              <a:cs typeface="Times New Roman"/>
              <a:sym typeface="Times New Roman"/>
            </a:endParaRPr>
          </a:p>
          <a:p>
            <a:pPr indent="0" lvl="0" marL="0" rtl="0" algn="l">
              <a:spcBef>
                <a:spcPts val="0"/>
              </a:spcBef>
              <a:spcAft>
                <a:spcPts val="1200"/>
              </a:spcAft>
              <a:buNone/>
            </a:pPr>
            <a:r>
              <a:t/>
            </a:r>
            <a:endParaRPr sz="1700">
              <a:highlight>
                <a:schemeClr val="dk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516" name="Google Shape;516;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1200"/>
              </a:spcBef>
              <a:spcAft>
                <a:spcPts val="0"/>
              </a:spcAft>
              <a:buSzPts val="1900"/>
              <a:buFont typeface="Times New Roman"/>
              <a:buChar char="●"/>
            </a:pPr>
            <a:r>
              <a:rPr lang="en" sz="1900">
                <a:latin typeface="Times New Roman"/>
                <a:ea typeface="Times New Roman"/>
                <a:cs typeface="Times New Roman"/>
                <a:sym typeface="Times New Roman"/>
              </a:rPr>
              <a:t>This concept will make your cars or automobiles fully automated reducing the scope of road accidents.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The self-driving car algorithm can be used to develop automobiles which are generally used in terrains where driving is relatively difficult. Same Concept can be used in military vehicles to avoid human casualties.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500">
                <a:latin typeface="Times New Roman"/>
                <a:ea typeface="Times New Roman"/>
                <a:cs typeface="Times New Roman"/>
                <a:sym typeface="Times New Roman"/>
              </a:rPr>
              <a:t> </a:t>
            </a:r>
            <a:r>
              <a:rPr lang="en" sz="1900">
                <a:latin typeface="Times New Roman"/>
                <a:ea typeface="Times New Roman"/>
                <a:cs typeface="Times New Roman"/>
                <a:sym typeface="Times New Roman"/>
              </a:rPr>
              <a:t>Apart from the algorithm the simulation of self-driving car can be used to make NPCs in video games more interesting.</a:t>
            </a:r>
            <a:endParaRPr sz="1900">
              <a:latin typeface="Times New Roman"/>
              <a:ea typeface="Times New Roman"/>
              <a:cs typeface="Times New Roman"/>
              <a:sym typeface="Times New Roman"/>
            </a:endParaRPr>
          </a:p>
          <a:p>
            <a:pPr indent="0" lvl="0" marL="0" rtl="0" algn="l">
              <a:spcBef>
                <a:spcPts val="1200"/>
              </a:spcBef>
              <a:spcAft>
                <a:spcPts val="0"/>
              </a:spcAft>
              <a:buNone/>
            </a:pPr>
            <a:r>
              <a:rPr lang="en" sz="2723">
                <a:latin typeface="Times New Roman"/>
                <a:ea typeface="Times New Roman"/>
                <a:cs typeface="Times New Roman"/>
                <a:sym typeface="Times New Roman"/>
              </a:rPr>
              <a:t> </a:t>
            </a:r>
            <a:endParaRPr sz="2723">
              <a:latin typeface="Times New Roman"/>
              <a:ea typeface="Times New Roman"/>
              <a:cs typeface="Times New Roman"/>
              <a:sym typeface="Times New Roman"/>
            </a:endParaRPr>
          </a:p>
          <a:p>
            <a:pPr indent="0" lvl="0" marL="0" rtl="0" algn="l">
              <a:spcBef>
                <a:spcPts val="200"/>
              </a:spcBef>
              <a:spcAft>
                <a:spcPts val="120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9FBC6"/>
                </a:solidFill>
              </a:rPr>
              <a:t>Index</a:t>
            </a:r>
            <a:endParaRPr b="1">
              <a:solidFill>
                <a:srgbClr val="C9FBC6"/>
              </a:solidFill>
            </a:endParaRPr>
          </a:p>
        </p:txBody>
      </p:sp>
      <p:sp>
        <p:nvSpPr>
          <p:cNvPr id="412" name="Google Shape;412;p26"/>
          <p:cNvSpPr txBox="1"/>
          <p:nvPr>
            <p:ph idx="1" type="body"/>
          </p:nvPr>
        </p:nvSpPr>
        <p:spPr>
          <a:xfrm>
            <a:off x="1297500" y="1029675"/>
            <a:ext cx="7038900" cy="375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Problem Statement</a:t>
            </a:r>
            <a:endParaRPr/>
          </a:p>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Abstract</a:t>
            </a:r>
            <a:endParaRPr/>
          </a:p>
          <a:p>
            <a:pPr indent="-311150" lvl="0" marL="457200" rtl="0" algn="l">
              <a:spcBef>
                <a:spcPts val="0"/>
              </a:spcBef>
              <a:spcAft>
                <a:spcPts val="0"/>
              </a:spcAft>
              <a:buSzPts val="1300"/>
              <a:buChar char="➢"/>
            </a:pPr>
            <a:r>
              <a:rPr lang="en"/>
              <a:t>Motivation</a:t>
            </a:r>
            <a:endParaRPr/>
          </a:p>
          <a:p>
            <a:pPr indent="-311150" lvl="0" marL="457200" rtl="0" algn="l">
              <a:spcBef>
                <a:spcPts val="0"/>
              </a:spcBef>
              <a:spcAft>
                <a:spcPts val="0"/>
              </a:spcAft>
              <a:buSzPts val="1300"/>
              <a:buChar char="➢"/>
            </a:pPr>
            <a:r>
              <a:rPr lang="en"/>
              <a:t>Literature Survey</a:t>
            </a:r>
            <a:endParaRPr/>
          </a:p>
          <a:p>
            <a:pPr indent="-311150" lvl="0" marL="457200" rtl="0" algn="l">
              <a:spcBef>
                <a:spcPts val="0"/>
              </a:spcBef>
              <a:spcAft>
                <a:spcPts val="0"/>
              </a:spcAft>
              <a:buSzPts val="1300"/>
              <a:buChar char="➢"/>
            </a:pPr>
            <a:r>
              <a:rPr lang="en"/>
              <a:t>Objectives</a:t>
            </a:r>
            <a:endParaRPr/>
          </a:p>
          <a:p>
            <a:pPr indent="-311150" lvl="0" marL="457200" rtl="0" algn="l">
              <a:spcBef>
                <a:spcPts val="0"/>
              </a:spcBef>
              <a:spcAft>
                <a:spcPts val="0"/>
              </a:spcAft>
              <a:buSzPts val="1300"/>
              <a:buChar char="➢"/>
            </a:pPr>
            <a:r>
              <a:rPr lang="en"/>
              <a:t>Methodology &amp; Proposed System Block Diagram</a:t>
            </a:r>
            <a:endParaRPr/>
          </a:p>
          <a:p>
            <a:pPr indent="-311150" lvl="0" marL="457200" rtl="0" algn="l">
              <a:spcBef>
                <a:spcPts val="0"/>
              </a:spcBef>
              <a:spcAft>
                <a:spcPts val="0"/>
              </a:spcAft>
              <a:buSzPts val="1300"/>
              <a:buChar char="➢"/>
            </a:pPr>
            <a:r>
              <a:rPr lang="en"/>
              <a:t>Software &amp; Hardware requirements</a:t>
            </a:r>
            <a:endParaRPr/>
          </a:p>
          <a:p>
            <a:pPr indent="-311150" lvl="0" marL="457200" rtl="0" algn="l">
              <a:spcBef>
                <a:spcPts val="0"/>
              </a:spcBef>
              <a:spcAft>
                <a:spcPts val="0"/>
              </a:spcAft>
              <a:buSzPts val="1300"/>
              <a:buChar char="➢"/>
            </a:pPr>
            <a:r>
              <a:rPr lang="en"/>
              <a:t>Implementation</a:t>
            </a:r>
            <a:endParaRPr/>
          </a:p>
          <a:p>
            <a:pPr indent="-311150" lvl="0" marL="457200" rtl="0" algn="l">
              <a:spcBef>
                <a:spcPts val="0"/>
              </a:spcBef>
              <a:spcAft>
                <a:spcPts val="0"/>
              </a:spcAft>
              <a:buSzPts val="1300"/>
              <a:buChar char="➢"/>
            </a:pPr>
            <a:r>
              <a:rPr lang="en"/>
              <a:t>Advantages-Disadvantages</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Applications</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9FBC6"/>
                </a:solidFill>
              </a:rPr>
              <a:t>Conclusion</a:t>
            </a:r>
            <a:endParaRPr b="1">
              <a:solidFill>
                <a:srgbClr val="C9FBC6"/>
              </a:solidFill>
            </a:endParaRPr>
          </a:p>
        </p:txBody>
      </p:sp>
      <p:sp>
        <p:nvSpPr>
          <p:cNvPr id="522" name="Google Shape;522;p44"/>
          <p:cNvSpPr txBox="1"/>
          <p:nvPr>
            <p:ph idx="1" type="body"/>
          </p:nvPr>
        </p:nvSpPr>
        <p:spPr>
          <a:xfrm>
            <a:off x="1297500" y="1307850"/>
            <a:ext cx="7038900" cy="3477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latin typeface="Times New Roman"/>
                <a:ea typeface="Times New Roman"/>
                <a:cs typeface="Times New Roman"/>
                <a:sym typeface="Times New Roman"/>
              </a:rPr>
              <a:t>In this project, we were able to successfully predict the steering angles using convolutional neural networks and were able to understand the inner details of convolutional neural networks along with the way they can be tuned. We also demonstrated that CNN’s are able to learn the entire task of lane and road following without manual decomposition into road or lane marking detection, semantic abstraction, path planning, and control. A small amount of training data from less than a hundred hours of driving was sufficient to train the car to operate in diverse conditions, on highways, local and residential roads in sunny, cloudy, and rainy conditions. An interesting caveat to this is that the system was able to successfully drive on the roads that it had been trained on. Autonomous systems for vehicles that don’t use the Udacity simulator require a greater robustness as they have to take into consideration roads that haven’t been driven on and a greater amount of obstacles such as pedestrians and stop signs. However, the task defined in our paper was successfully accomplished. </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l">
              <a:spcBef>
                <a:spcPts val="200"/>
              </a:spcBef>
              <a:spcAft>
                <a:spcPts val="12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5"/>
          <p:cNvSpPr txBox="1"/>
          <p:nvPr>
            <p:ph type="title"/>
          </p:nvPr>
        </p:nvSpPr>
        <p:spPr>
          <a:xfrm>
            <a:off x="1144925" y="361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rgbClr val="62B0FF"/>
                </a:solidFill>
              </a:rPr>
              <a:t>References</a:t>
            </a:r>
            <a:endParaRPr b="1" sz="3000">
              <a:solidFill>
                <a:srgbClr val="62B0FF"/>
              </a:solidFill>
            </a:endParaRPr>
          </a:p>
        </p:txBody>
      </p:sp>
      <p:sp>
        <p:nvSpPr>
          <p:cNvPr id="528" name="Google Shape;528;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767" lvl="0" marL="457200" rtl="0" algn="l">
              <a:lnSpc>
                <a:spcPct val="95000"/>
              </a:lnSpc>
              <a:spcBef>
                <a:spcPts val="0"/>
              </a:spcBef>
              <a:spcAft>
                <a:spcPts val="0"/>
              </a:spcAft>
              <a:buSzPts val="1105"/>
              <a:buChar char="●"/>
            </a:pPr>
            <a:r>
              <a:rPr lang="en" sz="1305"/>
              <a:t> </a:t>
            </a:r>
            <a:r>
              <a:rPr b="1" lang="en" sz="1396"/>
              <a:t>End-to-End Learning for Self Driving Cars</a:t>
            </a:r>
            <a:r>
              <a:rPr lang="en" sz="1396"/>
              <a:t>, </a:t>
            </a:r>
            <a:r>
              <a:rPr i="1" lang="en" sz="1396"/>
              <a:t>published by </a:t>
            </a:r>
            <a:r>
              <a:rPr lang="en" sz="1396"/>
              <a:t>NVIDIA Corporation, </a:t>
            </a:r>
            <a:r>
              <a:rPr i="1" lang="en" sz="1396"/>
              <a:t>Published </a:t>
            </a:r>
            <a:r>
              <a:rPr lang="en" sz="1396"/>
              <a:t>on 25 Apr 2016, pages 9.</a:t>
            </a:r>
            <a:endParaRPr sz="1396"/>
          </a:p>
          <a:p>
            <a:pPr indent="-297942" lvl="0" marL="457200" rtl="0" algn="l">
              <a:lnSpc>
                <a:spcPct val="95000"/>
              </a:lnSpc>
              <a:spcBef>
                <a:spcPts val="0"/>
              </a:spcBef>
              <a:spcAft>
                <a:spcPts val="0"/>
              </a:spcAft>
              <a:buSzPts val="1092"/>
              <a:buFont typeface="Arial"/>
              <a:buChar char="●"/>
            </a:pPr>
            <a:r>
              <a:rPr lang="en" sz="1396"/>
              <a:t> </a:t>
            </a:r>
            <a:r>
              <a:rPr b="1" lang="en" sz="1383">
                <a:latin typeface="Arial"/>
                <a:ea typeface="Arial"/>
                <a:cs typeface="Arial"/>
                <a:sym typeface="Arial"/>
              </a:rPr>
              <a:t>Explaining How a Deep Neural Network Trained with End to End Learning Steers a Car</a:t>
            </a:r>
            <a:r>
              <a:rPr lang="en" sz="1383">
                <a:latin typeface="Arial"/>
                <a:ea typeface="Arial"/>
                <a:cs typeface="Arial"/>
                <a:sym typeface="Arial"/>
              </a:rPr>
              <a:t>, </a:t>
            </a:r>
            <a:r>
              <a:rPr i="1" lang="en" sz="1383">
                <a:latin typeface="Arial"/>
                <a:ea typeface="Arial"/>
                <a:cs typeface="Arial"/>
                <a:sym typeface="Arial"/>
              </a:rPr>
              <a:t>published by </a:t>
            </a:r>
            <a:r>
              <a:rPr lang="en" sz="1383">
                <a:latin typeface="Arial"/>
                <a:ea typeface="Arial"/>
                <a:cs typeface="Arial"/>
                <a:sym typeface="Arial"/>
              </a:rPr>
              <a:t>NVIDIA Corporation. </a:t>
            </a:r>
            <a:r>
              <a:rPr i="1" lang="en" sz="1383">
                <a:latin typeface="Arial"/>
                <a:ea typeface="Arial"/>
                <a:cs typeface="Arial"/>
                <a:sym typeface="Arial"/>
              </a:rPr>
              <a:t>Published</a:t>
            </a:r>
            <a:r>
              <a:rPr lang="en" sz="1383">
                <a:latin typeface="Arial"/>
                <a:ea typeface="Arial"/>
                <a:cs typeface="Arial"/>
                <a:sym typeface="Arial"/>
              </a:rPr>
              <a:t> in April 2017, Pages 8.</a:t>
            </a:r>
            <a:endParaRPr sz="1383">
              <a:latin typeface="Arial"/>
              <a:ea typeface="Arial"/>
              <a:cs typeface="Arial"/>
              <a:sym typeface="Arial"/>
            </a:endParaRPr>
          </a:p>
          <a:p>
            <a:pPr indent="-316478" lvl="0" marL="457200" rtl="0" algn="l">
              <a:lnSpc>
                <a:spcPct val="95000"/>
              </a:lnSpc>
              <a:spcBef>
                <a:spcPts val="0"/>
              </a:spcBef>
              <a:spcAft>
                <a:spcPts val="0"/>
              </a:spcAft>
              <a:buSzPts val="1384"/>
              <a:buFont typeface="Arial"/>
              <a:buChar char="●"/>
            </a:pPr>
            <a:r>
              <a:rPr lang="en" sz="1396"/>
              <a:t> LeCun, Y., et al. DAVE: Autonomous off-road vehicle control using end-to-end learning. Technical Report DARPA-IPTO Final Report, Courant Institute/CBLL, http://www. cs. nyu. edu/yann/research/dave/index. html, 2004. </a:t>
            </a:r>
            <a:endParaRPr sz="1396"/>
          </a:p>
          <a:p>
            <a:pPr indent="-316478" lvl="0" marL="457200" rtl="0" algn="l">
              <a:lnSpc>
                <a:spcPct val="95000"/>
              </a:lnSpc>
              <a:spcBef>
                <a:spcPts val="0"/>
              </a:spcBef>
              <a:spcAft>
                <a:spcPts val="0"/>
              </a:spcAft>
              <a:buSzPts val="1384"/>
              <a:buFont typeface="Arial"/>
              <a:buChar char="●"/>
            </a:pPr>
            <a:r>
              <a:rPr lang="en" sz="1396"/>
              <a:t>Pomerleau, Dean A. "Alvinn: An autonomous land vehicle in a neural network." Advances in neural information processing systems. 1989. </a:t>
            </a:r>
            <a:endParaRPr sz="1396"/>
          </a:p>
          <a:p>
            <a:pPr indent="-316478" lvl="0" marL="457200" rtl="0" algn="l">
              <a:lnSpc>
                <a:spcPct val="95000"/>
              </a:lnSpc>
              <a:spcBef>
                <a:spcPts val="0"/>
              </a:spcBef>
              <a:spcAft>
                <a:spcPts val="0"/>
              </a:spcAft>
              <a:buSzPts val="1384"/>
              <a:buFont typeface="Arial"/>
              <a:buChar char="●"/>
            </a:pPr>
            <a:r>
              <a:rPr lang="en" sz="1396"/>
              <a:t>Bojarski, Mariusz, et al. "End to end learning for self-driving cars." arXiv preprint arXiv:1604.07316 (2016). </a:t>
            </a:r>
            <a:endParaRPr sz="1396"/>
          </a:p>
          <a:p>
            <a:pPr indent="-297942" lvl="0" marL="457200" rtl="0" algn="l">
              <a:lnSpc>
                <a:spcPct val="95000"/>
              </a:lnSpc>
              <a:spcBef>
                <a:spcPts val="0"/>
              </a:spcBef>
              <a:spcAft>
                <a:spcPts val="0"/>
              </a:spcAft>
              <a:buSzPts val="1092"/>
              <a:buFont typeface="Arial"/>
              <a:buChar char="●"/>
            </a:pPr>
            <a:r>
              <a:rPr lang="en" sz="1396"/>
              <a:t>Chi, Lu, and Yadong Mu. "Deep Steering: L</a:t>
            </a:r>
            <a:r>
              <a:rPr lang="en" sz="1305"/>
              <a:t>earning End-to-End Driving Model from Spatial and Temporal Visual Cues." arXiv preprint arXiv:1708.03798 (2017). </a:t>
            </a:r>
            <a:endParaRPr sz="1292">
              <a:latin typeface="Arial"/>
              <a:ea typeface="Arial"/>
              <a:cs typeface="Arial"/>
              <a:sym typeface="Arial"/>
            </a:endParaRPr>
          </a:p>
          <a:p>
            <a:pPr indent="0" lvl="0" marL="457200" rtl="0" algn="l">
              <a:lnSpc>
                <a:spcPct val="95000"/>
              </a:lnSpc>
              <a:spcBef>
                <a:spcPts val="1200"/>
              </a:spcBef>
              <a:spcAft>
                <a:spcPts val="1200"/>
              </a:spcAft>
              <a:buSzPts val="935"/>
              <a:buNone/>
            </a:pPr>
            <a:r>
              <a:t/>
            </a:r>
            <a:endParaRPr sz="130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6"/>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6100"/>
              <a:t>Thank You</a:t>
            </a:r>
            <a:endParaRPr sz="5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2B0FF"/>
                </a:solidFill>
              </a:rPr>
              <a:t>Problem Statement</a:t>
            </a:r>
            <a:endParaRPr b="1">
              <a:solidFill>
                <a:srgbClr val="62B0FF"/>
              </a:solidFill>
            </a:endParaRPr>
          </a:p>
        </p:txBody>
      </p:sp>
      <p:sp>
        <p:nvSpPr>
          <p:cNvPr id="418" name="Google Shape;41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300"/>
              </a:spcBef>
              <a:spcAft>
                <a:spcPts val="0"/>
              </a:spcAft>
              <a:buNone/>
            </a:pPr>
            <a:r>
              <a:rPr lang="en" sz="1600"/>
              <a:t>To implement a simulation of self-driving car using deep learning algorithms to reduce road fatalities and other problems related to manual driving.</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2"/>
                </a:solidFill>
              </a:rPr>
              <a:t>Introduction</a:t>
            </a:r>
            <a:endParaRPr b="1">
              <a:solidFill>
                <a:schemeClr val="lt2"/>
              </a:solidFill>
            </a:endParaRPr>
          </a:p>
        </p:txBody>
      </p:sp>
      <p:sp>
        <p:nvSpPr>
          <p:cNvPr id="424" name="Google Shape;424;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1200"/>
              </a:spcBef>
              <a:spcAft>
                <a:spcPts val="0"/>
              </a:spcAft>
              <a:buSzPts val="1400"/>
              <a:buFont typeface="Times New Roman"/>
              <a:buChar char="●"/>
            </a:pPr>
            <a:r>
              <a:rPr lang="en" sz="1400">
                <a:highlight>
                  <a:schemeClr val="dk1"/>
                </a:highlight>
                <a:latin typeface="Times New Roman"/>
                <a:ea typeface="Times New Roman"/>
                <a:cs typeface="Times New Roman"/>
                <a:sym typeface="Times New Roman"/>
              </a:rPr>
              <a:t>Self-driving vehicles are cars or trucks in which human drivers are never required to take control to safely operate the vehicle. </a:t>
            </a:r>
            <a:endParaRPr sz="1400">
              <a:highlight>
                <a:schemeClr val="dk1"/>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highlight>
                  <a:schemeClr val="dk1"/>
                </a:highlight>
                <a:latin typeface="Times New Roman"/>
                <a:ea typeface="Times New Roman"/>
                <a:cs typeface="Times New Roman"/>
                <a:sym typeface="Times New Roman"/>
              </a:rPr>
              <a:t>Also known as autonomous or “driverless” cars, they combine sensors and software to control, navigate, and drive the vehicle. This project focuses on developing a simulation for a self-driving car.</a:t>
            </a:r>
            <a:endParaRPr sz="1400">
              <a:highlight>
                <a:schemeClr val="dk1"/>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highlight>
                  <a:schemeClr val="dk1"/>
                </a:highlight>
                <a:latin typeface="Times New Roman"/>
                <a:ea typeface="Times New Roman"/>
                <a:cs typeface="Times New Roman"/>
                <a:sym typeface="Times New Roman"/>
              </a:rPr>
              <a:t>Overall, this project of ours will help to reduce road accidents that occur due to manual malfunctions or from mistakes of driver.</a:t>
            </a:r>
            <a:endParaRPr sz="1400">
              <a:highlight>
                <a:schemeClr val="dk1"/>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highlight>
                  <a:schemeClr val="dk1"/>
                </a:highlight>
                <a:latin typeface="Times New Roman"/>
                <a:ea typeface="Times New Roman"/>
                <a:cs typeface="Times New Roman"/>
                <a:sym typeface="Times New Roman"/>
              </a:rPr>
              <a:t>This project has many features which were not involved in the previous versions of the self-driving cars simulation like the car model is trained on different tracks.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2B0FF"/>
                </a:solidFill>
              </a:rPr>
              <a:t>Abstract</a:t>
            </a:r>
            <a:endParaRPr b="1">
              <a:solidFill>
                <a:srgbClr val="62B0FF"/>
              </a:solidFill>
            </a:endParaRPr>
          </a:p>
        </p:txBody>
      </p:sp>
      <p:sp>
        <p:nvSpPr>
          <p:cNvPr id="430" name="Google Shape;430;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1300"/>
              </a:spcBef>
              <a:spcAft>
                <a:spcPts val="0"/>
              </a:spcAft>
              <a:buNone/>
            </a:pPr>
            <a:r>
              <a:rPr lang="en" sz="1500">
                <a:solidFill>
                  <a:schemeClr val="dk2"/>
                </a:solidFill>
              </a:rPr>
              <a:t>In this project, we have trained a CNN using images captured by a simulated car in order to drive the car autonomously. The CNN learns unique features from the images and generates steering predictions allowing the car to drive without a human. For testing purposes and preparing the dataset the Unity based simulator provided by Udacity was used. </a:t>
            </a:r>
            <a:endParaRPr sz="1500">
              <a:solidFill>
                <a:schemeClr val="dk2"/>
              </a:solidFill>
            </a:endParaRPr>
          </a:p>
          <a:p>
            <a:pPr indent="0" lvl="0" marL="457200" rtl="0" algn="l">
              <a:spcBef>
                <a:spcPts val="1200"/>
              </a:spcBef>
              <a:spcAft>
                <a:spcPts val="0"/>
              </a:spcAft>
              <a:buNone/>
            </a:pPr>
            <a:r>
              <a:rPr lang="en" sz="1500">
                <a:solidFill>
                  <a:schemeClr val="dk2"/>
                </a:solidFill>
              </a:rPr>
              <a:t>The system automatically lear</a:t>
            </a:r>
            <a:r>
              <a:rPr lang="en" sz="1500">
                <a:solidFill>
                  <a:schemeClr val="dk2"/>
                </a:solidFill>
              </a:rPr>
              <a:t>n</a:t>
            </a:r>
            <a:r>
              <a:rPr lang="en" sz="1500">
                <a:solidFill>
                  <a:schemeClr val="dk2"/>
                </a:solidFill>
              </a:rPr>
              <a:t>s internal representations of the necessary processing steps such as detecting useful road features with only the human steering angle as the training signal. We never explicitly trained it to detect, for example, the outline of roads. </a:t>
            </a:r>
            <a:endParaRPr sz="1500">
              <a:solidFill>
                <a:schemeClr val="dk2"/>
              </a:solidFill>
            </a:endParaRPr>
          </a:p>
          <a:p>
            <a:pPr indent="0" lvl="0" marL="457200" rtl="0" algn="l">
              <a:spcBef>
                <a:spcPts val="1200"/>
              </a:spcBef>
              <a:spcAft>
                <a:spcPts val="1200"/>
              </a:spcAft>
              <a:buNone/>
            </a:pPr>
            <a:r>
              <a:t/>
            </a:r>
            <a:endParaRPr sz="1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Motivation</a:t>
            </a:r>
            <a:endParaRPr b="1"/>
          </a:p>
        </p:txBody>
      </p:sp>
      <p:sp>
        <p:nvSpPr>
          <p:cNvPr id="436" name="Google Shape;436;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lang="en" sz="1700">
                <a:solidFill>
                  <a:srgbClr val="DCDEE0"/>
                </a:solidFill>
              </a:rPr>
              <a:t>Every year the lives of approximately 1.3 million people are cut short as a result of a road traffic crash. Between 20 and 50 million more people suffer non-fatal injuries, with many incurring a disability as a result of their injury.</a:t>
            </a:r>
            <a:endParaRPr sz="1700">
              <a:solidFill>
                <a:srgbClr val="DCDEE0"/>
              </a:solidFill>
            </a:endParaRPr>
          </a:p>
          <a:p>
            <a:pPr indent="0" lvl="0" marL="0" rtl="0" algn="l">
              <a:spcBef>
                <a:spcPts val="1300"/>
              </a:spcBef>
              <a:spcAft>
                <a:spcPts val="0"/>
              </a:spcAft>
              <a:buNone/>
            </a:pPr>
            <a:r>
              <a:rPr lang="en" sz="1700">
                <a:solidFill>
                  <a:srgbClr val="DCDEE0"/>
                </a:solidFill>
              </a:rPr>
              <a:t>Driver behaviour is responsible for 94% of all vehicle crashes. Problems with inattentive or distracted driving are pooled into a category responsible for over 40% of crashes. Poor decisions account for 1/3 of vehicle accidents. The risk of a fatal car accident increases by 4% by every 1% your speed increases.</a:t>
            </a:r>
            <a:endParaRPr sz="1700">
              <a:solidFill>
                <a:srgbClr val="DCDEE0"/>
              </a:solidFill>
            </a:endParaRPr>
          </a:p>
          <a:p>
            <a:pPr indent="0" lvl="0" marL="0" rtl="0" algn="l">
              <a:spcBef>
                <a:spcPts val="130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9FBC6"/>
                </a:solidFill>
              </a:rPr>
              <a:t>Literature Survey</a:t>
            </a:r>
            <a:endParaRPr b="1">
              <a:solidFill>
                <a:srgbClr val="C9FBC6"/>
              </a:solidFill>
            </a:endParaRPr>
          </a:p>
        </p:txBody>
      </p:sp>
      <p:graphicFrame>
        <p:nvGraphicFramePr>
          <p:cNvPr id="442" name="Google Shape;442;p31"/>
          <p:cNvGraphicFramePr/>
          <p:nvPr/>
        </p:nvGraphicFramePr>
        <p:xfrm>
          <a:off x="952500" y="1409650"/>
          <a:ext cx="3000000" cy="3000000"/>
        </p:xfrm>
        <a:graphic>
          <a:graphicData uri="http://schemas.openxmlformats.org/drawingml/2006/table">
            <a:tbl>
              <a:tblPr>
                <a:noFill/>
                <a:tableStyleId>{13E0CAF3-C258-49E2-8C99-6DAA8D1F2C2A}</a:tableStyleId>
              </a:tblPr>
              <a:tblGrid>
                <a:gridCol w="3384175"/>
                <a:gridCol w="3854825"/>
              </a:tblGrid>
              <a:tr h="1284325">
                <a:tc>
                  <a:txBody>
                    <a:bodyPr/>
                    <a:lstStyle/>
                    <a:p>
                      <a:pPr indent="-311150" lvl="0" marL="457200" rtl="0" algn="l">
                        <a:lnSpc>
                          <a:spcPct val="115000"/>
                        </a:lnSpc>
                        <a:spcBef>
                          <a:spcPts val="0"/>
                        </a:spcBef>
                        <a:spcAft>
                          <a:spcPts val="0"/>
                        </a:spcAft>
                        <a:buClr>
                          <a:schemeClr val="lt1"/>
                        </a:buClr>
                        <a:buSzPts val="1300"/>
                        <a:buFont typeface="Lato"/>
                        <a:buChar char="●"/>
                      </a:pPr>
                      <a:r>
                        <a:rPr b="1" lang="en" sz="1408">
                          <a:solidFill>
                            <a:schemeClr val="lt1"/>
                          </a:solidFill>
                          <a:latin typeface="Lato"/>
                          <a:ea typeface="Lato"/>
                          <a:cs typeface="Lato"/>
                          <a:sym typeface="Lato"/>
                        </a:rPr>
                        <a:t>End-to-End Learning for Self Driving Cars</a:t>
                      </a:r>
                      <a:r>
                        <a:rPr lang="en" sz="1408">
                          <a:solidFill>
                            <a:schemeClr val="lt1"/>
                          </a:solidFill>
                          <a:latin typeface="Lato"/>
                          <a:ea typeface="Lato"/>
                          <a:cs typeface="Lato"/>
                          <a:sym typeface="Lato"/>
                        </a:rPr>
                        <a:t>, </a:t>
                      </a:r>
                      <a:r>
                        <a:rPr i="1" lang="en" sz="1408">
                          <a:solidFill>
                            <a:schemeClr val="lt1"/>
                          </a:solidFill>
                          <a:latin typeface="Lato"/>
                          <a:ea typeface="Lato"/>
                          <a:cs typeface="Lato"/>
                          <a:sym typeface="Lato"/>
                        </a:rPr>
                        <a:t>published by </a:t>
                      </a:r>
                      <a:r>
                        <a:rPr lang="en" sz="1408">
                          <a:solidFill>
                            <a:schemeClr val="lt1"/>
                          </a:solidFill>
                          <a:latin typeface="Lato"/>
                          <a:ea typeface="Lato"/>
                          <a:cs typeface="Lato"/>
                          <a:sym typeface="Lato"/>
                        </a:rPr>
                        <a:t>NVIDIA Corporation, </a:t>
                      </a:r>
                      <a:r>
                        <a:rPr i="1" lang="en" sz="1408">
                          <a:solidFill>
                            <a:schemeClr val="lt1"/>
                          </a:solidFill>
                          <a:latin typeface="Lato"/>
                          <a:ea typeface="Lato"/>
                          <a:cs typeface="Lato"/>
                          <a:sym typeface="Lato"/>
                        </a:rPr>
                        <a:t>Published </a:t>
                      </a:r>
                      <a:r>
                        <a:rPr lang="en" sz="1408">
                          <a:solidFill>
                            <a:schemeClr val="lt1"/>
                          </a:solidFill>
                          <a:latin typeface="Lato"/>
                          <a:ea typeface="Lato"/>
                          <a:cs typeface="Lato"/>
                          <a:sym typeface="Lato"/>
                        </a:rPr>
                        <a:t>on 25 Apr 2016, pages 9.</a:t>
                      </a:r>
                      <a:endParaRPr/>
                    </a:p>
                  </a:txBody>
                  <a:tcPr marT="91425" marB="91425" marR="91425" marL="91425"/>
                </a:tc>
                <a:tc>
                  <a:txBody>
                    <a:bodyPr/>
                    <a:lstStyle/>
                    <a:p>
                      <a:pPr indent="-311150" lvl="0" marL="457200" rtl="0" algn="l">
                        <a:lnSpc>
                          <a:spcPct val="115000"/>
                        </a:lnSpc>
                        <a:spcBef>
                          <a:spcPts val="0"/>
                        </a:spcBef>
                        <a:spcAft>
                          <a:spcPts val="0"/>
                        </a:spcAft>
                        <a:buClr>
                          <a:schemeClr val="lt1"/>
                        </a:buClr>
                        <a:buSzPts val="1300"/>
                        <a:buFont typeface="Lato"/>
                        <a:buChar char="➔"/>
                      </a:pPr>
                      <a:r>
                        <a:rPr lang="en" sz="1408">
                          <a:solidFill>
                            <a:schemeClr val="lt1"/>
                          </a:solidFill>
                          <a:latin typeface="Lato"/>
                          <a:ea typeface="Lato"/>
                          <a:cs typeface="Lato"/>
                          <a:sym typeface="Lato"/>
                        </a:rPr>
                        <a:t>Inspired from DAVE-2 </a:t>
                      </a:r>
                      <a:r>
                        <a:rPr lang="en" sz="1408">
                          <a:solidFill>
                            <a:schemeClr val="lt1"/>
                          </a:solidFill>
                          <a:latin typeface="Lato"/>
                          <a:ea typeface="Lato"/>
                          <a:cs typeface="Lato"/>
                          <a:sym typeface="Lato"/>
                        </a:rPr>
                        <a:t>architecture</a:t>
                      </a:r>
                      <a:endParaRPr sz="1408">
                        <a:solidFill>
                          <a:schemeClr val="lt1"/>
                        </a:solidFill>
                        <a:latin typeface="Lato"/>
                        <a:ea typeface="Lato"/>
                        <a:cs typeface="Lato"/>
                        <a:sym typeface="Lato"/>
                      </a:endParaRPr>
                    </a:p>
                    <a:p>
                      <a:pPr indent="-318015" lvl="0" marL="457200" rtl="0" algn="l">
                        <a:lnSpc>
                          <a:spcPct val="115000"/>
                        </a:lnSpc>
                        <a:spcBef>
                          <a:spcPts val="0"/>
                        </a:spcBef>
                        <a:spcAft>
                          <a:spcPts val="0"/>
                        </a:spcAft>
                        <a:buClr>
                          <a:schemeClr val="lt1"/>
                        </a:buClr>
                        <a:buSzPts val="1408"/>
                        <a:buFont typeface="Lato"/>
                        <a:buChar char="➔"/>
                      </a:pPr>
                      <a:r>
                        <a:rPr lang="en" sz="1408">
                          <a:solidFill>
                            <a:schemeClr val="lt1"/>
                          </a:solidFill>
                          <a:latin typeface="Lato"/>
                          <a:ea typeface="Lato"/>
                          <a:cs typeface="Lato"/>
                          <a:sym typeface="Lato"/>
                        </a:rPr>
                        <a:t>Tested the CNN in simulation before moving on to road testing</a:t>
                      </a:r>
                      <a:endParaRPr sz="1408">
                        <a:solidFill>
                          <a:schemeClr val="lt1"/>
                        </a:solidFill>
                        <a:latin typeface="Lato"/>
                        <a:ea typeface="Lato"/>
                        <a:cs typeface="Lato"/>
                        <a:sym typeface="Lato"/>
                      </a:endParaRPr>
                    </a:p>
                    <a:p>
                      <a:pPr indent="-318015" lvl="0" marL="457200" rtl="0" algn="l">
                        <a:lnSpc>
                          <a:spcPct val="115000"/>
                        </a:lnSpc>
                        <a:spcBef>
                          <a:spcPts val="0"/>
                        </a:spcBef>
                        <a:spcAft>
                          <a:spcPts val="0"/>
                        </a:spcAft>
                        <a:buClr>
                          <a:schemeClr val="lt1"/>
                        </a:buClr>
                        <a:buSzPts val="1408"/>
                        <a:buFont typeface="Lato"/>
                        <a:buChar char="➔"/>
                      </a:pPr>
                      <a:r>
                        <a:rPr lang="en" sz="1408">
                          <a:solidFill>
                            <a:schemeClr val="lt1"/>
                          </a:solidFill>
                          <a:latin typeface="Lato"/>
                          <a:ea typeface="Lato"/>
                          <a:cs typeface="Lato"/>
                          <a:sym typeface="Lato"/>
                        </a:rPr>
                        <a:t>Model learnt to detect the outline of a road without the need of explicit labels during training</a:t>
                      </a:r>
                      <a:endParaRPr sz="1408">
                        <a:solidFill>
                          <a:schemeClr val="lt1"/>
                        </a:solidFill>
                        <a:latin typeface="Lato"/>
                        <a:ea typeface="Lato"/>
                        <a:cs typeface="Lato"/>
                        <a:sym typeface="Lato"/>
                      </a:endParaRPr>
                    </a:p>
                  </a:txBody>
                  <a:tcPr marT="91425" marB="91425" marR="91425" marL="91425"/>
                </a:tc>
              </a:tr>
              <a:tr h="1284325">
                <a:tc>
                  <a:txBody>
                    <a:bodyPr/>
                    <a:lstStyle/>
                    <a:p>
                      <a:pPr indent="-310179" lvl="0" marL="457200" rtl="0" algn="l">
                        <a:lnSpc>
                          <a:spcPct val="115000"/>
                        </a:lnSpc>
                        <a:spcBef>
                          <a:spcPts val="1200"/>
                        </a:spcBef>
                        <a:spcAft>
                          <a:spcPts val="0"/>
                        </a:spcAft>
                        <a:buClr>
                          <a:schemeClr val="lt1"/>
                        </a:buClr>
                        <a:buSzPts val="1285"/>
                        <a:buFont typeface="Arial"/>
                        <a:buChar char="●"/>
                      </a:pPr>
                      <a:r>
                        <a:rPr b="1" lang="en" sz="1392">
                          <a:solidFill>
                            <a:schemeClr val="lt1"/>
                          </a:solidFill>
                        </a:rPr>
                        <a:t>Explaining How a Deep Neural Network Trained with End to End Learning Steers a Car</a:t>
                      </a:r>
                      <a:r>
                        <a:rPr lang="en" sz="1392">
                          <a:solidFill>
                            <a:schemeClr val="lt1"/>
                          </a:solidFill>
                        </a:rPr>
                        <a:t>, </a:t>
                      </a:r>
                      <a:r>
                        <a:rPr i="1" lang="en" sz="1392">
                          <a:solidFill>
                            <a:schemeClr val="lt1"/>
                          </a:solidFill>
                        </a:rPr>
                        <a:t>published by </a:t>
                      </a:r>
                      <a:r>
                        <a:rPr lang="en" sz="1392">
                          <a:solidFill>
                            <a:schemeClr val="lt1"/>
                          </a:solidFill>
                        </a:rPr>
                        <a:t>NVIDIA Corporation. </a:t>
                      </a:r>
                      <a:r>
                        <a:rPr i="1" lang="en" sz="1392">
                          <a:solidFill>
                            <a:schemeClr val="lt1"/>
                          </a:solidFill>
                        </a:rPr>
                        <a:t>Published</a:t>
                      </a:r>
                      <a:r>
                        <a:rPr lang="en" sz="1392">
                          <a:solidFill>
                            <a:schemeClr val="lt1"/>
                          </a:solidFill>
                        </a:rPr>
                        <a:t> in April 2017, Pages 8.</a:t>
                      </a:r>
                      <a:endParaRPr/>
                    </a:p>
                  </a:txBody>
                  <a:tcPr marT="91425" marB="91425" marR="91425" marL="91425"/>
                </a:tc>
                <a:tc>
                  <a:txBody>
                    <a:bodyPr/>
                    <a:lstStyle/>
                    <a:p>
                      <a:pPr indent="-311150" lvl="0" marL="457200" rtl="0" algn="l">
                        <a:lnSpc>
                          <a:spcPct val="115000"/>
                        </a:lnSpc>
                        <a:spcBef>
                          <a:spcPts val="0"/>
                        </a:spcBef>
                        <a:spcAft>
                          <a:spcPts val="0"/>
                        </a:spcAft>
                        <a:buClr>
                          <a:schemeClr val="lt1"/>
                        </a:buClr>
                        <a:buSzPts val="1300"/>
                        <a:buFont typeface="Lato"/>
                        <a:buChar char="➔"/>
                      </a:pPr>
                      <a:r>
                        <a:rPr lang="en" sz="1408">
                          <a:solidFill>
                            <a:schemeClr val="lt1"/>
                          </a:solidFill>
                          <a:latin typeface="Lato"/>
                          <a:ea typeface="Lato"/>
                          <a:cs typeface="Lato"/>
                          <a:sym typeface="Lato"/>
                        </a:rPr>
                        <a:t>Added a visualization method that identifies the salient objects </a:t>
                      </a:r>
                      <a:r>
                        <a:rPr lang="en" sz="1408">
                          <a:solidFill>
                            <a:schemeClr val="lt1"/>
                          </a:solidFill>
                          <a:latin typeface="Lato"/>
                          <a:ea typeface="Lato"/>
                          <a:cs typeface="Lato"/>
                          <a:sym typeface="Lato"/>
                        </a:rPr>
                        <a:t>through</a:t>
                      </a:r>
                      <a:r>
                        <a:rPr lang="en" sz="1408">
                          <a:solidFill>
                            <a:schemeClr val="lt1"/>
                          </a:solidFill>
                          <a:latin typeface="Lato"/>
                          <a:ea typeface="Lato"/>
                          <a:cs typeface="Lato"/>
                          <a:sym typeface="Lato"/>
                        </a:rPr>
                        <a:t> averaging and scaling</a:t>
                      </a:r>
                      <a:endParaRPr sz="1408">
                        <a:solidFill>
                          <a:schemeClr val="lt1"/>
                        </a:solidFill>
                        <a:latin typeface="Lato"/>
                        <a:ea typeface="Lato"/>
                        <a:cs typeface="Lato"/>
                        <a:sym typeface="Lato"/>
                      </a:endParaRPr>
                    </a:p>
                    <a:p>
                      <a:pPr indent="-318015" lvl="0" marL="457200" rtl="0" algn="l">
                        <a:lnSpc>
                          <a:spcPct val="115000"/>
                        </a:lnSpc>
                        <a:spcBef>
                          <a:spcPts val="0"/>
                        </a:spcBef>
                        <a:spcAft>
                          <a:spcPts val="0"/>
                        </a:spcAft>
                        <a:buClr>
                          <a:schemeClr val="lt1"/>
                        </a:buClr>
                        <a:buSzPts val="1408"/>
                        <a:buFont typeface="Lato"/>
                        <a:buChar char="➔"/>
                      </a:pPr>
                      <a:r>
                        <a:rPr lang="en" sz="1408">
                          <a:solidFill>
                            <a:schemeClr val="lt1"/>
                          </a:solidFill>
                          <a:latin typeface="Lato"/>
                          <a:ea typeface="Lato"/>
                          <a:cs typeface="Lato"/>
                          <a:sym typeface="Lato"/>
                        </a:rPr>
                        <a:t>Eliminated the need for hand-coding rules and instead create a system that learns by observing</a:t>
                      </a:r>
                      <a:endParaRPr sz="1408">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Objectives</a:t>
            </a:r>
            <a:endParaRPr b="1"/>
          </a:p>
        </p:txBody>
      </p:sp>
      <p:sp>
        <p:nvSpPr>
          <p:cNvPr id="448" name="Google Shape;448;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FFFFFF"/>
                </a:solidFill>
              </a:rPr>
              <a:t>The objective of this project is to successfully implement a self-driving car algorithm (CNN) simulation.</a:t>
            </a:r>
            <a:endParaRPr sz="19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2B0FF"/>
                </a:solidFill>
              </a:rPr>
              <a:t>Methodology and Proposed System Block Diagrams</a:t>
            </a:r>
            <a:endParaRPr b="1">
              <a:solidFill>
                <a:srgbClr val="62B0FF"/>
              </a:solidFill>
            </a:endParaRPr>
          </a:p>
        </p:txBody>
      </p:sp>
      <p:sp>
        <p:nvSpPr>
          <p:cNvPr id="454" name="Google Shape;454;p33"/>
          <p:cNvSpPr txBox="1"/>
          <p:nvPr>
            <p:ph idx="1" type="body"/>
          </p:nvPr>
        </p:nvSpPr>
        <p:spPr>
          <a:xfrm>
            <a:off x="1297500" y="15818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The neural networks identify patterns in the data which is fed to machine </a:t>
            </a:r>
            <a:r>
              <a:rPr lang="en" sz="1700">
                <a:solidFill>
                  <a:srgbClr val="FFFFFF"/>
                </a:solidFill>
              </a:rPr>
              <a:t>learning</a:t>
            </a:r>
            <a:r>
              <a:rPr lang="en" sz="1700">
                <a:solidFill>
                  <a:srgbClr val="FFFFFF"/>
                </a:solidFill>
              </a:rPr>
              <a:t> algorithms. The data includes images from cameras of self driving cars from which the neural network can learn to identify traffic lights, trees, curbs, pedestrians and other obstacles of any given part of the driving environment.</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Trained model predicts value of steering angle</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336550" lvl="0" marL="457200" rtl="0" algn="l">
              <a:lnSpc>
                <a:spcPct val="100000"/>
              </a:lnSpc>
              <a:spcBef>
                <a:spcPts val="0"/>
              </a:spcBef>
              <a:spcAft>
                <a:spcPts val="0"/>
              </a:spcAft>
              <a:buClr>
                <a:srgbClr val="FFFFFF"/>
              </a:buClr>
              <a:buSzPts val="1700"/>
              <a:buChar char="●"/>
            </a:pPr>
            <a:r>
              <a:rPr lang="en" sz="1700">
                <a:solidFill>
                  <a:srgbClr val="FFFFFF"/>
                </a:solidFill>
              </a:rPr>
              <a:t>Python client passes these predictions to simulator server</a:t>
            </a:r>
            <a:endParaRPr sz="1700">
              <a:solidFill>
                <a:srgbClr val="FFFFFF"/>
              </a:solidFill>
            </a:endParaRPr>
          </a:p>
          <a:p>
            <a:pPr indent="0" lvl="0" marL="457200" rtl="0" algn="l">
              <a:lnSpc>
                <a:spcPct val="100000"/>
              </a:lnSpc>
              <a:spcBef>
                <a:spcPts val="0"/>
              </a:spcBef>
              <a:spcAft>
                <a:spcPts val="0"/>
              </a:spcAft>
              <a:buNone/>
            </a:pPr>
            <a:r>
              <a:t/>
            </a:r>
            <a:endParaRPr sz="1700">
              <a:solidFill>
                <a:srgbClr val="FFFFFF"/>
              </a:solidFill>
            </a:endParaRPr>
          </a:p>
          <a:p>
            <a:pPr indent="0" lvl="0" marL="0" rtl="0" algn="l">
              <a:spcBef>
                <a:spcPts val="0"/>
              </a:spcBef>
              <a:spcAft>
                <a:spcPts val="12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