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ddff4dc6a_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4ddff4dc6a_9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db97344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4db973448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dd1461f5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4dd1461f52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dd1461f5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4dd1461f52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ddff4dc6a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4ddff4dc6a_9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ddff4dc6a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4ddff4dc6a_9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ddff4dc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4ddff4dc6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ddff4dc6a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4ddff4dc6a_9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ddff4dc6a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4ddff4dc6a_9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dd1461f5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4dd1461f52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dd1461f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4dd1461f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dd1461f5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4dd1461f5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dd1461f5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4dd1461f52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dd1461f5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24dd1461f5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dd1461f5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4dd1461f5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dd1461f5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4dd1461f52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dd1461f5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4dd1461f5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ct val="91666"/>
              <a:buFont typeface="Arial"/>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55" name="Google Shape;55;p13"/>
          <p:cNvSpPr txBox="1"/>
          <p:nvPr>
            <p:ph idx="1" type="subTitle"/>
          </p:nvPr>
        </p:nvSpPr>
        <p:spPr>
          <a:xfrm>
            <a:off x="311700" y="1347100"/>
            <a:ext cx="8520600" cy="358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1800">
                <a:solidFill>
                  <a:srgbClr val="000000"/>
                </a:solidFill>
                <a:latin typeface="Times New Roman"/>
                <a:ea typeface="Times New Roman"/>
                <a:cs typeface="Times New Roman"/>
                <a:sym typeface="Times New Roman"/>
              </a:rPr>
              <a:t>Group ID: </a:t>
            </a:r>
            <a:r>
              <a:rPr lang="en" sz="1800">
                <a:solidFill>
                  <a:srgbClr val="000000"/>
                </a:solidFill>
                <a:latin typeface="Times New Roman"/>
                <a:ea typeface="Times New Roman"/>
                <a:cs typeface="Times New Roman"/>
                <a:sym typeface="Times New Roman"/>
              </a:rPr>
              <a:t>P42</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 sz="1800">
                <a:solidFill>
                  <a:srgbClr val="000000"/>
                </a:solidFill>
                <a:latin typeface="Times New Roman"/>
                <a:ea typeface="Times New Roman"/>
                <a:cs typeface="Times New Roman"/>
                <a:sym typeface="Times New Roman"/>
              </a:rPr>
              <a:t>Name of Guide:</a:t>
            </a:r>
            <a:r>
              <a:rPr lang="en" sz="1800">
                <a:solidFill>
                  <a:srgbClr val="000000"/>
                </a:solidFill>
                <a:latin typeface="Times New Roman"/>
                <a:ea typeface="Times New Roman"/>
                <a:cs typeface="Times New Roman"/>
                <a:sym typeface="Times New Roman"/>
              </a:rPr>
              <a:t> Dr. K. S. Thakre</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 sz="1800">
                <a:solidFill>
                  <a:srgbClr val="000000"/>
                </a:solidFill>
                <a:latin typeface="Times New Roman"/>
                <a:ea typeface="Times New Roman"/>
                <a:cs typeface="Times New Roman"/>
                <a:sym typeface="Times New Roman"/>
              </a:rPr>
              <a:t>Title of BE-Project:</a:t>
            </a:r>
            <a:r>
              <a:rPr lang="en" sz="1800">
                <a:solidFill>
                  <a:srgbClr val="000000"/>
                </a:solidFill>
                <a:latin typeface="Times New Roman"/>
                <a:ea typeface="Times New Roman"/>
                <a:cs typeface="Times New Roman"/>
                <a:sym typeface="Times New Roman"/>
              </a:rPr>
              <a:t> Travel Buddy: The Ultimate Inclusive Travel Companion</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 sz="1800">
                <a:solidFill>
                  <a:srgbClr val="000000"/>
                </a:solidFill>
                <a:latin typeface="Times New Roman"/>
                <a:ea typeface="Times New Roman"/>
                <a:cs typeface="Times New Roman"/>
                <a:sym typeface="Times New Roman"/>
              </a:rPr>
              <a:t>Domain of Project: </a:t>
            </a:r>
            <a:r>
              <a:rPr lang="en" sz="1800">
                <a:solidFill>
                  <a:srgbClr val="000000"/>
                </a:solidFill>
                <a:latin typeface="Times New Roman"/>
                <a:ea typeface="Times New Roman"/>
                <a:cs typeface="Times New Roman"/>
                <a:sym typeface="Times New Roman"/>
              </a:rPr>
              <a:t>Generative AI </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 sz="2000">
                <a:solidFill>
                  <a:srgbClr val="000000"/>
                </a:solidFill>
                <a:latin typeface="Times New Roman"/>
                <a:ea typeface="Times New Roman"/>
                <a:cs typeface="Times New Roman"/>
                <a:sym typeface="Times New Roman"/>
              </a:rPr>
              <a:t>Names of Group Members: 1. Akshay Dongre (BC218)</a:t>
            </a:r>
            <a:endParaRPr b="1"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 sz="2000">
                <a:solidFill>
                  <a:srgbClr val="000000"/>
                </a:solidFill>
                <a:latin typeface="Times New Roman"/>
                <a:ea typeface="Times New Roman"/>
                <a:cs typeface="Times New Roman"/>
                <a:sym typeface="Times New Roman"/>
              </a:rPr>
              <a:t>						     2. Sujyot Kamble (BC138)</a:t>
            </a:r>
            <a:endParaRPr b="1"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 sz="2000">
                <a:solidFill>
                  <a:srgbClr val="000000"/>
                </a:solidFill>
                <a:latin typeface="Times New Roman"/>
                <a:ea typeface="Times New Roman"/>
                <a:cs typeface="Times New Roman"/>
                <a:sym typeface="Times New Roman"/>
              </a:rPr>
              <a:t>						     3. Atharva Kulkarni (BC235)</a:t>
            </a:r>
            <a:endParaRPr b="1"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 sz="2000">
                <a:solidFill>
                  <a:srgbClr val="000000"/>
                </a:solidFill>
                <a:latin typeface="Times New Roman"/>
                <a:ea typeface="Times New Roman"/>
                <a:cs typeface="Times New Roman"/>
                <a:sym typeface="Times New Roman"/>
              </a:rPr>
              <a:t>					            4. Soham Mirikar (BC144)</a:t>
            </a:r>
            <a:endParaRPr b="1"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2000">
              <a:solidFill>
                <a:srgbClr val="000000"/>
              </a:solidFill>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120" name="Google Shape;120;p22"/>
          <p:cNvSpPr txBox="1"/>
          <p:nvPr>
            <p:ph idx="1" type="subTitle"/>
          </p:nvPr>
        </p:nvSpPr>
        <p:spPr>
          <a:xfrm>
            <a:off x="311700" y="1357525"/>
            <a:ext cx="8520600" cy="3694500"/>
          </a:xfrm>
          <a:prstGeom prst="rect">
            <a:avLst/>
          </a:prstGeom>
          <a:noFill/>
          <a:ln>
            <a:noFill/>
          </a:ln>
        </p:spPr>
        <p:txBody>
          <a:bodyPr anchorCtr="0" anchor="t" bIns="0" lIns="91425" spcFirstLastPara="1" rIns="91425" wrap="square" tIns="91425">
            <a:normAutofit/>
          </a:bodyPr>
          <a:lstStyle/>
          <a:p>
            <a:pPr indent="0" lvl="0" marL="0" rtl="0" algn="l">
              <a:lnSpc>
                <a:spcPct val="90000"/>
              </a:lnSpc>
              <a:spcBef>
                <a:spcPts val="0"/>
              </a:spcBef>
              <a:spcAft>
                <a:spcPts val="0"/>
              </a:spcAft>
              <a:buSzPts val="2800"/>
              <a:buNone/>
            </a:pPr>
            <a:r>
              <a:rPr b="1" lang="en" sz="1800" u="sng">
                <a:solidFill>
                  <a:srgbClr val="000000"/>
                </a:solidFill>
                <a:latin typeface="Times New Roman"/>
                <a:ea typeface="Times New Roman"/>
                <a:cs typeface="Times New Roman"/>
                <a:sym typeface="Times New Roman"/>
              </a:rPr>
              <a:t>UML </a:t>
            </a:r>
            <a:endParaRPr b="1" sz="1800" u="sng">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rPr b="1" lang="en" sz="1800" u="sng">
                <a:solidFill>
                  <a:srgbClr val="000000"/>
                </a:solidFill>
                <a:latin typeface="Times New Roman"/>
                <a:ea typeface="Times New Roman"/>
                <a:cs typeface="Times New Roman"/>
                <a:sym typeface="Times New Roman"/>
              </a:rPr>
              <a:t>Diagram</a:t>
            </a:r>
            <a:r>
              <a:rPr b="1" lang="en" sz="1800" u="sng">
                <a:solidFill>
                  <a:srgbClr val="000000"/>
                </a:solidFill>
                <a:latin typeface="Times New Roman"/>
                <a:ea typeface="Times New Roman"/>
                <a:cs typeface="Times New Roman"/>
                <a:sym typeface="Times New Roman"/>
              </a:rPr>
              <a:t>:</a:t>
            </a:r>
            <a:r>
              <a:rPr b="1" lang="en" sz="1800">
                <a:solidFill>
                  <a:srgbClr val="000000"/>
                </a:solidFill>
                <a:latin typeface="Times New Roman"/>
                <a:ea typeface="Times New Roman"/>
                <a:cs typeface="Times New Roman"/>
                <a:sym typeface="Times New Roman"/>
              </a:rPr>
              <a:t>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800">
              <a:solidFill>
                <a:srgbClr val="000000"/>
              </a:solidFill>
              <a:latin typeface="Times New Roman"/>
              <a:ea typeface="Times New Roman"/>
              <a:cs typeface="Times New Roman"/>
              <a:sym typeface="Times New Roman"/>
            </a:endParaRPr>
          </a:p>
        </p:txBody>
      </p:sp>
      <p:pic>
        <p:nvPicPr>
          <p:cNvPr id="121" name="Google Shape;121;p22"/>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pic>
        <p:nvPicPr>
          <p:cNvPr id="122" name="Google Shape;122;p22"/>
          <p:cNvPicPr preferRelativeResize="0"/>
          <p:nvPr/>
        </p:nvPicPr>
        <p:blipFill>
          <a:blip r:embed="rId4">
            <a:alphaModFix/>
          </a:blip>
          <a:stretch>
            <a:fillRect/>
          </a:stretch>
        </p:blipFill>
        <p:spPr>
          <a:xfrm>
            <a:off x="1370725" y="1272950"/>
            <a:ext cx="7773276" cy="386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128" name="Google Shape;128;p23"/>
          <p:cNvSpPr txBox="1"/>
          <p:nvPr>
            <p:ph idx="1" type="subTitle"/>
          </p:nvPr>
        </p:nvSpPr>
        <p:spPr>
          <a:xfrm>
            <a:off x="311700" y="1347100"/>
            <a:ext cx="8520600" cy="358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000">
                <a:solidFill>
                  <a:schemeClr val="dk1"/>
                </a:solidFill>
                <a:latin typeface="Times New Roman"/>
                <a:ea typeface="Times New Roman"/>
                <a:cs typeface="Times New Roman"/>
                <a:sym typeface="Times New Roman"/>
              </a:rPr>
              <a:t>Key Features : </a:t>
            </a:r>
            <a:br>
              <a:rPr b="1" lang="en" sz="2000">
                <a:solidFill>
                  <a:schemeClr val="dk1"/>
                </a:solidFill>
                <a:latin typeface="Times New Roman"/>
                <a:ea typeface="Times New Roman"/>
                <a:cs typeface="Times New Roman"/>
                <a:sym typeface="Times New Roman"/>
              </a:rPr>
            </a:br>
            <a:endParaRPr b="1"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AutoNum type="arabicParenR"/>
            </a:pPr>
            <a:r>
              <a:rPr b="1" lang="en" sz="2000">
                <a:solidFill>
                  <a:schemeClr val="dk1"/>
                </a:solidFill>
                <a:latin typeface="Times New Roman"/>
                <a:ea typeface="Times New Roman"/>
                <a:cs typeface="Times New Roman"/>
                <a:sym typeface="Times New Roman"/>
              </a:rPr>
              <a:t>Personalized Recommendations (Results based on User Profile)</a:t>
            </a:r>
            <a:endParaRPr b="1"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AutoNum type="arabicParenR"/>
            </a:pPr>
            <a:r>
              <a:rPr b="1" lang="en" sz="2000">
                <a:solidFill>
                  <a:schemeClr val="dk1"/>
                </a:solidFill>
                <a:latin typeface="Times New Roman"/>
                <a:ea typeface="Times New Roman"/>
                <a:cs typeface="Times New Roman"/>
                <a:sym typeface="Times New Roman"/>
              </a:rPr>
              <a:t>Dynamic Itinerary Generation (Exported to Google Sheets)</a:t>
            </a:r>
            <a:endParaRPr b="1"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AutoNum type="arabicParenR"/>
            </a:pPr>
            <a:r>
              <a:rPr b="1" lang="en" sz="2000">
                <a:solidFill>
                  <a:schemeClr val="dk1"/>
                </a:solidFill>
                <a:latin typeface="Times New Roman"/>
                <a:ea typeface="Times New Roman"/>
                <a:cs typeface="Times New Roman"/>
                <a:sym typeface="Times New Roman"/>
              </a:rPr>
              <a:t>Real-time Updates (Internet Access for correct results)</a:t>
            </a:r>
            <a:endParaRPr b="1"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AutoNum type="arabicParenR"/>
            </a:pPr>
            <a:r>
              <a:rPr b="1" lang="en" sz="2000">
                <a:solidFill>
                  <a:schemeClr val="dk1"/>
                </a:solidFill>
                <a:latin typeface="Times New Roman"/>
                <a:ea typeface="Times New Roman"/>
                <a:cs typeface="Times New Roman"/>
                <a:sym typeface="Times New Roman"/>
              </a:rPr>
              <a:t>Interactive Exploration (Two way communication)</a:t>
            </a:r>
            <a:endParaRPr b="1"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AutoNum type="arabicParenR"/>
            </a:pPr>
            <a:r>
              <a:rPr b="1" lang="en" sz="2000">
                <a:solidFill>
                  <a:schemeClr val="dk1"/>
                </a:solidFill>
                <a:latin typeface="Times New Roman"/>
                <a:ea typeface="Times New Roman"/>
                <a:cs typeface="Times New Roman"/>
                <a:sym typeface="Times New Roman"/>
              </a:rPr>
              <a:t>User-Friendly Interface</a:t>
            </a:r>
            <a:endParaRPr b="1"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AutoNum type="arabicParenR"/>
            </a:pPr>
            <a:r>
              <a:rPr b="1" lang="en" sz="2000">
                <a:solidFill>
                  <a:schemeClr val="dk1"/>
                </a:solidFill>
                <a:latin typeface="Times New Roman"/>
                <a:ea typeface="Times New Roman"/>
                <a:cs typeface="Times New Roman"/>
                <a:sym typeface="Times New Roman"/>
              </a:rPr>
              <a:t>Inclusivity (Speech to Text and Text to Speech)</a:t>
            </a:r>
            <a:endParaRPr b="1"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AutoNum type="arabicParenR"/>
            </a:pPr>
            <a:r>
              <a:rPr b="1" lang="en" sz="2000">
                <a:solidFill>
                  <a:schemeClr val="dk1"/>
                </a:solidFill>
                <a:latin typeface="Times New Roman"/>
                <a:ea typeface="Times New Roman"/>
                <a:cs typeface="Times New Roman"/>
                <a:sym typeface="Times New Roman"/>
              </a:rPr>
              <a:t>Booking and Reservation (API integration)</a:t>
            </a:r>
            <a:endParaRPr b="1" sz="2000">
              <a:solidFill>
                <a:schemeClr val="dk1"/>
              </a:solidFill>
              <a:latin typeface="Times New Roman"/>
              <a:ea typeface="Times New Roman"/>
              <a:cs typeface="Times New Roman"/>
              <a:sym typeface="Times New Roman"/>
            </a:endParaRPr>
          </a:p>
        </p:txBody>
      </p:sp>
      <p:pic>
        <p:nvPicPr>
          <p:cNvPr id="129" name="Google Shape;129;p23"/>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135" name="Google Shape;135;p24"/>
          <p:cNvSpPr txBox="1"/>
          <p:nvPr>
            <p:ph idx="1" type="subTitle"/>
          </p:nvPr>
        </p:nvSpPr>
        <p:spPr>
          <a:xfrm>
            <a:off x="311700" y="1347100"/>
            <a:ext cx="8520600" cy="3582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2800"/>
              <a:buNone/>
            </a:pPr>
            <a:r>
              <a:rPr b="1" lang="en" sz="2000">
                <a:solidFill>
                  <a:schemeClr val="dk1"/>
                </a:solidFill>
                <a:latin typeface="Times New Roman"/>
                <a:ea typeface="Times New Roman"/>
                <a:cs typeface="Times New Roman"/>
                <a:sym typeface="Times New Roman"/>
              </a:rPr>
              <a:t>Tech Stack </a:t>
            </a:r>
            <a:r>
              <a:rPr b="1" lang="en" sz="2000">
                <a:solidFill>
                  <a:schemeClr val="dk1"/>
                </a:solidFill>
                <a:latin typeface="Times New Roman"/>
                <a:ea typeface="Times New Roman"/>
                <a:cs typeface="Times New Roman"/>
                <a:sym typeface="Times New Roman"/>
              </a:rPr>
              <a:t>: </a:t>
            </a:r>
            <a:br>
              <a:rPr b="1" lang="en" sz="2000">
                <a:solidFill>
                  <a:schemeClr val="dk1"/>
                </a:solidFill>
                <a:latin typeface="Times New Roman"/>
                <a:ea typeface="Times New Roman"/>
                <a:cs typeface="Times New Roman"/>
                <a:sym typeface="Times New Roman"/>
              </a:rPr>
            </a:b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          -Palm API for api call to LLM</a:t>
            </a:r>
            <a:endParaRPr b="1"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          -Langchain for prompt chaining</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          -Docker for containerization end to end application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          -Pm2 for process management</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          -Python as standard language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          -.env files for credential management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          -Github for version controlling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          -Swagger for api documentation</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          -Jest for test cases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pic>
        <p:nvPicPr>
          <p:cNvPr id="136" name="Google Shape;136;p24"/>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311700" y="1194700"/>
            <a:ext cx="8691000" cy="3582000"/>
          </a:xfrm>
          <a:prstGeom prst="rect">
            <a:avLst/>
          </a:prstGeom>
          <a:noFill/>
          <a:ln>
            <a:noFill/>
          </a:ln>
        </p:spPr>
        <p:txBody>
          <a:bodyPr anchorCtr="0" anchor="t" bIns="0" lIns="91425" spcFirstLastPara="1" rIns="0" wrap="square" tIns="0">
            <a:noAutofit/>
          </a:bodyPr>
          <a:lstStyle/>
          <a:p>
            <a:pPr indent="0" lvl="0" marL="0" rtl="0" algn="l">
              <a:lnSpc>
                <a:spcPct val="80000"/>
              </a:lnSpc>
              <a:spcBef>
                <a:spcPts val="0"/>
              </a:spcBef>
              <a:spcAft>
                <a:spcPts val="0"/>
              </a:spcAft>
              <a:buSzPts val="2800"/>
              <a:buNone/>
            </a:pPr>
            <a:r>
              <a:t/>
            </a:r>
            <a:endParaRPr b="1" sz="2000" u="sng">
              <a:solidFill>
                <a:schemeClr val="dk1"/>
              </a:solidFill>
              <a:latin typeface="Times New Roman"/>
              <a:ea typeface="Times New Roman"/>
              <a:cs typeface="Times New Roman"/>
              <a:sym typeface="Times New Roman"/>
            </a:endParaRPr>
          </a:p>
          <a:p>
            <a:pPr indent="0" lvl="0" marL="0" rtl="0" algn="l">
              <a:lnSpc>
                <a:spcPct val="80000"/>
              </a:lnSpc>
              <a:spcBef>
                <a:spcPts val="50"/>
              </a:spcBef>
              <a:spcAft>
                <a:spcPts val="0"/>
              </a:spcAft>
              <a:buSzPts val="2800"/>
              <a:buNone/>
            </a:pPr>
            <a:r>
              <a:rPr b="1" lang="en" sz="2000" u="sng">
                <a:solidFill>
                  <a:schemeClr val="dk1"/>
                </a:solidFill>
                <a:latin typeface="Times New Roman"/>
                <a:ea typeface="Times New Roman"/>
                <a:cs typeface="Times New Roman"/>
                <a:sym typeface="Times New Roman"/>
              </a:rPr>
              <a:t>Algorithmic Steps  : </a:t>
            </a:r>
            <a:endParaRPr b="1" sz="2000" u="sng">
              <a:solidFill>
                <a:schemeClr val="dk1"/>
              </a:solidFill>
              <a:latin typeface="Times New Roman"/>
              <a:ea typeface="Times New Roman"/>
              <a:cs typeface="Times New Roman"/>
              <a:sym typeface="Times New Roman"/>
            </a:endParaRPr>
          </a:p>
          <a:p>
            <a:pPr indent="0" lvl="0" marL="0" rtl="0" algn="l">
              <a:lnSpc>
                <a:spcPct val="80000"/>
              </a:lnSpc>
              <a:spcBef>
                <a:spcPts val="50"/>
              </a:spcBef>
              <a:spcAft>
                <a:spcPts val="0"/>
              </a:spcAft>
              <a:buSzPts val="2800"/>
              <a:buNone/>
            </a:pPr>
            <a:br>
              <a:rPr b="1" lang="en" sz="2000">
                <a:solidFill>
                  <a:schemeClr val="dk1"/>
                </a:solidFill>
                <a:latin typeface="Times New Roman"/>
                <a:ea typeface="Times New Roman"/>
                <a:cs typeface="Times New Roman"/>
                <a:sym typeface="Times New Roman"/>
              </a:rPr>
            </a:br>
            <a:r>
              <a:rPr b="1" lang="en" sz="2000">
                <a:solidFill>
                  <a:schemeClr val="dk1"/>
                </a:solidFill>
                <a:latin typeface="Times New Roman"/>
                <a:ea typeface="Times New Roman"/>
                <a:cs typeface="Times New Roman"/>
                <a:sym typeface="Times New Roman"/>
              </a:rPr>
              <a:t>	</a:t>
            </a:r>
            <a:endParaRPr b="1" sz="2000">
              <a:solidFill>
                <a:schemeClr val="dk1"/>
              </a:solidFill>
              <a:latin typeface="Times New Roman"/>
              <a:ea typeface="Times New Roman"/>
              <a:cs typeface="Times New Roman"/>
              <a:sym typeface="Times New Roman"/>
            </a:endParaRPr>
          </a:p>
          <a:p>
            <a:pPr indent="457200" lvl="0" marL="0" rtl="0" algn="l">
              <a:lnSpc>
                <a:spcPct val="80000"/>
              </a:lnSpc>
              <a:spcBef>
                <a:spcPts val="50"/>
              </a:spcBef>
              <a:spcAft>
                <a:spcPts val="0"/>
              </a:spcAft>
              <a:buSzPts val="2800"/>
              <a:buNone/>
            </a:pPr>
            <a:r>
              <a:rPr b="1" lang="en" sz="2000">
                <a:solidFill>
                  <a:schemeClr val="dk1"/>
                </a:solidFill>
                <a:latin typeface="Times New Roman"/>
                <a:ea typeface="Times New Roman"/>
                <a:cs typeface="Times New Roman"/>
                <a:sym typeface="Times New Roman"/>
              </a:rPr>
              <a:t>Invoke the PaLM API:</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None/>
            </a:pPr>
            <a:r>
              <a:rPr lang="en" sz="2000">
                <a:solidFill>
                  <a:schemeClr val="dk1"/>
                </a:solidFill>
                <a:latin typeface="Times New Roman"/>
                <a:ea typeface="Times New Roman"/>
                <a:cs typeface="Times New Roman"/>
                <a:sym typeface="Times New Roman"/>
              </a:rPr>
              <a:t>Upon executing the main source file, invoke the PaLM API, a cloud-based service.</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5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Request Generation:</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For the selected service, generate a request with the required parameters.</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
        <p:nvSpPr>
          <p:cNvPr id="142" name="Google Shape;142;p25"/>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pic>
        <p:nvPicPr>
          <p:cNvPr id="143" name="Google Shape;143;p25"/>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subTitle"/>
          </p:nvPr>
        </p:nvSpPr>
        <p:spPr>
          <a:xfrm>
            <a:off x="311700" y="1194700"/>
            <a:ext cx="8691000" cy="3582000"/>
          </a:xfrm>
          <a:prstGeom prst="rect">
            <a:avLst/>
          </a:prstGeom>
          <a:noFill/>
          <a:ln>
            <a:noFill/>
          </a:ln>
        </p:spPr>
        <p:txBody>
          <a:bodyPr anchorCtr="0" anchor="t" bIns="0" lIns="91425" spcFirstLastPara="1" rIns="0" wrap="square" tIns="0">
            <a:noAutofit/>
          </a:bodyPr>
          <a:lstStyle/>
          <a:p>
            <a:pPr indent="0" lvl="0" marL="0" rtl="0" algn="l">
              <a:lnSpc>
                <a:spcPct val="80000"/>
              </a:lnSpc>
              <a:spcBef>
                <a:spcPts val="0"/>
              </a:spcBef>
              <a:spcAft>
                <a:spcPts val="0"/>
              </a:spcAft>
              <a:buSzPts val="2800"/>
              <a:buNone/>
            </a:pPr>
            <a:r>
              <a:t/>
            </a:r>
            <a:endParaRPr b="1" sz="2000" u="sng">
              <a:solidFill>
                <a:schemeClr val="dk1"/>
              </a:solidFill>
              <a:latin typeface="Times New Roman"/>
              <a:ea typeface="Times New Roman"/>
              <a:cs typeface="Times New Roman"/>
              <a:sym typeface="Times New Roman"/>
            </a:endParaRPr>
          </a:p>
          <a:p>
            <a:pPr indent="0" lvl="0" marL="0" rtl="0" algn="l">
              <a:lnSpc>
                <a:spcPct val="80000"/>
              </a:lnSpc>
              <a:spcBef>
                <a:spcPts val="50"/>
              </a:spcBef>
              <a:spcAft>
                <a:spcPts val="0"/>
              </a:spcAft>
              <a:buSzPts val="2800"/>
              <a:buNone/>
            </a:pPr>
            <a:r>
              <a:rPr b="1" lang="en" sz="2000" u="sng">
                <a:solidFill>
                  <a:schemeClr val="dk1"/>
                </a:solidFill>
                <a:latin typeface="Times New Roman"/>
                <a:ea typeface="Times New Roman"/>
                <a:cs typeface="Times New Roman"/>
                <a:sym typeface="Times New Roman"/>
              </a:rPr>
              <a:t>Algorithmic Steps  : </a:t>
            </a:r>
            <a:endParaRPr b="1" sz="2000" u="sng">
              <a:solidFill>
                <a:schemeClr val="dk1"/>
              </a:solidFill>
              <a:latin typeface="Times New Roman"/>
              <a:ea typeface="Times New Roman"/>
              <a:cs typeface="Times New Roman"/>
              <a:sym typeface="Times New Roman"/>
            </a:endParaRPr>
          </a:p>
          <a:p>
            <a:pPr indent="0" lvl="0" marL="0" rtl="0" algn="l">
              <a:lnSpc>
                <a:spcPct val="80000"/>
              </a:lnSpc>
              <a:spcBef>
                <a:spcPts val="50"/>
              </a:spcBef>
              <a:spcAft>
                <a:spcPts val="0"/>
              </a:spcAft>
              <a:buSzPts val="2800"/>
              <a:buNone/>
            </a:pPr>
            <a:br>
              <a:rPr b="1" lang="en" sz="2000">
                <a:solidFill>
                  <a:schemeClr val="dk1"/>
                </a:solidFill>
                <a:latin typeface="Times New Roman"/>
                <a:ea typeface="Times New Roman"/>
                <a:cs typeface="Times New Roman"/>
                <a:sym typeface="Times New Roman"/>
              </a:rPr>
            </a:br>
            <a:r>
              <a:rPr b="1"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Prompt Generation:</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Generating the prompt from user input</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5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	</a:t>
            </a:r>
            <a:r>
              <a:rPr b="1" lang="en" sz="2000">
                <a:solidFill>
                  <a:schemeClr val="dk1"/>
                </a:solidFill>
                <a:latin typeface="Times New Roman"/>
                <a:ea typeface="Times New Roman"/>
                <a:cs typeface="Times New Roman"/>
                <a:sym typeface="Times New Roman"/>
              </a:rPr>
              <a:t>Conversational Chatbot:</a:t>
            </a:r>
            <a:endParaRPr b="1" sz="2000">
              <a:solidFill>
                <a:schemeClr val="dk1"/>
              </a:solidFill>
              <a:latin typeface="Times New Roman"/>
              <a:ea typeface="Times New Roman"/>
              <a:cs typeface="Times New Roman"/>
              <a:sym typeface="Times New Roman"/>
            </a:endParaRPr>
          </a:p>
          <a:p>
            <a:pPr indent="0" lvl="0" marL="0" rtl="0" algn="l">
              <a:lnSpc>
                <a:spcPct val="80000"/>
              </a:lnSpc>
              <a:spcBef>
                <a:spcPts val="5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	</a:t>
            </a:r>
            <a:r>
              <a:rPr lang="en" sz="2000">
                <a:solidFill>
                  <a:schemeClr val="dk1"/>
                </a:solidFill>
                <a:latin typeface="Times New Roman"/>
                <a:ea typeface="Times New Roman"/>
                <a:cs typeface="Times New Roman"/>
                <a:sym typeface="Times New Roman"/>
              </a:rPr>
              <a:t>Continuous voice input output for people with vision impairment</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Question Answering:</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Interactive chat responses using prompt engineering on user query.</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50"/>
              </a:spcBef>
              <a:spcAft>
                <a:spcPts val="0"/>
              </a:spcAft>
              <a:buSzPts val="2800"/>
              <a:buNone/>
            </a:pPr>
            <a:r>
              <a:t/>
            </a:r>
            <a:endParaRPr b="1"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
        <p:nvSpPr>
          <p:cNvPr id="149" name="Google Shape;149;p26"/>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pic>
        <p:nvPicPr>
          <p:cNvPr id="150" name="Google Shape;150;p26"/>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idx="1" type="subTitle"/>
          </p:nvPr>
        </p:nvSpPr>
        <p:spPr>
          <a:xfrm>
            <a:off x="311700" y="1194700"/>
            <a:ext cx="8691000" cy="3582000"/>
          </a:xfrm>
          <a:prstGeom prst="rect">
            <a:avLst/>
          </a:prstGeom>
          <a:noFill/>
          <a:ln>
            <a:noFill/>
          </a:ln>
        </p:spPr>
        <p:txBody>
          <a:bodyPr anchorCtr="0" anchor="t" bIns="0" lIns="91425" spcFirstLastPara="1" rIns="0" wrap="square" tIns="0">
            <a:noAutofit/>
          </a:bodyPr>
          <a:lstStyle/>
          <a:p>
            <a:pPr indent="0" lvl="0" marL="0" rtl="0" algn="l">
              <a:lnSpc>
                <a:spcPct val="80000"/>
              </a:lnSpc>
              <a:spcBef>
                <a:spcPts val="0"/>
              </a:spcBef>
              <a:spcAft>
                <a:spcPts val="0"/>
              </a:spcAft>
              <a:buSzPts val="2800"/>
              <a:buNone/>
            </a:pPr>
            <a:r>
              <a:t/>
            </a:r>
            <a:endParaRPr b="1" sz="2000" u="sng">
              <a:solidFill>
                <a:schemeClr val="dk1"/>
              </a:solidFill>
              <a:latin typeface="Times New Roman"/>
              <a:ea typeface="Times New Roman"/>
              <a:cs typeface="Times New Roman"/>
              <a:sym typeface="Times New Roman"/>
            </a:endParaRPr>
          </a:p>
          <a:p>
            <a:pPr indent="0" lvl="0" marL="0" rtl="0" algn="l">
              <a:lnSpc>
                <a:spcPct val="80000"/>
              </a:lnSpc>
              <a:spcBef>
                <a:spcPts val="50"/>
              </a:spcBef>
              <a:spcAft>
                <a:spcPts val="0"/>
              </a:spcAft>
              <a:buSzPts val="2800"/>
              <a:buNone/>
            </a:pPr>
            <a:r>
              <a:rPr b="1" lang="en" sz="2000" u="sng">
                <a:solidFill>
                  <a:schemeClr val="dk1"/>
                </a:solidFill>
                <a:latin typeface="Times New Roman"/>
                <a:ea typeface="Times New Roman"/>
                <a:cs typeface="Times New Roman"/>
                <a:sym typeface="Times New Roman"/>
              </a:rPr>
              <a:t>Algorithmic Steps  :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SzPts val="1100"/>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SzPts val="1100"/>
              <a:buNone/>
            </a:pPr>
            <a:r>
              <a:rPr b="1" lang="en" sz="2000">
                <a:solidFill>
                  <a:schemeClr val="dk1"/>
                </a:solidFill>
                <a:latin typeface="Times New Roman"/>
                <a:ea typeface="Times New Roman"/>
                <a:cs typeface="Times New Roman"/>
                <a:sym typeface="Times New Roman"/>
              </a:rPr>
              <a:t>Send Request to PaLM API:</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SzPts val="1100"/>
              <a:buNone/>
            </a:pPr>
            <a:r>
              <a:rPr lang="en" sz="2000">
                <a:solidFill>
                  <a:schemeClr val="dk1"/>
                </a:solidFill>
                <a:latin typeface="Times New Roman"/>
                <a:ea typeface="Times New Roman"/>
                <a:cs typeface="Times New Roman"/>
                <a:sym typeface="Times New Roman"/>
              </a:rPr>
              <a:t>Send the request to the PaLM API, which leverages the PaLM 2 language model for processing.</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SzPts val="1100"/>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SzPts val="1100"/>
              <a:buNone/>
            </a:pPr>
            <a:r>
              <a:rPr b="1" lang="en" sz="2000">
                <a:solidFill>
                  <a:schemeClr val="dk1"/>
                </a:solidFill>
                <a:latin typeface="Times New Roman"/>
                <a:ea typeface="Times New Roman"/>
                <a:cs typeface="Times New Roman"/>
                <a:sym typeface="Times New Roman"/>
              </a:rPr>
              <a:t>API Processing:</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SzPts val="1100"/>
              <a:buNone/>
            </a:pPr>
            <a:r>
              <a:rPr lang="en" sz="2000">
                <a:solidFill>
                  <a:schemeClr val="dk1"/>
                </a:solidFill>
                <a:latin typeface="Times New Roman"/>
                <a:ea typeface="Times New Roman"/>
                <a:cs typeface="Times New Roman"/>
                <a:sym typeface="Times New Roman"/>
              </a:rPr>
              <a:t>The PaLM API processes your request using the state-of-the-art PaLM 2 language model, which is well-trained on a vast dataset of text and code.</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SzPts val="1100"/>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SzPts val="1100"/>
              <a:buNone/>
            </a:pPr>
            <a:r>
              <a:rPr b="1" lang="en" sz="2000">
                <a:solidFill>
                  <a:schemeClr val="dk1"/>
                </a:solidFill>
                <a:latin typeface="Times New Roman"/>
                <a:ea typeface="Times New Roman"/>
                <a:cs typeface="Times New Roman"/>
                <a:sym typeface="Times New Roman"/>
              </a:rPr>
              <a:t>Response Generation:</a:t>
            </a:r>
            <a:endParaRPr b="1"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SzPts val="1100"/>
              <a:buNone/>
            </a:pPr>
            <a:r>
              <a:rPr lang="en" sz="2000">
                <a:solidFill>
                  <a:schemeClr val="dk1"/>
                </a:solidFill>
                <a:latin typeface="Times New Roman"/>
                <a:ea typeface="Times New Roman"/>
                <a:cs typeface="Times New Roman"/>
                <a:sym typeface="Times New Roman"/>
              </a:rPr>
              <a:t>The API generates a response based on the input parameters and the capabilities of the PaLM 2 model.</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SzPts val="1100"/>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SzPts val="1100"/>
              <a:buNone/>
            </a:pPr>
            <a:r>
              <a:t/>
            </a:r>
            <a:endParaRPr b="1" sz="2000">
              <a:solidFill>
                <a:schemeClr val="dk1"/>
              </a:solidFill>
              <a:latin typeface="Times New Roman"/>
              <a:ea typeface="Times New Roman"/>
              <a:cs typeface="Times New Roman"/>
              <a:sym typeface="Times New Roman"/>
            </a:endParaRPr>
          </a:p>
          <a:p>
            <a:pPr indent="0" lvl="0" marL="0" rtl="0" algn="l">
              <a:lnSpc>
                <a:spcPct val="80000"/>
              </a:lnSpc>
              <a:spcBef>
                <a:spcPts val="50"/>
              </a:spcBef>
              <a:spcAft>
                <a:spcPts val="0"/>
              </a:spcAft>
              <a:buSzPts val="2800"/>
              <a:buNone/>
            </a:pPr>
            <a:r>
              <a:t/>
            </a:r>
            <a:endParaRPr b="1"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
        <p:nvSpPr>
          <p:cNvPr id="156" name="Google Shape;156;p27"/>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pic>
        <p:nvPicPr>
          <p:cNvPr id="157" name="Google Shape;157;p27"/>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idx="1" type="subTitle"/>
          </p:nvPr>
        </p:nvSpPr>
        <p:spPr>
          <a:xfrm>
            <a:off x="311700" y="1347100"/>
            <a:ext cx="8520600" cy="3582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SzPct val="35000"/>
              <a:buNone/>
            </a:pPr>
            <a:r>
              <a:rPr b="1" lang="en" sz="8000" u="sng">
                <a:solidFill>
                  <a:schemeClr val="dk1"/>
                </a:solidFill>
                <a:latin typeface="Times New Roman"/>
                <a:ea typeface="Times New Roman"/>
                <a:cs typeface="Times New Roman"/>
                <a:sym typeface="Times New Roman"/>
              </a:rPr>
              <a:t>Algorithmic Steps  : </a:t>
            </a:r>
            <a:br>
              <a:rPr b="1" lang="en" sz="8000">
                <a:solidFill>
                  <a:schemeClr val="dk1"/>
                </a:solidFill>
                <a:latin typeface="Times New Roman"/>
                <a:ea typeface="Times New Roman"/>
                <a:cs typeface="Times New Roman"/>
                <a:sym typeface="Times New Roman"/>
              </a:rPr>
            </a:br>
            <a:endParaRPr b="1" sz="8000">
              <a:solidFill>
                <a:schemeClr val="dk1"/>
              </a:solidFill>
              <a:latin typeface="Times New Roman"/>
              <a:ea typeface="Times New Roman"/>
              <a:cs typeface="Times New Roman"/>
              <a:sym typeface="Times New Roman"/>
            </a:endParaRPr>
          </a:p>
          <a:p>
            <a:pPr indent="0" lvl="0" marL="457200" marR="0" rtl="0" algn="l">
              <a:lnSpc>
                <a:spcPct val="80000"/>
              </a:lnSpc>
              <a:spcBef>
                <a:spcPts val="0"/>
              </a:spcBef>
              <a:spcAft>
                <a:spcPts val="0"/>
              </a:spcAft>
              <a:buClr>
                <a:srgbClr val="000000"/>
              </a:buClr>
              <a:buSzPct val="35000"/>
              <a:buFont typeface="Arial"/>
              <a:buNone/>
            </a:pPr>
            <a:br>
              <a:rPr b="1" lang="en" sz="8000">
                <a:solidFill>
                  <a:schemeClr val="dk1"/>
                </a:solidFill>
                <a:latin typeface="Times New Roman"/>
                <a:ea typeface="Times New Roman"/>
                <a:cs typeface="Times New Roman"/>
                <a:sym typeface="Times New Roman"/>
              </a:rPr>
            </a:br>
            <a:r>
              <a:rPr b="1" lang="en" sz="8000">
                <a:solidFill>
                  <a:schemeClr val="dk1"/>
                </a:solidFill>
                <a:latin typeface="Times New Roman"/>
                <a:ea typeface="Times New Roman"/>
                <a:cs typeface="Times New Roman"/>
                <a:sym typeface="Times New Roman"/>
              </a:rPr>
              <a:t>Response Retrieval:</a:t>
            </a:r>
            <a:endParaRPr b="1" sz="8000">
              <a:solidFill>
                <a:schemeClr val="dk1"/>
              </a:solidFill>
              <a:latin typeface="Times New Roman"/>
              <a:ea typeface="Times New Roman"/>
              <a:cs typeface="Times New Roman"/>
              <a:sym typeface="Times New Roman"/>
            </a:endParaRPr>
          </a:p>
          <a:p>
            <a:pPr indent="0" lvl="0" marL="457200" marR="0" rtl="0" algn="l">
              <a:lnSpc>
                <a:spcPct val="80000"/>
              </a:lnSpc>
              <a:spcBef>
                <a:spcPts val="50"/>
              </a:spcBef>
              <a:spcAft>
                <a:spcPts val="0"/>
              </a:spcAft>
              <a:buNone/>
            </a:pPr>
            <a:r>
              <a:rPr lang="en" sz="8000">
                <a:solidFill>
                  <a:schemeClr val="dk1"/>
                </a:solidFill>
                <a:latin typeface="Times New Roman"/>
                <a:ea typeface="Times New Roman"/>
                <a:cs typeface="Times New Roman"/>
                <a:sym typeface="Times New Roman"/>
              </a:rPr>
              <a:t>Retrieve the response from the PaLM API, which contains the output based on the task you requested.</a:t>
            </a:r>
            <a:endParaRPr sz="8000">
              <a:solidFill>
                <a:schemeClr val="dk1"/>
              </a:solidFill>
              <a:latin typeface="Times New Roman"/>
              <a:ea typeface="Times New Roman"/>
              <a:cs typeface="Times New Roman"/>
              <a:sym typeface="Times New Roman"/>
            </a:endParaRPr>
          </a:p>
          <a:p>
            <a:pPr indent="0" lvl="0" marL="457200" marR="0" rtl="0" algn="l">
              <a:lnSpc>
                <a:spcPct val="80000"/>
              </a:lnSpc>
              <a:spcBef>
                <a:spcPts val="50"/>
              </a:spcBef>
              <a:spcAft>
                <a:spcPts val="0"/>
              </a:spcAft>
              <a:buClr>
                <a:srgbClr val="000000"/>
              </a:buClr>
              <a:buSzPct val="35000"/>
              <a:buFont typeface="Arial"/>
              <a:buNone/>
            </a:pPr>
            <a:r>
              <a:t/>
            </a:r>
            <a:endParaRPr sz="8000">
              <a:solidFill>
                <a:schemeClr val="dk1"/>
              </a:solidFill>
              <a:latin typeface="Times New Roman"/>
              <a:ea typeface="Times New Roman"/>
              <a:cs typeface="Times New Roman"/>
              <a:sym typeface="Times New Roman"/>
            </a:endParaRPr>
          </a:p>
          <a:p>
            <a:pPr indent="0" lvl="0" marL="457200" marR="0" rtl="0" algn="l">
              <a:lnSpc>
                <a:spcPct val="80000"/>
              </a:lnSpc>
              <a:spcBef>
                <a:spcPts val="50"/>
              </a:spcBef>
              <a:spcAft>
                <a:spcPts val="0"/>
              </a:spcAft>
              <a:buClr>
                <a:srgbClr val="000000"/>
              </a:buClr>
              <a:buSzPct val="35000"/>
              <a:buFont typeface="Arial"/>
              <a:buNone/>
            </a:pPr>
            <a:r>
              <a:rPr b="1" lang="en" sz="8000">
                <a:solidFill>
                  <a:schemeClr val="dk1"/>
                </a:solidFill>
                <a:latin typeface="Times New Roman"/>
                <a:ea typeface="Times New Roman"/>
                <a:cs typeface="Times New Roman"/>
                <a:sym typeface="Times New Roman"/>
              </a:rPr>
              <a:t>Questionnaire:</a:t>
            </a:r>
            <a:endParaRPr b="1" sz="8000">
              <a:solidFill>
                <a:schemeClr val="dk1"/>
              </a:solidFill>
              <a:latin typeface="Times New Roman"/>
              <a:ea typeface="Times New Roman"/>
              <a:cs typeface="Times New Roman"/>
              <a:sym typeface="Times New Roman"/>
            </a:endParaRPr>
          </a:p>
          <a:p>
            <a:pPr indent="0" lvl="0" marL="457200" marR="0" rtl="0" algn="l">
              <a:lnSpc>
                <a:spcPct val="80000"/>
              </a:lnSpc>
              <a:spcBef>
                <a:spcPts val="50"/>
              </a:spcBef>
              <a:spcAft>
                <a:spcPts val="0"/>
              </a:spcAft>
              <a:buNone/>
            </a:pPr>
            <a:r>
              <a:rPr lang="en" sz="8000">
                <a:solidFill>
                  <a:schemeClr val="dk1"/>
                </a:solidFill>
                <a:latin typeface="Times New Roman"/>
                <a:ea typeface="Times New Roman"/>
                <a:cs typeface="Times New Roman"/>
                <a:sym typeface="Times New Roman"/>
              </a:rPr>
              <a:t>If your application requires user input or a structured set of questions, initiate a questionnaire session. During this session, the system interacts with the user to collect specific information needed for the task.</a:t>
            </a:r>
            <a:endParaRPr sz="8000">
              <a:solidFill>
                <a:schemeClr val="dk1"/>
              </a:solidFill>
              <a:latin typeface="Times New Roman"/>
              <a:ea typeface="Times New Roman"/>
              <a:cs typeface="Times New Roman"/>
              <a:sym typeface="Times New Roman"/>
            </a:endParaRPr>
          </a:p>
          <a:p>
            <a:pPr indent="0" lvl="0" marL="457200" marR="0" rtl="0" algn="l">
              <a:lnSpc>
                <a:spcPct val="80000"/>
              </a:lnSpc>
              <a:spcBef>
                <a:spcPts val="50"/>
              </a:spcBef>
              <a:spcAft>
                <a:spcPts val="0"/>
              </a:spcAft>
              <a:buClr>
                <a:srgbClr val="000000"/>
              </a:buClr>
              <a:buSzPct val="35000"/>
              <a:buFont typeface="Arial"/>
              <a:buNone/>
            </a:pPr>
            <a:r>
              <a:t/>
            </a:r>
            <a:endParaRPr sz="8000">
              <a:solidFill>
                <a:schemeClr val="dk1"/>
              </a:solidFill>
              <a:latin typeface="Times New Roman"/>
              <a:ea typeface="Times New Roman"/>
              <a:cs typeface="Times New Roman"/>
              <a:sym typeface="Times New Roman"/>
            </a:endParaRPr>
          </a:p>
          <a:p>
            <a:pPr indent="0" lvl="0" marL="457200" marR="0" rtl="0" algn="l">
              <a:lnSpc>
                <a:spcPct val="80000"/>
              </a:lnSpc>
              <a:spcBef>
                <a:spcPts val="50"/>
              </a:spcBef>
              <a:spcAft>
                <a:spcPts val="0"/>
              </a:spcAft>
              <a:buClr>
                <a:srgbClr val="000000"/>
              </a:buClr>
              <a:buSzPct val="35000"/>
              <a:buFont typeface="Arial"/>
              <a:buNone/>
            </a:pPr>
            <a:r>
              <a:rPr b="1" lang="en" sz="8000">
                <a:solidFill>
                  <a:schemeClr val="dk1"/>
                </a:solidFill>
                <a:latin typeface="Times New Roman"/>
                <a:ea typeface="Times New Roman"/>
                <a:cs typeface="Times New Roman"/>
                <a:sym typeface="Times New Roman"/>
              </a:rPr>
              <a:t>User Input Collection:</a:t>
            </a:r>
            <a:endParaRPr b="1" sz="8000">
              <a:solidFill>
                <a:schemeClr val="dk1"/>
              </a:solidFill>
              <a:latin typeface="Times New Roman"/>
              <a:ea typeface="Times New Roman"/>
              <a:cs typeface="Times New Roman"/>
              <a:sym typeface="Times New Roman"/>
            </a:endParaRPr>
          </a:p>
          <a:p>
            <a:pPr indent="0" lvl="0" marL="457200" marR="0" rtl="0" algn="l">
              <a:lnSpc>
                <a:spcPct val="80000"/>
              </a:lnSpc>
              <a:spcBef>
                <a:spcPts val="50"/>
              </a:spcBef>
              <a:spcAft>
                <a:spcPts val="0"/>
              </a:spcAft>
              <a:buNone/>
            </a:pPr>
            <a:r>
              <a:rPr lang="en" sz="8000">
                <a:solidFill>
                  <a:schemeClr val="dk1"/>
                </a:solidFill>
                <a:latin typeface="Times New Roman"/>
                <a:ea typeface="Times New Roman"/>
                <a:cs typeface="Times New Roman"/>
                <a:sym typeface="Times New Roman"/>
              </a:rPr>
              <a:t>Gather user responses to the questionnaire. These responses are typically in the form of text input.</a:t>
            </a:r>
            <a:endParaRPr sz="8000">
              <a:solidFill>
                <a:schemeClr val="dk1"/>
              </a:solidFill>
              <a:latin typeface="Times New Roman"/>
              <a:ea typeface="Times New Roman"/>
              <a:cs typeface="Times New Roman"/>
              <a:sym typeface="Times New Roman"/>
            </a:endParaRPr>
          </a:p>
          <a:p>
            <a:pPr indent="0" lvl="0" marL="457200" rtl="0" algn="l">
              <a:lnSpc>
                <a:spcPct val="100000"/>
              </a:lnSpc>
              <a:spcBef>
                <a:spcPts val="5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
        <p:nvSpPr>
          <p:cNvPr id="163" name="Google Shape;163;p28"/>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pic>
        <p:nvPicPr>
          <p:cNvPr id="164" name="Google Shape;164;p28"/>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idx="1" type="subTitle"/>
          </p:nvPr>
        </p:nvSpPr>
        <p:spPr>
          <a:xfrm>
            <a:off x="311700" y="1347100"/>
            <a:ext cx="8520600" cy="3582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SzPct val="35000"/>
              <a:buNone/>
            </a:pPr>
            <a:r>
              <a:rPr b="1" lang="en" sz="8000" u="sng">
                <a:solidFill>
                  <a:schemeClr val="dk1"/>
                </a:solidFill>
                <a:latin typeface="Times New Roman"/>
                <a:ea typeface="Times New Roman"/>
                <a:cs typeface="Times New Roman"/>
                <a:sym typeface="Times New Roman"/>
              </a:rPr>
              <a:t>Algorithmic Steps  : </a:t>
            </a:r>
            <a:br>
              <a:rPr b="1" lang="en" sz="8000">
                <a:solidFill>
                  <a:schemeClr val="dk1"/>
                </a:solidFill>
                <a:latin typeface="Times New Roman"/>
                <a:ea typeface="Times New Roman"/>
                <a:cs typeface="Times New Roman"/>
                <a:sym typeface="Times New Roman"/>
              </a:rPr>
            </a:br>
            <a:endParaRPr sz="80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Clr>
                <a:schemeClr val="dk1"/>
              </a:buClr>
              <a:buSzPct val="35000"/>
              <a:buFont typeface="Arial"/>
              <a:buNone/>
            </a:pPr>
            <a:r>
              <a:rPr b="1" lang="en" sz="8000">
                <a:solidFill>
                  <a:schemeClr val="dk1"/>
                </a:solidFill>
                <a:latin typeface="Times New Roman"/>
                <a:ea typeface="Times New Roman"/>
                <a:cs typeface="Times New Roman"/>
                <a:sym typeface="Times New Roman"/>
              </a:rPr>
              <a:t>Post-Processing :</a:t>
            </a:r>
            <a:endParaRPr b="1" sz="8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275"/>
              <a:buFont typeface="Arial"/>
              <a:buNone/>
            </a:pPr>
            <a:r>
              <a:rPr lang="en" sz="8000">
                <a:solidFill>
                  <a:schemeClr val="dk1"/>
                </a:solidFill>
                <a:latin typeface="Times New Roman"/>
                <a:ea typeface="Times New Roman"/>
                <a:cs typeface="Times New Roman"/>
                <a:sym typeface="Times New Roman"/>
              </a:rPr>
              <a:t>Optionally, perform additional post-processing on the generated response according to your application's needs. This may involve text formatting, data extraction, or custom integration.</a:t>
            </a:r>
            <a:endParaRPr sz="8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ct val="35000"/>
              <a:buFont typeface="Arial"/>
              <a:buNone/>
            </a:pPr>
            <a:r>
              <a:t/>
            </a:r>
            <a:endParaRPr sz="8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ct val="35000"/>
              <a:buFont typeface="Arial"/>
              <a:buNone/>
            </a:pPr>
            <a:r>
              <a:rPr b="1" lang="en" sz="8000">
                <a:solidFill>
                  <a:schemeClr val="dk1"/>
                </a:solidFill>
                <a:latin typeface="Times New Roman"/>
                <a:ea typeface="Times New Roman"/>
                <a:cs typeface="Times New Roman"/>
                <a:sym typeface="Times New Roman"/>
              </a:rPr>
              <a:t>Utilize the Output:</a:t>
            </a:r>
            <a:endParaRPr b="1" sz="8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275"/>
              <a:buFont typeface="Arial"/>
              <a:buNone/>
            </a:pPr>
            <a:r>
              <a:rPr lang="en" sz="8000">
                <a:solidFill>
                  <a:schemeClr val="dk1"/>
                </a:solidFill>
                <a:latin typeface="Times New Roman"/>
                <a:ea typeface="Times New Roman"/>
                <a:cs typeface="Times New Roman"/>
                <a:sym typeface="Times New Roman"/>
              </a:rPr>
              <a:t>Make use of the generated output in your application as required. This could involve displaying translated text, providing answers to questions, or incorporating generated content into your application's workflow.</a:t>
            </a:r>
            <a:endParaRPr sz="8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ct val="35000"/>
              <a:buFont typeface="Arial"/>
              <a:buNone/>
            </a:pPr>
            <a:r>
              <a:t/>
            </a:r>
            <a:endParaRPr sz="8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ct val="35000"/>
              <a:buFont typeface="Arial"/>
              <a:buNone/>
            </a:pPr>
            <a:r>
              <a:rPr b="1" lang="en" sz="8000">
                <a:solidFill>
                  <a:schemeClr val="dk1"/>
                </a:solidFill>
                <a:latin typeface="Times New Roman"/>
                <a:ea typeface="Times New Roman"/>
                <a:cs typeface="Times New Roman"/>
                <a:sym typeface="Times New Roman"/>
              </a:rPr>
              <a:t>Incorporate User Responses:</a:t>
            </a:r>
            <a:endParaRPr b="1" sz="8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275"/>
              <a:buFont typeface="Arial"/>
              <a:buNone/>
            </a:pPr>
            <a:r>
              <a:rPr lang="en" sz="8000">
                <a:solidFill>
                  <a:schemeClr val="dk1"/>
                </a:solidFill>
                <a:latin typeface="Times New Roman"/>
                <a:ea typeface="Times New Roman"/>
                <a:cs typeface="Times New Roman"/>
                <a:sym typeface="Times New Roman"/>
              </a:rPr>
              <a:t>Combine the user's responses from the questionnaire with the API-generated output if needed for further context or action.</a:t>
            </a:r>
            <a:endParaRPr sz="8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ct val="35000"/>
              <a:buFont typeface="Arial"/>
              <a:buNone/>
            </a:pPr>
            <a:r>
              <a:t/>
            </a:r>
            <a:endParaRPr sz="8000">
              <a:solidFill>
                <a:schemeClr val="dk1"/>
              </a:solidFill>
              <a:latin typeface="Times New Roman"/>
              <a:ea typeface="Times New Roman"/>
              <a:cs typeface="Times New Roman"/>
              <a:sym typeface="Times New Roman"/>
            </a:endParaRPr>
          </a:p>
          <a:p>
            <a:pPr indent="0" lvl="0" marL="457200" rtl="0" algn="l">
              <a:spcBef>
                <a:spcPts val="50"/>
              </a:spcBef>
              <a:spcAft>
                <a:spcPts val="0"/>
              </a:spcAft>
              <a:buClr>
                <a:schemeClr val="dk1"/>
              </a:buClr>
              <a:buSzPts val="275"/>
              <a:buFont typeface="Arial"/>
              <a:buNone/>
            </a:pPr>
            <a:r>
              <a:t/>
            </a:r>
            <a:endParaRPr sz="5600">
              <a:solidFill>
                <a:schemeClr val="dk1"/>
              </a:solidFill>
              <a:latin typeface="Times New Roman"/>
              <a:ea typeface="Times New Roman"/>
              <a:cs typeface="Times New Roman"/>
              <a:sym typeface="Times New Roman"/>
            </a:endParaRPr>
          </a:p>
          <a:p>
            <a:pPr indent="0" lvl="0" marL="457200" marR="0" rtl="0" algn="l">
              <a:lnSpc>
                <a:spcPct val="80000"/>
              </a:lnSpc>
              <a:spcBef>
                <a:spcPts val="0"/>
              </a:spcBef>
              <a:spcAft>
                <a:spcPts val="0"/>
              </a:spcAft>
              <a:buClr>
                <a:srgbClr val="000000"/>
              </a:buClr>
              <a:buSzPct val="35000"/>
              <a:buFont typeface="Arial"/>
              <a:buNone/>
            </a:pPr>
            <a:r>
              <a:t/>
            </a:r>
            <a:endParaRPr b="1" sz="8000">
              <a:solidFill>
                <a:schemeClr val="dk1"/>
              </a:solidFill>
              <a:latin typeface="Times New Roman"/>
              <a:ea typeface="Times New Roman"/>
              <a:cs typeface="Times New Roman"/>
              <a:sym typeface="Times New Roman"/>
            </a:endParaRPr>
          </a:p>
          <a:p>
            <a:pPr indent="0" lvl="0" marL="457200" rtl="0" algn="l">
              <a:lnSpc>
                <a:spcPct val="100000"/>
              </a:lnSpc>
              <a:spcBef>
                <a:spcPts val="5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
        <p:nvSpPr>
          <p:cNvPr id="170" name="Google Shape;170;p29"/>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pic>
        <p:nvPicPr>
          <p:cNvPr id="171" name="Google Shape;171;p29"/>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idx="1" type="subTitle"/>
          </p:nvPr>
        </p:nvSpPr>
        <p:spPr>
          <a:xfrm>
            <a:off x="311700" y="1347100"/>
            <a:ext cx="8520600" cy="358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000" u="sng">
                <a:solidFill>
                  <a:schemeClr val="dk1"/>
                </a:solidFill>
                <a:latin typeface="Times New Roman"/>
                <a:ea typeface="Times New Roman"/>
                <a:cs typeface="Times New Roman"/>
                <a:sym typeface="Times New Roman"/>
              </a:rPr>
              <a:t>Algorithmic Steps  : </a:t>
            </a:r>
            <a:br>
              <a:rPr b="1" lang="en"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Clr>
                <a:schemeClr val="dk1"/>
              </a:buClr>
              <a:buSzPts val="2800"/>
              <a:buFont typeface="Arial"/>
              <a:buNone/>
            </a:pPr>
            <a:r>
              <a:rPr b="1" lang="en" sz="2000">
                <a:solidFill>
                  <a:schemeClr val="dk1"/>
                </a:solidFill>
                <a:latin typeface="Times New Roman"/>
                <a:ea typeface="Times New Roman"/>
                <a:cs typeface="Times New Roman"/>
                <a:sym typeface="Times New Roman"/>
              </a:rPr>
              <a:t>Repeat as Needed :</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2800"/>
              <a:buFont typeface="Arial"/>
              <a:buNone/>
            </a:pPr>
            <a:r>
              <a:rPr lang="en" sz="2000">
                <a:solidFill>
                  <a:schemeClr val="dk1"/>
                </a:solidFill>
                <a:latin typeface="Times New Roman"/>
                <a:ea typeface="Times New Roman"/>
                <a:cs typeface="Times New Roman"/>
                <a:sym typeface="Times New Roman"/>
              </a:rPr>
              <a:t>If your application requires multiple interactions with the PaLM API, repeat the process by sending additional requests and handling responses accordingly.</a:t>
            </a:r>
            <a:endParaRPr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457200" rtl="0" algn="l">
              <a:lnSpc>
                <a:spcPct val="80000"/>
              </a:lnSpc>
              <a:spcBef>
                <a:spcPts val="50"/>
              </a:spcBef>
              <a:spcAft>
                <a:spcPts val="0"/>
              </a:spcAft>
              <a:buClr>
                <a:schemeClr val="dk1"/>
              </a:buClr>
              <a:buSzPts val="2800"/>
              <a:buFont typeface="Arial"/>
              <a:buNone/>
            </a:pPr>
            <a:r>
              <a:t/>
            </a:r>
            <a:endParaRPr sz="2000">
              <a:solidFill>
                <a:schemeClr val="dk1"/>
              </a:solidFill>
              <a:latin typeface="Times New Roman"/>
              <a:ea typeface="Times New Roman"/>
              <a:cs typeface="Times New Roman"/>
              <a:sym typeface="Times New Roman"/>
            </a:endParaRPr>
          </a:p>
          <a:p>
            <a:pPr indent="0" lvl="0" marL="457200" rtl="0" algn="l">
              <a:spcBef>
                <a:spcPts val="5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457200" marR="0" rtl="0" algn="l">
              <a:lnSpc>
                <a:spcPct val="80000"/>
              </a:lnSpc>
              <a:spcBef>
                <a:spcPts val="0"/>
              </a:spcBef>
              <a:spcAft>
                <a:spcPts val="0"/>
              </a:spcAft>
              <a:buClr>
                <a:srgbClr val="000000"/>
              </a:buClr>
              <a:buSzPts val="2800"/>
              <a:buFont typeface="Arial"/>
              <a:buNone/>
            </a:pPr>
            <a:r>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5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
        <p:nvSpPr>
          <p:cNvPr id="177" name="Google Shape;177;p30"/>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pic>
        <p:nvPicPr>
          <p:cNvPr id="178" name="Google Shape;178;p30"/>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184" name="Google Shape;184;p31"/>
          <p:cNvSpPr txBox="1"/>
          <p:nvPr>
            <p:ph idx="1" type="subTitle"/>
          </p:nvPr>
        </p:nvSpPr>
        <p:spPr>
          <a:xfrm>
            <a:off x="311700" y="1347100"/>
            <a:ext cx="8520600" cy="358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000">
                <a:solidFill>
                  <a:schemeClr val="dk1"/>
                </a:solidFill>
                <a:latin typeface="Times New Roman"/>
                <a:ea typeface="Times New Roman"/>
                <a:cs typeface="Times New Roman"/>
                <a:sym typeface="Times New Roman"/>
              </a:rPr>
              <a:t>Implementation</a:t>
            </a:r>
            <a:r>
              <a:rPr b="1" lang="en" sz="2000">
                <a:solidFill>
                  <a:schemeClr val="dk1"/>
                </a:solidFill>
                <a:latin typeface="Times New Roman"/>
                <a:ea typeface="Times New Roman"/>
                <a:cs typeface="Times New Roman"/>
                <a:sym typeface="Times New Roman"/>
              </a:rPr>
              <a:t>  : </a:t>
            </a:r>
            <a:br>
              <a:rPr b="1" lang="en" sz="2000">
                <a:solidFill>
                  <a:schemeClr val="dk1"/>
                </a:solidFill>
                <a:latin typeface="Times New Roman"/>
                <a:ea typeface="Times New Roman"/>
                <a:cs typeface="Times New Roman"/>
                <a:sym typeface="Times New Roman"/>
              </a:rPr>
            </a:br>
            <a:r>
              <a:rPr b="1" lang="en" sz="2000">
                <a:solidFill>
                  <a:schemeClr val="dk1"/>
                </a:solidFill>
                <a:latin typeface="Times New Roman"/>
                <a:ea typeface="Times New Roman"/>
                <a:cs typeface="Times New Roman"/>
                <a:sym typeface="Times New Roman"/>
              </a:rPr>
              <a:t>(till date)</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br>
              <a:rPr b="1" lang="en"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pic>
        <p:nvPicPr>
          <p:cNvPr id="185" name="Google Shape;185;p31"/>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pic>
        <p:nvPicPr>
          <p:cNvPr id="186" name="Google Shape;186;p31"/>
          <p:cNvPicPr preferRelativeResize="0"/>
          <p:nvPr/>
        </p:nvPicPr>
        <p:blipFill rotWithShape="1">
          <a:blip r:embed="rId4">
            <a:alphaModFix/>
          </a:blip>
          <a:srcRect b="0" l="3192" r="21323" t="0"/>
          <a:stretch/>
        </p:blipFill>
        <p:spPr>
          <a:xfrm>
            <a:off x="2902425" y="1532250"/>
            <a:ext cx="2462774" cy="3253425"/>
          </a:xfrm>
          <a:prstGeom prst="rect">
            <a:avLst/>
          </a:prstGeom>
          <a:noFill/>
          <a:ln>
            <a:noFill/>
          </a:ln>
        </p:spPr>
      </p:pic>
      <p:pic>
        <p:nvPicPr>
          <p:cNvPr id="187" name="Google Shape;187;p31"/>
          <p:cNvPicPr preferRelativeResize="0"/>
          <p:nvPr/>
        </p:nvPicPr>
        <p:blipFill>
          <a:blip r:embed="rId5">
            <a:alphaModFix/>
          </a:blip>
          <a:stretch>
            <a:fillRect/>
          </a:stretch>
        </p:blipFill>
        <p:spPr>
          <a:xfrm>
            <a:off x="5576625" y="1532250"/>
            <a:ext cx="2571775" cy="3253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62" name="Google Shape;62;p14"/>
          <p:cNvSpPr txBox="1"/>
          <p:nvPr>
            <p:ph idx="1" type="subTitle"/>
          </p:nvPr>
        </p:nvSpPr>
        <p:spPr>
          <a:xfrm>
            <a:off x="713825" y="1351550"/>
            <a:ext cx="3218700" cy="3694500"/>
          </a:xfrm>
          <a:prstGeom prst="rect">
            <a:avLst/>
          </a:prstGeom>
          <a:noFill/>
          <a:ln>
            <a:noFill/>
          </a:ln>
        </p:spPr>
        <p:txBody>
          <a:bodyPr anchorCtr="0" anchor="t" bIns="0" lIns="91425" spcFirstLastPara="1" rIns="91425" wrap="square" tIns="91425">
            <a:normAutofit/>
          </a:bodyPr>
          <a:lstStyle/>
          <a:p>
            <a:pPr indent="0" lvl="0" marL="0" rtl="0" algn="l">
              <a:lnSpc>
                <a:spcPct val="90000"/>
              </a:lnSpc>
              <a:spcBef>
                <a:spcPts val="0"/>
              </a:spcBef>
              <a:spcAft>
                <a:spcPts val="0"/>
              </a:spcAft>
              <a:buSzPts val="2800"/>
              <a:buNone/>
            </a:pPr>
            <a:r>
              <a:rPr b="1" lang="en" sz="2200" u="sng">
                <a:solidFill>
                  <a:srgbClr val="000000"/>
                </a:solidFill>
                <a:latin typeface="Times New Roman"/>
                <a:ea typeface="Times New Roman"/>
                <a:cs typeface="Times New Roman"/>
                <a:sym typeface="Times New Roman"/>
              </a:rPr>
              <a:t>Overview : </a:t>
            </a:r>
            <a:br>
              <a:rPr b="1" lang="en" sz="1800">
                <a:solidFill>
                  <a:srgbClr val="000000"/>
                </a:solidFill>
                <a:latin typeface="Times New Roman"/>
                <a:ea typeface="Times New Roman"/>
                <a:cs typeface="Times New Roman"/>
                <a:sym typeface="Times New Roman"/>
              </a:rPr>
            </a:br>
            <a:br>
              <a:rPr b="1" lang="en" sz="1800">
                <a:solidFill>
                  <a:srgbClr val="000000"/>
                </a:solidFill>
                <a:latin typeface="Times New Roman"/>
                <a:ea typeface="Times New Roman"/>
                <a:cs typeface="Times New Roman"/>
                <a:sym typeface="Times New Roman"/>
              </a:rPr>
            </a:br>
            <a:r>
              <a:rPr b="1" lang="en" sz="1800">
                <a:solidFill>
                  <a:srgbClr val="000000"/>
                </a:solidFill>
                <a:latin typeface="Times New Roman"/>
                <a:ea typeface="Times New Roman"/>
                <a:cs typeface="Times New Roman"/>
                <a:sym typeface="Times New Roman"/>
              </a:rPr>
              <a:t>1) Introduction</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rPr b="1" lang="en" sz="1800">
                <a:solidFill>
                  <a:srgbClr val="000000"/>
                </a:solidFill>
                <a:latin typeface="Times New Roman"/>
                <a:ea typeface="Times New Roman"/>
                <a:cs typeface="Times New Roman"/>
                <a:sym typeface="Times New Roman"/>
              </a:rPr>
              <a:t>2) Problem Statement</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rPr b="1" lang="en" sz="1800">
                <a:solidFill>
                  <a:srgbClr val="000000"/>
                </a:solidFill>
                <a:latin typeface="Times New Roman"/>
                <a:ea typeface="Times New Roman"/>
                <a:cs typeface="Times New Roman"/>
                <a:sym typeface="Times New Roman"/>
              </a:rPr>
              <a:t>3) Project Scope</a:t>
            </a:r>
            <a:br>
              <a:rPr b="1" lang="en" sz="1800">
                <a:solidFill>
                  <a:srgbClr val="000000"/>
                </a:solidFill>
                <a:latin typeface="Times New Roman"/>
                <a:ea typeface="Times New Roman"/>
                <a:cs typeface="Times New Roman"/>
                <a:sym typeface="Times New Roman"/>
              </a:rPr>
            </a:br>
            <a:br>
              <a:rPr b="1" lang="en" sz="1800">
                <a:solidFill>
                  <a:srgbClr val="000000"/>
                </a:solidFill>
                <a:latin typeface="Times New Roman"/>
                <a:ea typeface="Times New Roman"/>
                <a:cs typeface="Times New Roman"/>
                <a:sym typeface="Times New Roman"/>
              </a:rPr>
            </a:br>
            <a:r>
              <a:rPr b="1" lang="en" sz="1800">
                <a:solidFill>
                  <a:srgbClr val="000000"/>
                </a:solidFill>
                <a:latin typeface="Times New Roman"/>
                <a:ea typeface="Times New Roman"/>
                <a:cs typeface="Times New Roman"/>
                <a:sym typeface="Times New Roman"/>
              </a:rPr>
              <a:t>4) Target Audience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rPr b="1" lang="en" sz="1800">
                <a:solidFill>
                  <a:srgbClr val="000000"/>
                </a:solidFill>
                <a:latin typeface="Times New Roman"/>
                <a:ea typeface="Times New Roman"/>
                <a:cs typeface="Times New Roman"/>
                <a:sym typeface="Times New Roman"/>
              </a:rPr>
              <a:t>5) </a:t>
            </a:r>
            <a:r>
              <a:rPr b="1" lang="en" sz="1800">
                <a:solidFill>
                  <a:srgbClr val="000000"/>
                </a:solidFill>
                <a:latin typeface="Times New Roman"/>
                <a:ea typeface="Times New Roman"/>
                <a:cs typeface="Times New Roman"/>
                <a:sym typeface="Times New Roman"/>
              </a:rPr>
              <a:t>Literature</a:t>
            </a:r>
            <a:r>
              <a:rPr b="1" lang="en" sz="1800">
                <a:solidFill>
                  <a:srgbClr val="000000"/>
                </a:solidFill>
                <a:latin typeface="Times New Roman"/>
                <a:ea typeface="Times New Roman"/>
                <a:cs typeface="Times New Roman"/>
                <a:sym typeface="Times New Roman"/>
              </a:rPr>
              <a:t> Survey</a:t>
            </a:r>
            <a:br>
              <a:rPr b="1" lang="en" sz="1800">
                <a:solidFill>
                  <a:srgbClr val="000000"/>
                </a:solidFill>
                <a:latin typeface="Times New Roman"/>
                <a:ea typeface="Times New Roman"/>
                <a:cs typeface="Times New Roman"/>
                <a:sym typeface="Times New Roman"/>
              </a:rPr>
            </a:br>
            <a:endParaRPr b="1" sz="1800">
              <a:solidFill>
                <a:srgbClr val="000000"/>
              </a:solidFill>
              <a:latin typeface="Times New Roman"/>
              <a:ea typeface="Times New Roman"/>
              <a:cs typeface="Times New Roman"/>
              <a:sym typeface="Times New Roman"/>
            </a:endParaRPr>
          </a:p>
        </p:txBody>
      </p:sp>
      <p:pic>
        <p:nvPicPr>
          <p:cNvPr id="63" name="Google Shape;63;p14"/>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
        <p:nvSpPr>
          <p:cNvPr id="64" name="Google Shape;64;p14"/>
          <p:cNvSpPr txBox="1"/>
          <p:nvPr/>
        </p:nvSpPr>
        <p:spPr>
          <a:xfrm>
            <a:off x="4031175" y="1611575"/>
            <a:ext cx="3929700" cy="272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Arial"/>
              <a:buNone/>
            </a:pPr>
            <a:br>
              <a:rPr b="1" lang="en" sz="1800">
                <a:solidFill>
                  <a:schemeClr val="dk1"/>
                </a:solidFill>
                <a:latin typeface="Times New Roman"/>
                <a:ea typeface="Times New Roman"/>
                <a:cs typeface="Times New Roman"/>
                <a:sym typeface="Times New Roman"/>
              </a:rPr>
            </a:br>
            <a:r>
              <a:rPr b="1" lang="en" sz="1800">
                <a:solidFill>
                  <a:schemeClr val="dk1"/>
                </a:solidFill>
                <a:latin typeface="Times New Roman"/>
                <a:ea typeface="Times New Roman"/>
                <a:cs typeface="Times New Roman"/>
                <a:sym typeface="Times New Roman"/>
              </a:rPr>
              <a:t>6) System Architecture </a:t>
            </a:r>
            <a:endParaRPr b="1"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Font typeface="Arial"/>
              <a:buNone/>
            </a:pPr>
            <a:r>
              <a:rPr b="1" lang="en" sz="1800">
                <a:solidFill>
                  <a:schemeClr val="dk1"/>
                </a:solidFill>
                <a:latin typeface="Times New Roman"/>
                <a:ea typeface="Times New Roman"/>
                <a:cs typeface="Times New Roman"/>
                <a:sym typeface="Times New Roman"/>
              </a:rPr>
              <a:t>7) Tech Stack </a:t>
            </a:r>
            <a:endParaRPr b="1"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Font typeface="Arial"/>
              <a:buNone/>
            </a:pPr>
            <a:r>
              <a:rPr b="1" lang="en" sz="1800">
                <a:solidFill>
                  <a:schemeClr val="dk1"/>
                </a:solidFill>
                <a:latin typeface="Times New Roman"/>
                <a:ea typeface="Times New Roman"/>
                <a:cs typeface="Times New Roman"/>
                <a:sym typeface="Times New Roman"/>
              </a:rPr>
              <a:t>8) Algorithmic Steps </a:t>
            </a:r>
            <a:endParaRPr b="1"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Font typeface="Arial"/>
              <a:buNone/>
            </a:pPr>
            <a:r>
              <a:rPr b="1" lang="en" sz="1800">
                <a:solidFill>
                  <a:schemeClr val="dk1"/>
                </a:solidFill>
                <a:latin typeface="Times New Roman"/>
                <a:ea typeface="Times New Roman"/>
                <a:cs typeface="Times New Roman"/>
                <a:sym typeface="Times New Roman"/>
              </a:rPr>
              <a:t>9) Sample Output and implementation</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193" name="Google Shape;193;p32"/>
          <p:cNvSpPr txBox="1"/>
          <p:nvPr>
            <p:ph idx="1" type="subTitle"/>
          </p:nvPr>
        </p:nvSpPr>
        <p:spPr>
          <a:xfrm>
            <a:off x="311700" y="1347100"/>
            <a:ext cx="8520600" cy="358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000">
                <a:solidFill>
                  <a:schemeClr val="dk1"/>
                </a:solidFill>
                <a:latin typeface="Times New Roman"/>
                <a:ea typeface="Times New Roman"/>
                <a:cs typeface="Times New Roman"/>
                <a:sym typeface="Times New Roman"/>
              </a:rPr>
              <a:t>Implementation  : </a:t>
            </a:r>
            <a:br>
              <a:rPr b="1" lang="en" sz="2000">
                <a:solidFill>
                  <a:schemeClr val="dk1"/>
                </a:solidFill>
                <a:latin typeface="Times New Roman"/>
                <a:ea typeface="Times New Roman"/>
                <a:cs typeface="Times New Roman"/>
                <a:sym typeface="Times New Roman"/>
              </a:rPr>
            </a:b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br>
              <a:rPr b="1" lang="en"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pic>
        <p:nvPicPr>
          <p:cNvPr id="194" name="Google Shape;194;p32"/>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pic>
        <p:nvPicPr>
          <p:cNvPr id="195" name="Google Shape;195;p32"/>
          <p:cNvPicPr preferRelativeResize="0"/>
          <p:nvPr/>
        </p:nvPicPr>
        <p:blipFill>
          <a:blip r:embed="rId4">
            <a:alphaModFix/>
          </a:blip>
          <a:stretch>
            <a:fillRect/>
          </a:stretch>
        </p:blipFill>
        <p:spPr>
          <a:xfrm>
            <a:off x="2523325" y="1278450"/>
            <a:ext cx="2590999" cy="3788676"/>
          </a:xfrm>
          <a:prstGeom prst="rect">
            <a:avLst/>
          </a:prstGeom>
          <a:noFill/>
          <a:ln>
            <a:noFill/>
          </a:ln>
        </p:spPr>
      </p:pic>
      <p:pic>
        <p:nvPicPr>
          <p:cNvPr id="196" name="Google Shape;196;p32"/>
          <p:cNvPicPr preferRelativeResize="0"/>
          <p:nvPr/>
        </p:nvPicPr>
        <p:blipFill>
          <a:blip r:embed="rId5">
            <a:alphaModFix/>
          </a:blip>
          <a:stretch>
            <a:fillRect/>
          </a:stretch>
        </p:blipFill>
        <p:spPr>
          <a:xfrm>
            <a:off x="5356400" y="1243775"/>
            <a:ext cx="2688951" cy="37886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202" name="Google Shape;202;p33"/>
          <p:cNvSpPr txBox="1"/>
          <p:nvPr>
            <p:ph idx="1" type="subTitle"/>
          </p:nvPr>
        </p:nvSpPr>
        <p:spPr>
          <a:xfrm>
            <a:off x="311700" y="1347100"/>
            <a:ext cx="8520600" cy="3582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b="1" sz="2000">
              <a:solidFill>
                <a:schemeClr val="dk1"/>
              </a:solidFill>
            </a:endParaRPr>
          </a:p>
          <a:p>
            <a:pPr indent="0" lvl="0" marL="0" rtl="0" algn="ctr">
              <a:lnSpc>
                <a:spcPct val="100000"/>
              </a:lnSpc>
              <a:spcBef>
                <a:spcPts val="0"/>
              </a:spcBef>
              <a:spcAft>
                <a:spcPts val="0"/>
              </a:spcAft>
              <a:buSzPts val="2800"/>
              <a:buNone/>
            </a:pPr>
            <a:r>
              <a:t/>
            </a:r>
            <a:endParaRPr b="1" sz="2000">
              <a:solidFill>
                <a:schemeClr val="dk1"/>
              </a:solidFill>
            </a:endParaRPr>
          </a:p>
          <a:p>
            <a:pPr indent="0" lvl="0" marL="0" rtl="0" algn="ctr">
              <a:lnSpc>
                <a:spcPct val="100000"/>
              </a:lnSpc>
              <a:spcBef>
                <a:spcPts val="0"/>
              </a:spcBef>
              <a:spcAft>
                <a:spcPts val="0"/>
              </a:spcAft>
              <a:buSzPts val="2800"/>
              <a:buNone/>
            </a:pPr>
            <a:r>
              <a:t/>
            </a:r>
            <a:endParaRPr b="1" sz="2000">
              <a:solidFill>
                <a:schemeClr val="dk1"/>
              </a:solidFill>
            </a:endParaRPr>
          </a:p>
          <a:p>
            <a:pPr indent="0" lvl="0" marL="0" rtl="0" algn="ctr">
              <a:lnSpc>
                <a:spcPct val="100000"/>
              </a:lnSpc>
              <a:spcBef>
                <a:spcPts val="0"/>
              </a:spcBef>
              <a:spcAft>
                <a:spcPts val="0"/>
              </a:spcAft>
              <a:buSzPts val="2800"/>
              <a:buNone/>
            </a:pPr>
            <a:r>
              <a:t/>
            </a:r>
            <a:endParaRPr b="1" sz="2000">
              <a:solidFill>
                <a:schemeClr val="dk1"/>
              </a:solidFill>
            </a:endParaRPr>
          </a:p>
          <a:p>
            <a:pPr indent="0" lvl="0" marL="0" rtl="0" algn="ctr">
              <a:lnSpc>
                <a:spcPct val="100000"/>
              </a:lnSpc>
              <a:spcBef>
                <a:spcPts val="0"/>
              </a:spcBef>
              <a:spcAft>
                <a:spcPts val="0"/>
              </a:spcAft>
              <a:buSzPts val="2800"/>
              <a:buNone/>
            </a:pPr>
            <a:r>
              <a:rPr b="1" lang="en" sz="4400">
                <a:solidFill>
                  <a:schemeClr val="dk1"/>
                </a:solidFill>
                <a:latin typeface="Times New Roman"/>
                <a:ea typeface="Times New Roman"/>
                <a:cs typeface="Times New Roman"/>
                <a:sym typeface="Times New Roman"/>
              </a:rPr>
              <a:t>THANK YOU!!!</a:t>
            </a:r>
            <a:endParaRPr sz="4400">
              <a:solidFill>
                <a:srgbClr val="00000A"/>
              </a:solidFill>
              <a:latin typeface="Times New Roman"/>
              <a:ea typeface="Times New Roman"/>
              <a:cs typeface="Times New Roman"/>
              <a:sym typeface="Times New Roman"/>
            </a:endParaRPr>
          </a:p>
        </p:txBody>
      </p:sp>
      <p:pic>
        <p:nvPicPr>
          <p:cNvPr id="203" name="Google Shape;203;p33"/>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subTitle"/>
          </p:nvPr>
        </p:nvSpPr>
        <p:spPr>
          <a:xfrm>
            <a:off x="311700" y="1532700"/>
            <a:ext cx="8520600" cy="3694500"/>
          </a:xfrm>
          <a:prstGeom prst="rect">
            <a:avLst/>
          </a:prstGeom>
          <a:noFill/>
          <a:ln>
            <a:noFill/>
          </a:ln>
        </p:spPr>
        <p:txBody>
          <a:bodyPr anchorCtr="0" anchor="t" bIns="0" lIns="91425" spcFirstLastPara="1" rIns="91425" wrap="square" tIns="91425">
            <a:normAutofit/>
          </a:bodyPr>
          <a:lstStyle/>
          <a:p>
            <a:pPr indent="0" lvl="0" marL="0" rtl="0" algn="l">
              <a:lnSpc>
                <a:spcPct val="90000"/>
              </a:lnSpc>
              <a:spcBef>
                <a:spcPts val="0"/>
              </a:spcBef>
              <a:spcAft>
                <a:spcPts val="0"/>
              </a:spcAft>
              <a:buSzPts val="2800"/>
              <a:buNone/>
            </a:pPr>
            <a:r>
              <a:rPr b="1" lang="en" sz="2000" u="sng">
                <a:solidFill>
                  <a:srgbClr val="000000"/>
                </a:solidFill>
                <a:latin typeface="Times New Roman"/>
                <a:ea typeface="Times New Roman"/>
                <a:cs typeface="Times New Roman"/>
                <a:sym typeface="Times New Roman"/>
              </a:rPr>
              <a:t>Problem Statement</a:t>
            </a:r>
            <a:r>
              <a:rPr b="1" lang="en" sz="2000" u="sng">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rPr lang="en" sz="1800">
                <a:solidFill>
                  <a:srgbClr val="000000"/>
                </a:solidFill>
                <a:latin typeface="Times New Roman"/>
                <a:ea typeface="Times New Roman"/>
                <a:cs typeface="Times New Roman"/>
                <a:sym typeface="Times New Roman"/>
              </a:rPr>
              <a:t>Develop a comprehensive and user-friendly web app using Generative AI called 'Travel Buddy'. A smart traveling system that caters to the diverse needs and preferences of travelers, ensuring an all-inclusive and seamless travel experience for individuals of varying backgrounds and abilities.</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800">
              <a:solidFill>
                <a:srgbClr val="000000"/>
              </a:solidFill>
              <a:latin typeface="Times New Roman"/>
              <a:ea typeface="Times New Roman"/>
              <a:cs typeface="Times New Roman"/>
              <a:sym typeface="Times New Roman"/>
            </a:endParaRPr>
          </a:p>
        </p:txBody>
      </p:sp>
      <p:sp>
        <p:nvSpPr>
          <p:cNvPr id="70" name="Google Shape;70;p15"/>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pic>
        <p:nvPicPr>
          <p:cNvPr id="71" name="Google Shape;71;p15"/>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77" name="Google Shape;77;p16"/>
          <p:cNvSpPr txBox="1"/>
          <p:nvPr>
            <p:ph idx="1" type="subTitle"/>
          </p:nvPr>
        </p:nvSpPr>
        <p:spPr>
          <a:xfrm>
            <a:off x="311700" y="1357525"/>
            <a:ext cx="8520600" cy="3694500"/>
          </a:xfrm>
          <a:prstGeom prst="rect">
            <a:avLst/>
          </a:prstGeom>
          <a:noFill/>
          <a:ln>
            <a:noFill/>
          </a:ln>
        </p:spPr>
        <p:txBody>
          <a:bodyPr anchorCtr="0" anchor="t" bIns="0" lIns="91425" spcFirstLastPara="1" rIns="91425" wrap="square" tIns="91425">
            <a:normAutofit fontScale="92500" lnSpcReduction="20000"/>
          </a:bodyPr>
          <a:lstStyle/>
          <a:p>
            <a:pPr indent="0" lvl="0" marL="0" rtl="0" algn="l">
              <a:lnSpc>
                <a:spcPct val="90000"/>
              </a:lnSpc>
              <a:spcBef>
                <a:spcPts val="0"/>
              </a:spcBef>
              <a:spcAft>
                <a:spcPts val="0"/>
              </a:spcAft>
              <a:buSzPct val="155555"/>
              <a:buNone/>
            </a:pPr>
            <a:r>
              <a:rPr b="1" lang="en" sz="1800" u="sng">
                <a:solidFill>
                  <a:srgbClr val="000000"/>
                </a:solidFill>
                <a:latin typeface="Times New Roman"/>
                <a:ea typeface="Times New Roman"/>
                <a:cs typeface="Times New Roman"/>
                <a:sym typeface="Times New Roman"/>
              </a:rPr>
              <a:t>Introduction : </a:t>
            </a:r>
            <a:br>
              <a:rPr b="1" lang="en" sz="1800">
                <a:solidFill>
                  <a:srgbClr val="000000"/>
                </a:solidFill>
                <a:latin typeface="Times New Roman"/>
                <a:ea typeface="Times New Roman"/>
                <a:cs typeface="Times New Roman"/>
                <a:sym typeface="Times New Roman"/>
              </a:rPr>
            </a:b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61111"/>
              <a:buFont typeface="Arial"/>
              <a:buNone/>
            </a:pPr>
            <a:r>
              <a:rPr b="1" lang="en" sz="1800">
                <a:solidFill>
                  <a:srgbClr val="000000"/>
                </a:solidFill>
                <a:latin typeface="Times New Roman"/>
                <a:ea typeface="Times New Roman"/>
                <a:cs typeface="Times New Roman"/>
                <a:sym typeface="Times New Roman"/>
              </a:rPr>
              <a:t>Introducing Travel Buddy: </a:t>
            </a:r>
            <a:r>
              <a:rPr b="1" lang="en" sz="1800">
                <a:solidFill>
                  <a:srgbClr val="000000"/>
                </a:solidFill>
                <a:latin typeface="Times New Roman"/>
                <a:ea typeface="Times New Roman"/>
                <a:cs typeface="Times New Roman"/>
                <a:sym typeface="Times New Roman"/>
              </a:rPr>
              <a:t>The Ultimate</a:t>
            </a:r>
            <a:r>
              <a:rPr b="1" lang="en" sz="1800">
                <a:solidFill>
                  <a:srgbClr val="000000"/>
                </a:solidFill>
                <a:latin typeface="Times New Roman"/>
                <a:ea typeface="Times New Roman"/>
                <a:cs typeface="Times New Roman"/>
                <a:sym typeface="Times New Roman"/>
              </a:rPr>
              <a:t> Inclusive Travel Companion</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61111"/>
              <a:buFont typeface="Arial"/>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ct val="61111"/>
              <a:buNone/>
            </a:pPr>
            <a:r>
              <a:rPr lang="en" sz="1800">
                <a:solidFill>
                  <a:srgbClr val="000000"/>
                </a:solidFill>
                <a:latin typeface="Times New Roman"/>
                <a:ea typeface="Times New Roman"/>
                <a:cs typeface="Times New Roman"/>
                <a:sym typeface="Times New Roman"/>
              </a:rPr>
              <a:t>Travel Buddy is a groundbreaking project that combines generative AI and the </a:t>
            </a:r>
            <a:r>
              <a:rPr b="1" lang="en" sz="1800">
                <a:solidFill>
                  <a:srgbClr val="000000"/>
                </a:solidFill>
                <a:latin typeface="Times New Roman"/>
                <a:ea typeface="Times New Roman"/>
                <a:cs typeface="Times New Roman"/>
                <a:sym typeface="Times New Roman"/>
              </a:rPr>
              <a:t>Google Bard API</a:t>
            </a:r>
            <a:r>
              <a:rPr lang="en" sz="1800">
                <a:solidFill>
                  <a:srgbClr val="000000"/>
                </a:solidFill>
                <a:latin typeface="Times New Roman"/>
                <a:ea typeface="Times New Roman"/>
                <a:cs typeface="Times New Roman"/>
                <a:sym typeface="Times New Roman"/>
              </a:rPr>
              <a:t> to revolutionize travel planning.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61111"/>
              <a:buFont typeface="Arial"/>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61111"/>
              <a:buFont typeface="Arial"/>
              <a:buNone/>
            </a:pPr>
            <a:r>
              <a:rPr lang="en" sz="1800">
                <a:solidFill>
                  <a:srgbClr val="000000"/>
                </a:solidFill>
                <a:latin typeface="Times New Roman"/>
                <a:ea typeface="Times New Roman"/>
                <a:cs typeface="Times New Roman"/>
                <a:sym typeface="Times New Roman"/>
              </a:rPr>
              <a:t>Imagine an intelligent travel companion that not only curates </a:t>
            </a:r>
            <a:r>
              <a:rPr b="1" lang="en" sz="1800">
                <a:solidFill>
                  <a:srgbClr val="000000"/>
                </a:solidFill>
                <a:latin typeface="Times New Roman"/>
                <a:ea typeface="Times New Roman"/>
                <a:cs typeface="Times New Roman"/>
                <a:sym typeface="Times New Roman"/>
              </a:rPr>
              <a:t>dynamic itineraries</a:t>
            </a:r>
            <a:r>
              <a:rPr lang="en" sz="1800">
                <a:solidFill>
                  <a:srgbClr val="000000"/>
                </a:solidFill>
                <a:latin typeface="Times New Roman"/>
                <a:ea typeface="Times New Roman"/>
                <a:cs typeface="Times New Roman"/>
                <a:sym typeface="Times New Roman"/>
              </a:rPr>
              <a:t> but also caters to your unique preferences. Travel Buddy thrives on offering</a:t>
            </a:r>
            <a:r>
              <a:rPr b="1" lang="en" sz="1800">
                <a:solidFill>
                  <a:srgbClr val="000000"/>
                </a:solidFill>
                <a:latin typeface="Times New Roman"/>
                <a:ea typeface="Times New Roman"/>
                <a:cs typeface="Times New Roman"/>
                <a:sym typeface="Times New Roman"/>
              </a:rPr>
              <a:t> real-time updates, interactive exploration, and simplifying your booking and reservations</a:t>
            </a:r>
            <a:r>
              <a:rPr lang="en" sz="1800">
                <a:solidFill>
                  <a:srgbClr val="000000"/>
                </a:solidFill>
                <a:latin typeface="Times New Roman"/>
                <a:ea typeface="Times New Roman"/>
                <a:cs typeface="Times New Roman"/>
                <a:sym typeface="Times New Roman"/>
              </a:rPr>
              <a:t>. It's not just a travel companion; it's a trusted ally in your wanderlust adventures.</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61111"/>
              <a:buFont typeface="Arial"/>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61111"/>
              <a:buFont typeface="Arial"/>
              <a:buNone/>
            </a:pPr>
            <a:r>
              <a:rPr lang="en" sz="1800">
                <a:solidFill>
                  <a:srgbClr val="000000"/>
                </a:solidFill>
                <a:latin typeface="Times New Roman"/>
                <a:ea typeface="Times New Roman"/>
                <a:cs typeface="Times New Roman"/>
                <a:sym typeface="Times New Roman"/>
              </a:rPr>
              <a:t>Travel Buddy is set to revolutionize your travel experiences, making every journey unforgettable. With Travel Buddy, the future of travel planning is here. So, are you ready to embark on a new era of exploration? Welcome to the future of travel with Travel Buddy!</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61111"/>
              <a:buFont typeface="Arial"/>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61111"/>
              <a:buFont typeface="Arial"/>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ct val="155555"/>
              <a:buNone/>
            </a:pPr>
            <a:r>
              <a:t/>
            </a:r>
            <a:endParaRPr b="1" sz="1800">
              <a:solidFill>
                <a:srgbClr val="000000"/>
              </a:solidFill>
              <a:latin typeface="Times New Roman"/>
              <a:ea typeface="Times New Roman"/>
              <a:cs typeface="Times New Roman"/>
              <a:sym typeface="Times New Roman"/>
            </a:endParaRPr>
          </a:p>
        </p:txBody>
      </p:sp>
      <p:pic>
        <p:nvPicPr>
          <p:cNvPr id="78" name="Google Shape;78;p16"/>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84" name="Google Shape;84;p17"/>
          <p:cNvSpPr txBox="1"/>
          <p:nvPr>
            <p:ph idx="1" type="subTitle"/>
          </p:nvPr>
        </p:nvSpPr>
        <p:spPr>
          <a:xfrm>
            <a:off x="311700" y="1357525"/>
            <a:ext cx="8520600" cy="3694500"/>
          </a:xfrm>
          <a:prstGeom prst="rect">
            <a:avLst/>
          </a:prstGeom>
          <a:noFill/>
          <a:ln>
            <a:noFill/>
          </a:ln>
        </p:spPr>
        <p:txBody>
          <a:bodyPr anchorCtr="0" anchor="t" bIns="0" lIns="91425" spcFirstLastPara="1" rIns="91425" wrap="square" tIns="91425">
            <a:normAutofit/>
          </a:bodyPr>
          <a:lstStyle/>
          <a:p>
            <a:pPr indent="0" lvl="0" marL="0" rtl="0" algn="l">
              <a:lnSpc>
                <a:spcPct val="90000"/>
              </a:lnSpc>
              <a:spcBef>
                <a:spcPts val="0"/>
              </a:spcBef>
              <a:spcAft>
                <a:spcPts val="0"/>
              </a:spcAft>
              <a:buSzPts val="2800"/>
              <a:buNone/>
            </a:pPr>
            <a:r>
              <a:rPr b="1" lang="en" sz="1800">
                <a:solidFill>
                  <a:srgbClr val="000000"/>
                </a:solidFill>
                <a:latin typeface="Times New Roman"/>
                <a:ea typeface="Times New Roman"/>
                <a:cs typeface="Times New Roman"/>
                <a:sym typeface="Times New Roman"/>
              </a:rPr>
              <a:t>Project Scope: </a:t>
            </a:r>
            <a:br>
              <a:rPr b="1" lang="en" sz="1800">
                <a:solidFill>
                  <a:srgbClr val="000000"/>
                </a:solidFill>
                <a:latin typeface="Times New Roman"/>
                <a:ea typeface="Times New Roman"/>
                <a:cs typeface="Times New Roman"/>
                <a:sym typeface="Times New Roman"/>
              </a:rPr>
            </a:br>
            <a:endParaRPr b="1" sz="1800">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Develop a user-friendly travel assistant using AI for personalized trip planning.</a:t>
            </a:r>
            <a:endParaRPr sz="1800">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Provide real-time updates and recommendations to enhance the travel experience.</a:t>
            </a:r>
            <a:endParaRPr sz="1800">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Ensure accessibility for all travelers, including those with disabilities.</a:t>
            </a:r>
            <a:endParaRPr sz="1800">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Implement real-time language translation to break down language barriers and facilitate communication during travel.</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800">
              <a:solidFill>
                <a:srgbClr val="000000"/>
              </a:solidFill>
              <a:latin typeface="Times New Roman"/>
              <a:ea typeface="Times New Roman"/>
              <a:cs typeface="Times New Roman"/>
              <a:sym typeface="Times New Roman"/>
            </a:endParaRPr>
          </a:p>
        </p:txBody>
      </p:sp>
      <p:pic>
        <p:nvPicPr>
          <p:cNvPr id="85" name="Google Shape;85;p17"/>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91" name="Google Shape;91;p18"/>
          <p:cNvSpPr txBox="1"/>
          <p:nvPr>
            <p:ph idx="1" type="subTitle"/>
          </p:nvPr>
        </p:nvSpPr>
        <p:spPr>
          <a:xfrm>
            <a:off x="311700" y="1357525"/>
            <a:ext cx="8520600" cy="3694500"/>
          </a:xfrm>
          <a:prstGeom prst="rect">
            <a:avLst/>
          </a:prstGeom>
          <a:noFill/>
          <a:ln>
            <a:noFill/>
          </a:ln>
        </p:spPr>
        <p:txBody>
          <a:bodyPr anchorCtr="0" anchor="t" bIns="0" lIns="91425" spcFirstLastPara="1" rIns="91425" wrap="square" tIns="91425">
            <a:normAutofit lnSpcReduction="10000"/>
          </a:bodyPr>
          <a:lstStyle/>
          <a:p>
            <a:pPr indent="0" lvl="0" marL="0" rtl="0" algn="l">
              <a:lnSpc>
                <a:spcPct val="90000"/>
              </a:lnSpc>
              <a:spcBef>
                <a:spcPts val="0"/>
              </a:spcBef>
              <a:spcAft>
                <a:spcPts val="0"/>
              </a:spcAft>
              <a:buSzPts val="2800"/>
              <a:buNone/>
            </a:pPr>
            <a:r>
              <a:rPr b="1" lang="en" sz="1800">
                <a:solidFill>
                  <a:srgbClr val="000000"/>
                </a:solidFill>
                <a:latin typeface="Times New Roman"/>
                <a:ea typeface="Times New Roman"/>
                <a:cs typeface="Times New Roman"/>
                <a:sym typeface="Times New Roman"/>
              </a:rPr>
              <a:t>Target Audience</a:t>
            </a:r>
            <a:r>
              <a:rPr b="1" lang="en" sz="1800">
                <a:solidFill>
                  <a:srgbClr val="000000"/>
                </a:solidFill>
                <a:latin typeface="Times New Roman"/>
                <a:ea typeface="Times New Roman"/>
                <a:cs typeface="Times New Roman"/>
                <a:sym typeface="Times New Roman"/>
              </a:rPr>
              <a:t>: </a:t>
            </a:r>
            <a:br>
              <a:rPr b="1" lang="en" sz="1800">
                <a:solidFill>
                  <a:srgbClr val="000000"/>
                </a:solidFill>
                <a:latin typeface="Times New Roman"/>
                <a:ea typeface="Times New Roman"/>
                <a:cs typeface="Times New Roman"/>
                <a:sym typeface="Times New Roman"/>
              </a:rPr>
            </a:br>
            <a:endParaRPr b="1" sz="1800">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AutoNum type="arabicParenR"/>
            </a:pPr>
            <a:r>
              <a:rPr b="1" lang="en" sz="1800">
                <a:solidFill>
                  <a:srgbClr val="000000"/>
                </a:solidFill>
                <a:latin typeface="Times New Roman"/>
                <a:ea typeface="Times New Roman"/>
                <a:cs typeface="Times New Roman"/>
                <a:sym typeface="Times New Roman"/>
              </a:rPr>
              <a:t>Solo Travelers</a:t>
            </a:r>
            <a:r>
              <a:rPr lang="en" sz="1800">
                <a:solidFill>
                  <a:srgbClr val="000000"/>
                </a:solidFill>
                <a:latin typeface="Times New Roman"/>
                <a:ea typeface="Times New Roman"/>
                <a:cs typeface="Times New Roman"/>
                <a:sym typeface="Times New Roman"/>
              </a:rPr>
              <a:t> : People who plan and embark on trips for leisure or business, seeking a more personalized and convenient travel experience.</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AutoNum type="arabicParenR"/>
            </a:pPr>
            <a:r>
              <a:rPr b="1" i="1" lang="en" sz="1800">
                <a:solidFill>
                  <a:srgbClr val="000000"/>
                </a:solidFill>
                <a:latin typeface="Times New Roman"/>
                <a:ea typeface="Times New Roman"/>
                <a:cs typeface="Times New Roman"/>
                <a:sym typeface="Times New Roman"/>
              </a:rPr>
              <a:t>People with Disabilities</a:t>
            </a:r>
            <a:r>
              <a:rPr lang="en" sz="1800">
                <a:solidFill>
                  <a:srgbClr val="000000"/>
                </a:solidFill>
                <a:latin typeface="Times New Roman"/>
                <a:ea typeface="Times New Roman"/>
                <a:cs typeface="Times New Roman"/>
                <a:sym typeface="Times New Roman"/>
              </a:rPr>
              <a:t> : Travelers with disabilities looking for inclusive and accessible travel planning and experiences.</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AutoNum type="arabicParenR"/>
            </a:pPr>
            <a:r>
              <a:rPr b="1" lang="en" sz="1800">
                <a:solidFill>
                  <a:srgbClr val="000000"/>
                </a:solidFill>
                <a:latin typeface="Times New Roman"/>
                <a:ea typeface="Times New Roman"/>
                <a:cs typeface="Times New Roman"/>
                <a:sym typeface="Times New Roman"/>
              </a:rPr>
              <a:t>Business Travelers</a:t>
            </a:r>
            <a:r>
              <a:rPr lang="en" sz="1800">
                <a:solidFill>
                  <a:srgbClr val="000000"/>
                </a:solidFill>
                <a:latin typeface="Times New Roman"/>
                <a:ea typeface="Times New Roman"/>
                <a:cs typeface="Times New Roman"/>
                <a:sym typeface="Times New Roman"/>
              </a:rPr>
              <a:t> : Professionals on work-related trips who require efficient travel planning and real-time updates.</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AutoNum type="arabicParenR"/>
            </a:pPr>
            <a:r>
              <a:rPr b="1" lang="en" sz="1800">
                <a:solidFill>
                  <a:srgbClr val="000000"/>
                </a:solidFill>
                <a:latin typeface="Times New Roman"/>
                <a:ea typeface="Times New Roman"/>
                <a:cs typeface="Times New Roman"/>
                <a:sym typeface="Times New Roman"/>
              </a:rPr>
              <a:t>Students</a:t>
            </a:r>
            <a:r>
              <a:rPr lang="en" sz="1800">
                <a:solidFill>
                  <a:srgbClr val="000000"/>
                </a:solidFill>
                <a:latin typeface="Times New Roman"/>
                <a:ea typeface="Times New Roman"/>
                <a:cs typeface="Times New Roman"/>
                <a:sym typeface="Times New Roman"/>
              </a:rPr>
              <a:t> : Young travelers seeking affordable and engaging travel experiences, including exchange programs and educational trips.</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100"/>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800">
              <a:solidFill>
                <a:srgbClr val="000000"/>
              </a:solidFill>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98" name="Google Shape;98;p19"/>
          <p:cNvSpPr txBox="1"/>
          <p:nvPr>
            <p:ph idx="1" type="subTitle"/>
          </p:nvPr>
        </p:nvSpPr>
        <p:spPr>
          <a:xfrm>
            <a:off x="311700" y="1347100"/>
            <a:ext cx="8520600" cy="3582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Arial"/>
              <a:buNone/>
            </a:pPr>
            <a:r>
              <a:rPr b="1" lang="en" sz="2000">
                <a:solidFill>
                  <a:schemeClr val="dk1"/>
                </a:solidFill>
                <a:latin typeface="Times New Roman"/>
                <a:ea typeface="Times New Roman"/>
                <a:cs typeface="Times New Roman"/>
                <a:sym typeface="Times New Roman"/>
              </a:rPr>
              <a:t>Literature Survey: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rPr b="1" lang="en" sz="1500">
                <a:solidFill>
                  <a:schemeClr val="dk1"/>
                </a:solidFill>
                <a:latin typeface="Times New Roman"/>
                <a:ea typeface="Times New Roman"/>
                <a:cs typeface="Times New Roman"/>
                <a:sym typeface="Times New Roman"/>
              </a:rPr>
              <a:t>Title :</a:t>
            </a:r>
            <a:r>
              <a:rPr b="1" lang="en" sz="1100">
                <a:solidFill>
                  <a:schemeClr val="dk1"/>
                </a:solidFill>
                <a:latin typeface="Times New Roman"/>
                <a:ea typeface="Times New Roman"/>
                <a:cs typeface="Times New Roman"/>
                <a:sym typeface="Times New Roman"/>
              </a:rPr>
              <a:t> [9]</a:t>
            </a:r>
            <a:r>
              <a:rPr lang="en" sz="1300">
                <a:solidFill>
                  <a:schemeClr val="dk1"/>
                </a:solidFill>
                <a:latin typeface="Times New Roman"/>
                <a:ea typeface="Times New Roman"/>
                <a:cs typeface="Times New Roman"/>
                <a:sym typeface="Times New Roman"/>
              </a:rPr>
              <a:t>Guanrou Yang, Ziyang Ma, Zhisheng Zheng, Yakun Song, Zhikang Niu, Xie Chen.  “FAST-HUBERT: AN EFFICIENT TRAINING FRAMEWORK FOR SELF-SUPERVISED SPEECH REPRESENTATION LEARNING”, IEEE Transactions on Intelligent Transportation Systems ( Volume: 22, Issue: 4, April 2021)</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rPr b="1" lang="en" sz="1500">
                <a:solidFill>
                  <a:schemeClr val="dk1"/>
                </a:solidFill>
                <a:latin typeface="Times New Roman"/>
                <a:ea typeface="Times New Roman"/>
                <a:cs typeface="Times New Roman"/>
                <a:sym typeface="Times New Roman"/>
              </a:rPr>
              <a:t>Description :</a:t>
            </a:r>
            <a:r>
              <a:rPr b="1" lang="en" sz="11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Fast-HuBERT is an optimization method proposed for speech-based semi-supervised learning (SSL) models. It incorporates various techniques like Fbank features with larger frameshift, simplified cross-entropy loss, unsupervised phoneme labels, intermediate layer supervision mechanism in the pre-training stage, and subword labels in the fine-tuning stage.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2800"/>
              <a:buNone/>
            </a:pPr>
            <a:r>
              <a:rPr b="1" lang="en" sz="1500">
                <a:solidFill>
                  <a:srgbClr val="00000A"/>
                </a:solidFill>
                <a:latin typeface="Times New Roman"/>
                <a:ea typeface="Times New Roman"/>
                <a:cs typeface="Times New Roman"/>
                <a:sym typeface="Times New Roman"/>
              </a:rPr>
              <a:t>Limitations: </a:t>
            </a:r>
            <a:br>
              <a:rPr b="1" lang="en" sz="1500">
                <a:solidFill>
                  <a:srgbClr val="00000A"/>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 While Fast-HuBERT improves efficiency, it may still require considerable computational resources depending on the scale of the task and the available hardware.</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The framework's performance might vary across different datasets and tasks, so further evaluation is needed to assess its generalizability.</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2800"/>
              <a:buNone/>
            </a:pPr>
            <a:r>
              <a:t/>
            </a:r>
            <a:endParaRPr sz="1300">
              <a:solidFill>
                <a:schemeClr val="dk1"/>
              </a:solidFill>
              <a:latin typeface="Times New Roman"/>
              <a:ea typeface="Times New Roman"/>
              <a:cs typeface="Times New Roman"/>
              <a:sym typeface="Times New Roman"/>
            </a:endParaRPr>
          </a:p>
        </p:txBody>
      </p:sp>
      <p:pic>
        <p:nvPicPr>
          <p:cNvPr id="99" name="Google Shape;99;p19"/>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ts val="5200"/>
              <a:buFont typeface="Arial"/>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105" name="Google Shape;105;p20"/>
          <p:cNvSpPr txBox="1"/>
          <p:nvPr>
            <p:ph idx="1" type="subTitle"/>
          </p:nvPr>
        </p:nvSpPr>
        <p:spPr>
          <a:xfrm>
            <a:off x="311700" y="1347100"/>
            <a:ext cx="8520600" cy="35820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2800"/>
              <a:buFont typeface="Arial"/>
              <a:buNone/>
            </a:pPr>
            <a:r>
              <a:rPr b="1" lang="en" sz="2000">
                <a:solidFill>
                  <a:schemeClr val="dk1"/>
                </a:solidFill>
                <a:latin typeface="Times New Roman"/>
                <a:ea typeface="Times New Roman"/>
                <a:cs typeface="Times New Roman"/>
                <a:sym typeface="Times New Roman"/>
              </a:rPr>
              <a:t>Literature Survey: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rPr b="1" lang="en" sz="1500">
                <a:solidFill>
                  <a:schemeClr val="dk1"/>
                </a:solidFill>
                <a:latin typeface="Times New Roman"/>
                <a:ea typeface="Times New Roman"/>
                <a:cs typeface="Times New Roman"/>
                <a:sym typeface="Times New Roman"/>
              </a:rPr>
              <a:t>Title :[5]</a:t>
            </a:r>
            <a:r>
              <a:rPr b="1" lang="en" sz="11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Michael H. O’Malley Berkeley Speech Technologies “Text to Speech conversion technology”, 0018-9162/90/0800-001 IEEE</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rPr b="1" lang="en" sz="1500">
                <a:solidFill>
                  <a:schemeClr val="dk1"/>
                </a:solidFill>
                <a:latin typeface="Times New Roman"/>
                <a:ea typeface="Times New Roman"/>
                <a:cs typeface="Times New Roman"/>
                <a:sym typeface="Times New Roman"/>
              </a:rPr>
              <a:t>Description :</a:t>
            </a:r>
            <a:r>
              <a:rPr b="1" lang="en" sz="11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Text-to-speech (TTS) conversion technology transforms written text into spoken words. It involves generating a series of air pulses by vibrating the vocal folds, creating sound. For certain sounds like /h/, the vocal folds adjust to produce turbulent airflow. TTS is widely used in audio reading devices for the visually impaired. It has expanded beyond the disabled community and is now commonly used in digital platforms. It allows text to be read out loud, making it accessible to a larger audience.</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rPr b="1" lang="en" sz="1500">
                <a:solidFill>
                  <a:srgbClr val="00000A"/>
                </a:solidFill>
                <a:latin typeface="Times New Roman"/>
                <a:ea typeface="Times New Roman"/>
                <a:cs typeface="Times New Roman"/>
                <a:sym typeface="Times New Roman"/>
              </a:rPr>
              <a:t>Limitations: </a:t>
            </a:r>
            <a:br>
              <a:rPr b="1" lang="en" sz="1500">
                <a:solidFill>
                  <a:srgbClr val="00000A"/>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 Lack of naturalness: TTS systems can sometimes sound robotic or unnatural, lacking the nuances and expressiveness of human speech.</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rPr lang="en" sz="1300">
                <a:solidFill>
                  <a:schemeClr val="dk1"/>
                </a:solidFill>
                <a:latin typeface="Times New Roman"/>
                <a:ea typeface="Times New Roman"/>
                <a:cs typeface="Times New Roman"/>
                <a:sym typeface="Times New Roman"/>
              </a:rPr>
              <a:t>- Pronunciation errors: TTS engines may mispronounce certain words or struggle with proper pronunciation in specific contexts.</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2000">
              <a:solidFill>
                <a:schemeClr val="dk1"/>
              </a:solidFill>
              <a:latin typeface="Times New Roman"/>
              <a:ea typeface="Times New Roman"/>
              <a:cs typeface="Times New Roman"/>
              <a:sym typeface="Times New Roman"/>
            </a:endParaRPr>
          </a:p>
        </p:txBody>
      </p:sp>
      <p:pic>
        <p:nvPicPr>
          <p:cNvPr id="106" name="Google Shape;106;p20"/>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311700" y="142875"/>
            <a:ext cx="8520600" cy="1143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Marathwada Mitra Mandal’s College of Engineering</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Karvenagar, Pune</a:t>
            </a:r>
            <a:endParaRPr b="1"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5200"/>
              <a:buNone/>
            </a:pPr>
            <a:r>
              <a:rPr b="1" lang="en" sz="1200">
                <a:solidFill>
                  <a:srgbClr val="00000A"/>
                </a:solidFill>
                <a:latin typeface="Times New Roman"/>
                <a:ea typeface="Times New Roman"/>
                <a:cs typeface="Times New Roman"/>
                <a:sym typeface="Times New Roman"/>
              </a:rPr>
              <a:t>Department of Computer Engineering</a:t>
            </a:r>
            <a:endParaRPr b="1" sz="1200">
              <a:solidFill>
                <a:srgbClr val="00000A"/>
              </a:solidFill>
              <a:latin typeface="Times New Roman"/>
              <a:ea typeface="Times New Roman"/>
              <a:cs typeface="Times New Roman"/>
              <a:sym typeface="Times New Roman"/>
            </a:endParaRPr>
          </a:p>
        </p:txBody>
      </p:sp>
      <p:sp>
        <p:nvSpPr>
          <p:cNvPr id="112" name="Google Shape;112;p21"/>
          <p:cNvSpPr txBox="1"/>
          <p:nvPr>
            <p:ph idx="1" type="subTitle"/>
          </p:nvPr>
        </p:nvSpPr>
        <p:spPr>
          <a:xfrm>
            <a:off x="311700" y="1357525"/>
            <a:ext cx="8520600" cy="3694500"/>
          </a:xfrm>
          <a:prstGeom prst="rect">
            <a:avLst/>
          </a:prstGeom>
          <a:noFill/>
          <a:ln>
            <a:noFill/>
          </a:ln>
        </p:spPr>
        <p:txBody>
          <a:bodyPr anchorCtr="0" anchor="t" bIns="0" lIns="91425" spcFirstLastPara="1" rIns="91425" wrap="square" tIns="91425">
            <a:normAutofit/>
          </a:bodyPr>
          <a:lstStyle/>
          <a:p>
            <a:pPr indent="0" lvl="0" marL="0" rtl="0" algn="l">
              <a:lnSpc>
                <a:spcPct val="90000"/>
              </a:lnSpc>
              <a:spcBef>
                <a:spcPts val="0"/>
              </a:spcBef>
              <a:spcAft>
                <a:spcPts val="0"/>
              </a:spcAft>
              <a:buSzPts val="2800"/>
              <a:buNone/>
            </a:pPr>
            <a:r>
              <a:rPr b="1" lang="en" sz="1800">
                <a:solidFill>
                  <a:srgbClr val="000000"/>
                </a:solidFill>
                <a:latin typeface="Times New Roman"/>
                <a:ea typeface="Times New Roman"/>
                <a:cs typeface="Times New Roman"/>
                <a:sym typeface="Times New Roman"/>
              </a:rPr>
              <a:t>System Architecture :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8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t/>
            </a:r>
            <a:endParaRPr b="1" sz="1800">
              <a:solidFill>
                <a:srgbClr val="000000"/>
              </a:solidFill>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b="0" l="0" r="0" t="0"/>
          <a:stretch/>
        </p:blipFill>
        <p:spPr>
          <a:xfrm>
            <a:off x="7960875" y="142875"/>
            <a:ext cx="581025" cy="623200"/>
          </a:xfrm>
          <a:prstGeom prst="rect">
            <a:avLst/>
          </a:prstGeom>
          <a:noFill/>
          <a:ln>
            <a:noFill/>
          </a:ln>
        </p:spPr>
      </p:pic>
      <p:pic>
        <p:nvPicPr>
          <p:cNvPr id="114" name="Google Shape;114;p21"/>
          <p:cNvPicPr preferRelativeResize="0"/>
          <p:nvPr/>
        </p:nvPicPr>
        <p:blipFill>
          <a:blip r:embed="rId4">
            <a:alphaModFix/>
          </a:blip>
          <a:stretch>
            <a:fillRect/>
          </a:stretch>
        </p:blipFill>
        <p:spPr>
          <a:xfrm>
            <a:off x="311700" y="1692000"/>
            <a:ext cx="7979124" cy="3286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