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78" r:id="rId11"/>
    <p:sldId id="277" r:id="rId12"/>
    <p:sldId id="279" r:id="rId13"/>
    <p:sldId id="265" r:id="rId14"/>
    <p:sldId id="266" r:id="rId15"/>
    <p:sldId id="267" r:id="rId16"/>
    <p:sldId id="280" r:id="rId17"/>
    <p:sldId id="268" r:id="rId18"/>
    <p:sldId id="269" r:id="rId19"/>
    <p:sldId id="270" r:id="rId20"/>
    <p:sldId id="271" r:id="rId21"/>
    <p:sldId id="272" r:id="rId22"/>
    <p:sldId id="273" r:id="rId23"/>
    <p:sldId id="274" r:id="rId24"/>
    <p:sldId id="275" r:id="rId25"/>
    <p:sldId id="281" r:id="rId26"/>
    <p:sldId id="282" r:id="rId27"/>
    <p:sldId id="276"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1403" autoAdjust="0"/>
  </p:normalViewPr>
  <p:slideViewPr>
    <p:cSldViewPr snapToGrid="0">
      <p:cViewPr varScale="1">
        <p:scale>
          <a:sx n="113" d="100"/>
          <a:sy n="113" d="100"/>
        </p:scale>
        <p:origin x="54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962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087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24687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ddff4dc6a_9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4ddff4dc6a_9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db973448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4db973448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dd1461f5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4dd1461f52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dd1461f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4dd1461f5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2494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dd1461f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4dd1461f5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ddff4dc6a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4ddff4dc6a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4ddff4dc6a_9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4ddff4dc6a_9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4dd1461f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4dd1461f5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ddff4dc6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4ddff4dc6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ddff4dc6a_9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4ddff4dc6a_9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ddff4dc6a_9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4ddff4dc6a_9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dd1461f5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24dd1461f52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dd1461f5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4dd1461f52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03528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088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dd1461f5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24dd1461f52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dd1461f5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24dd1461f5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dd1461f5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4dd1461f5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dd1461f5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4dd1461f52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dd1461f5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4dd1461f52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hyperlink" Target="https://arxiv.org/abs/2312.10997#:~:text=Retrieval%2DAugmented%20Generation%20(RAG" TargetMode="External"/><Relationship Id="rId3" Type="http://schemas.openxmlformats.org/officeDocument/2006/relationships/image" Target="../media/image1.png"/><Relationship Id="rId7" Type="http://schemas.openxmlformats.org/officeDocument/2006/relationships/hyperlink" Target="https://arxiv.org/pdf/2307.06435.pdf"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arxiv.org/abs/2303.18223" TargetMode="External"/><Relationship Id="rId5" Type="http://schemas.openxmlformats.org/officeDocument/2006/relationships/hyperlink" Target="https://arxiv.org/abs/2304.01852" TargetMode="External"/><Relationship Id="rId10" Type="http://schemas.openxmlformats.org/officeDocument/2006/relationships/image" Target="../media/image12.png"/><Relationship Id="rId4" Type="http://schemas.openxmlformats.org/officeDocument/2006/relationships/hyperlink" Target="https://arxiv.org/abs/1706.03762" TargetMode="External"/><Relationship Id="rId9" Type="http://schemas.openxmlformats.org/officeDocument/2006/relationships/hyperlink" Target="https://arxiv.org/abs/2309.05519"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arxiv.org/abs/2005.11401"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arxiv.org/abs/2307.09288" TargetMode="External"/><Relationship Id="rId5" Type="http://schemas.openxmlformats.org/officeDocument/2006/relationships/hyperlink" Target="https://arxiv.org/abs/2302.13971" TargetMode="External"/><Relationship Id="rId4" Type="http://schemas.openxmlformats.org/officeDocument/2006/relationships/hyperlink" Target="https://arxiv.org/abs/2303.08774"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ct val="91666"/>
              <a:buFont typeface="Arial"/>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Group ID: </a:t>
            </a:r>
            <a:r>
              <a:rPr lang="en" sz="1800">
                <a:solidFill>
                  <a:srgbClr val="000000"/>
                </a:solidFill>
                <a:latin typeface="Times New Roman"/>
                <a:ea typeface="Times New Roman"/>
                <a:cs typeface="Times New Roman"/>
                <a:sym typeface="Times New Roman"/>
              </a:rPr>
              <a:t>P42</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Name of Guide:</a:t>
            </a:r>
            <a:r>
              <a:rPr lang="en" sz="1800">
                <a:solidFill>
                  <a:srgbClr val="000000"/>
                </a:solidFill>
                <a:latin typeface="Times New Roman"/>
                <a:ea typeface="Times New Roman"/>
                <a:cs typeface="Times New Roman"/>
                <a:sym typeface="Times New Roman"/>
              </a:rPr>
              <a:t> Dr. K. S. Thakre</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Title of BE-Project:</a:t>
            </a:r>
            <a:r>
              <a:rPr lang="en" sz="1800">
                <a:solidFill>
                  <a:srgbClr val="000000"/>
                </a:solidFill>
                <a:latin typeface="Times New Roman"/>
                <a:ea typeface="Times New Roman"/>
                <a:cs typeface="Times New Roman"/>
                <a:sym typeface="Times New Roman"/>
              </a:rPr>
              <a:t> Travel Buddy: The Ultimate Inclusive Travel Companion</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Domain of Project: </a:t>
            </a:r>
            <a:r>
              <a:rPr lang="en" sz="1800">
                <a:solidFill>
                  <a:srgbClr val="000000"/>
                </a:solidFill>
                <a:latin typeface="Times New Roman"/>
                <a:ea typeface="Times New Roman"/>
                <a:cs typeface="Times New Roman"/>
                <a:sym typeface="Times New Roman"/>
              </a:rPr>
              <a:t>Generative AI </a:t>
            </a: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1800">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Names of Group Members: 1. Akshay Dongre (BC218)</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						     2. Sujyot Kamble (BC138)</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						     3. Atharva Kulkarni (BC235)</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r>
              <a:rPr lang="en" sz="2000" b="1">
                <a:solidFill>
                  <a:srgbClr val="000000"/>
                </a:solidFill>
                <a:latin typeface="Times New Roman"/>
                <a:ea typeface="Times New Roman"/>
                <a:cs typeface="Times New Roman"/>
                <a:sym typeface="Times New Roman"/>
              </a:rPr>
              <a:t>					            4. Soham Mirikar (BC144)</a:t>
            </a:r>
            <a:endParaRPr sz="2000" b="1">
              <a:solidFill>
                <a:srgbClr val="000000"/>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000" b="1">
              <a:solidFill>
                <a:srgbClr val="000000"/>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IN" sz="1800" b="1" u="sng" dirty="0">
                <a:solidFill>
                  <a:srgbClr val="000000"/>
                </a:solidFill>
                <a:latin typeface="Times New Roman"/>
                <a:ea typeface="Times New Roman"/>
                <a:cs typeface="Times New Roman"/>
                <a:sym typeface="Times New Roman"/>
              </a:rPr>
              <a:t>LLM challenges:</a:t>
            </a:r>
            <a:endParaRPr sz="1800" b="1" u="sng"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lang="en-IN" sz="1800" b="1" u="sng"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lang="en-IN" sz="1800" b="1" u="sng" dirty="0">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4" name="Picture 3">
            <a:extLst>
              <a:ext uri="{FF2B5EF4-FFF2-40B4-BE49-F238E27FC236}">
                <a16:creationId xmlns:a16="http://schemas.microsoft.com/office/drawing/2014/main" id="{3D1EBB65-04D4-6C58-8EE8-F35896E6BDA9}"/>
              </a:ext>
            </a:extLst>
          </p:cNvPr>
          <p:cNvPicPr>
            <a:picLocks noChangeAspect="1"/>
          </p:cNvPicPr>
          <p:nvPr/>
        </p:nvPicPr>
        <p:blipFill>
          <a:blip r:embed="rId4"/>
          <a:stretch>
            <a:fillRect/>
          </a:stretch>
        </p:blipFill>
        <p:spPr>
          <a:xfrm>
            <a:off x="311700" y="1770578"/>
            <a:ext cx="4165304" cy="3281447"/>
          </a:xfrm>
          <a:prstGeom prst="rect">
            <a:avLst/>
          </a:prstGeom>
        </p:spPr>
      </p:pic>
    </p:spTree>
    <p:extLst>
      <p:ext uri="{BB962C8B-B14F-4D97-AF65-F5344CB8AC3E}">
        <p14:creationId xmlns:p14="http://schemas.microsoft.com/office/powerpoint/2010/main" val="1158280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IN" sz="1800" b="1" u="sng" dirty="0">
                <a:solidFill>
                  <a:srgbClr val="000000"/>
                </a:solidFill>
                <a:latin typeface="Times New Roman"/>
                <a:ea typeface="Times New Roman"/>
                <a:cs typeface="Times New Roman"/>
                <a:sym typeface="Times New Roman"/>
              </a:rPr>
              <a:t>Solutions to LLM challenges:</a:t>
            </a:r>
            <a:endParaRPr sz="1800" b="1" u="sng"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u="sng" dirty="0">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2" name="Picture 1" descr="A screenshot of a computer&#10;&#10;Description automatically generated">
            <a:extLst>
              <a:ext uri="{FF2B5EF4-FFF2-40B4-BE49-F238E27FC236}">
                <a16:creationId xmlns:a16="http://schemas.microsoft.com/office/drawing/2014/main" id="{F52D8968-F45B-1175-01D1-FE617BF1D36F}"/>
              </a:ext>
            </a:extLst>
          </p:cNvPr>
          <p:cNvPicPr>
            <a:picLocks noChangeAspect="1"/>
          </p:cNvPicPr>
          <p:nvPr/>
        </p:nvPicPr>
        <p:blipFill>
          <a:blip r:embed="rId4"/>
          <a:stretch>
            <a:fillRect/>
          </a:stretch>
        </p:blipFill>
        <p:spPr>
          <a:xfrm>
            <a:off x="1794933" y="1840308"/>
            <a:ext cx="5852160" cy="3283367"/>
          </a:xfrm>
          <a:prstGeom prst="rect">
            <a:avLst/>
          </a:prstGeom>
        </p:spPr>
      </p:pic>
    </p:spTree>
    <p:extLst>
      <p:ext uri="{BB962C8B-B14F-4D97-AF65-F5344CB8AC3E}">
        <p14:creationId xmlns:p14="http://schemas.microsoft.com/office/powerpoint/2010/main" val="302850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IN" sz="1800" b="1" u="sng" dirty="0">
                <a:solidFill>
                  <a:srgbClr val="000000"/>
                </a:solidFill>
                <a:latin typeface="Times New Roman"/>
                <a:ea typeface="Times New Roman"/>
                <a:cs typeface="Times New Roman"/>
                <a:sym typeface="Times New Roman"/>
              </a:rPr>
              <a:t>Working of Retrieval Augmented Generation</a:t>
            </a:r>
            <a:endParaRPr sz="1800" b="1" u="sng" dirty="0">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3" name="Picture 2" descr="A diagram of a software company&#10;&#10;Description automatically generated">
            <a:extLst>
              <a:ext uri="{FF2B5EF4-FFF2-40B4-BE49-F238E27FC236}">
                <a16:creationId xmlns:a16="http://schemas.microsoft.com/office/drawing/2014/main" id="{09B83685-4E0A-4703-4076-9E869CC40991}"/>
              </a:ext>
            </a:extLst>
          </p:cNvPr>
          <p:cNvPicPr>
            <a:picLocks noChangeAspect="1"/>
          </p:cNvPicPr>
          <p:nvPr/>
        </p:nvPicPr>
        <p:blipFill>
          <a:blip r:embed="rId4"/>
          <a:stretch>
            <a:fillRect/>
          </a:stretch>
        </p:blipFill>
        <p:spPr>
          <a:xfrm>
            <a:off x="925527" y="1781385"/>
            <a:ext cx="7135466" cy="3362115"/>
          </a:xfrm>
          <a:prstGeom prst="rect">
            <a:avLst/>
          </a:prstGeom>
        </p:spPr>
      </p:pic>
    </p:spTree>
    <p:extLst>
      <p:ext uri="{BB962C8B-B14F-4D97-AF65-F5344CB8AC3E}">
        <p14:creationId xmlns:p14="http://schemas.microsoft.com/office/powerpoint/2010/main" val="1845200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20" name="Google Shape;120;p22"/>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u="sng">
                <a:solidFill>
                  <a:srgbClr val="000000"/>
                </a:solidFill>
                <a:latin typeface="Times New Roman"/>
                <a:ea typeface="Times New Roman"/>
                <a:cs typeface="Times New Roman"/>
                <a:sym typeface="Times New Roman"/>
              </a:rPr>
              <a:t>UML </a:t>
            </a:r>
            <a:endParaRPr sz="1800" b="1" u="sng">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u="sng">
                <a:solidFill>
                  <a:srgbClr val="000000"/>
                </a:solidFill>
                <a:latin typeface="Times New Roman"/>
                <a:ea typeface="Times New Roman"/>
                <a:cs typeface="Times New Roman"/>
                <a:sym typeface="Times New Roman"/>
              </a:rPr>
              <a:t>Diagram:</a:t>
            </a:r>
            <a:r>
              <a:rPr lang="en" sz="1800" b="1">
                <a:solidFill>
                  <a:srgbClr val="000000"/>
                </a:solidFill>
                <a:latin typeface="Times New Roman"/>
                <a:ea typeface="Times New Roman"/>
                <a:cs typeface="Times New Roman"/>
                <a:sym typeface="Times New Roman"/>
              </a:rPr>
              <a:t> </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121" name="Google Shape;121;p22"/>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22" name="Google Shape;122;p22"/>
          <p:cNvPicPr preferRelativeResize="0"/>
          <p:nvPr/>
        </p:nvPicPr>
        <p:blipFill>
          <a:blip r:embed="rId4">
            <a:alphaModFix/>
          </a:blip>
          <a:stretch>
            <a:fillRect/>
          </a:stretch>
        </p:blipFill>
        <p:spPr>
          <a:xfrm>
            <a:off x="1370725" y="1272950"/>
            <a:ext cx="7773276" cy="386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28" name="Google Shape;128;p23"/>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Key Features : </a:t>
            </a:r>
            <a:br>
              <a:rPr lang="en" sz="2000" b="1">
                <a:solidFill>
                  <a:schemeClr val="dk1"/>
                </a:solidFill>
                <a:latin typeface="Times New Roman"/>
                <a:ea typeface="Times New Roman"/>
                <a:cs typeface="Times New Roman"/>
                <a:sym typeface="Times New Roman"/>
              </a:rPr>
            </a:b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Personalized Recommendations (Results based on User Profile)</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Dynamic Itinerary Generation (Exported to Google Sheets)</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Real-time Updates (Internet Access for correct results)</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Interactive Exploration (Two way communication)</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User-Friendly Interface</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Inclusivity (Speech to Text and Text to Speech)</a:t>
            </a:r>
            <a:endParaRPr sz="2000" b="1">
              <a:solidFill>
                <a:schemeClr val="dk1"/>
              </a:solidFill>
              <a:latin typeface="Times New Roman"/>
              <a:ea typeface="Times New Roman"/>
              <a:cs typeface="Times New Roman"/>
              <a:sym typeface="Times New Roman"/>
            </a:endParaRPr>
          </a:p>
          <a:p>
            <a:pPr marL="457200" lvl="0" indent="-355600" algn="l" rtl="0">
              <a:lnSpc>
                <a:spcPct val="100000"/>
              </a:lnSpc>
              <a:spcBef>
                <a:spcPts val="0"/>
              </a:spcBef>
              <a:spcAft>
                <a:spcPts val="0"/>
              </a:spcAft>
              <a:buClr>
                <a:schemeClr val="dk1"/>
              </a:buClr>
              <a:buSzPts val="2000"/>
              <a:buFont typeface="Times New Roman"/>
              <a:buAutoNum type="arabicParenR"/>
            </a:pPr>
            <a:r>
              <a:rPr lang="en" sz="2000" b="1">
                <a:solidFill>
                  <a:schemeClr val="dk1"/>
                </a:solidFill>
                <a:latin typeface="Times New Roman"/>
                <a:ea typeface="Times New Roman"/>
                <a:cs typeface="Times New Roman"/>
                <a:sym typeface="Times New Roman"/>
              </a:rPr>
              <a:t>Booking and Reservation (API integration)</a:t>
            </a:r>
            <a:endParaRPr sz="2000" b="1">
              <a:solidFill>
                <a:schemeClr val="dk1"/>
              </a:solidFill>
              <a:latin typeface="Times New Roman"/>
              <a:ea typeface="Times New Roman"/>
              <a:cs typeface="Times New Roman"/>
              <a:sym typeface="Times New Roman"/>
            </a:endParaRPr>
          </a:p>
        </p:txBody>
      </p:sp>
      <p:pic>
        <p:nvPicPr>
          <p:cNvPr id="129" name="Google Shape;129;p23"/>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35" name="Google Shape;135;p24"/>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Tech Stack : </a:t>
            </a:r>
            <a:br>
              <a:rPr lang="en" sz="2000" b="1">
                <a:solidFill>
                  <a:schemeClr val="dk1"/>
                </a:solidFill>
                <a:latin typeface="Times New Roman"/>
                <a:ea typeface="Times New Roman"/>
                <a:cs typeface="Times New Roman"/>
                <a:sym typeface="Times New Roman"/>
              </a:rPr>
            </a:b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-Palm API for api call to LLM</a:t>
            </a:r>
            <a:endParaRPr sz="20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-Langchain for prompt chaining</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-Docker for containerization end to end application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-Pm2 for process management</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-Python as standard language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-.env files for credential management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-Github for version controlling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-Swagger for api documentation</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-Jest for test cases </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Clr>
                <a:schemeClr val="dk1"/>
              </a:buClr>
              <a:buSzPts val="1100"/>
              <a:buFont typeface="Arial"/>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pic>
        <p:nvPicPr>
          <p:cNvPr id="136" name="Google Shape;136;p24"/>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dirty="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dirty="0">
                <a:solidFill>
                  <a:schemeClr val="dk1"/>
                </a:solidFill>
                <a:latin typeface="Times New Roman"/>
                <a:ea typeface="Times New Roman"/>
                <a:cs typeface="Times New Roman"/>
                <a:sym typeface="Times New Roman"/>
              </a:rPr>
              <a:t>Algorithm</a:t>
            </a:r>
            <a:br>
              <a:rPr lang="en" sz="2000" b="1" dirty="0">
                <a:solidFill>
                  <a:schemeClr val="dk1"/>
                </a:solidFill>
                <a:latin typeface="Times New Roman"/>
                <a:ea typeface="Times New Roman"/>
                <a:cs typeface="Times New Roman"/>
                <a:sym typeface="Times New Roman"/>
              </a:rPr>
            </a:br>
            <a:r>
              <a:rPr lang="en" sz="2000" b="1"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dirty="0">
              <a:solidFill>
                <a:schemeClr val="dk1"/>
              </a:solidFill>
              <a:latin typeface="Times New Roman"/>
              <a:ea typeface="Times New Roman"/>
              <a:cs typeface="Times New Roman"/>
              <a:sym typeface="Times New Roman"/>
            </a:endParaRPr>
          </a:p>
        </p:txBody>
      </p:sp>
      <p:sp>
        <p:nvSpPr>
          <p:cNvPr id="142" name="Google Shape;142;p25"/>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43" name="Google Shape;143;p25"/>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3" name="Picture 2">
            <a:extLst>
              <a:ext uri="{FF2B5EF4-FFF2-40B4-BE49-F238E27FC236}">
                <a16:creationId xmlns:a16="http://schemas.microsoft.com/office/drawing/2014/main" id="{27D894E8-D0A1-A3AC-64B7-378643523B3D}"/>
              </a:ext>
            </a:extLst>
          </p:cNvPr>
          <p:cNvPicPr>
            <a:picLocks noChangeAspect="1"/>
          </p:cNvPicPr>
          <p:nvPr/>
        </p:nvPicPr>
        <p:blipFill>
          <a:blip r:embed="rId4"/>
          <a:stretch>
            <a:fillRect/>
          </a:stretch>
        </p:blipFill>
        <p:spPr>
          <a:xfrm>
            <a:off x="1578187" y="1234000"/>
            <a:ext cx="7491306" cy="3837113"/>
          </a:xfrm>
          <a:prstGeom prst="rect">
            <a:avLst/>
          </a:prstGeom>
        </p:spPr>
      </p:pic>
    </p:spTree>
    <p:extLst>
      <p:ext uri="{BB962C8B-B14F-4D97-AF65-F5344CB8AC3E}">
        <p14:creationId xmlns:p14="http://schemas.microsoft.com/office/powerpoint/2010/main" val="223075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br>
              <a:rPr lang="en" sz="2000" b="1">
                <a:solidFill>
                  <a:schemeClr val="dk1"/>
                </a:solidFill>
                <a:latin typeface="Times New Roman"/>
                <a:ea typeface="Times New Roman"/>
                <a:cs typeface="Times New Roman"/>
                <a:sym typeface="Times New Roman"/>
              </a:rPr>
            </a:br>
            <a:r>
              <a:rPr lang="en" sz="2000" b="1">
                <a:solidFill>
                  <a:schemeClr val="dk1"/>
                </a:solidFill>
                <a:latin typeface="Times New Roman"/>
                <a:ea typeface="Times New Roman"/>
                <a:cs typeface="Times New Roman"/>
                <a:sym typeface="Times New Roman"/>
              </a:rPr>
              <a:t>	</a:t>
            </a:r>
            <a:endParaRPr sz="2000" b="1">
              <a:solidFill>
                <a:schemeClr val="dk1"/>
              </a:solidFill>
              <a:latin typeface="Times New Roman"/>
              <a:ea typeface="Times New Roman"/>
              <a:cs typeface="Times New Roman"/>
              <a:sym typeface="Times New Roman"/>
            </a:endParaRPr>
          </a:p>
          <a:p>
            <a:pPr marL="0" lvl="0" indent="457200" algn="l" rtl="0">
              <a:lnSpc>
                <a:spcPct val="80000"/>
              </a:lnSpc>
              <a:spcBef>
                <a:spcPts val="50"/>
              </a:spcBef>
              <a:spcAft>
                <a:spcPts val="0"/>
              </a:spcAft>
              <a:buSzPts val="2800"/>
              <a:buNone/>
            </a:pPr>
            <a:r>
              <a:rPr lang="en" sz="2000" b="1">
                <a:solidFill>
                  <a:schemeClr val="dk1"/>
                </a:solidFill>
                <a:latin typeface="Times New Roman"/>
                <a:ea typeface="Times New Roman"/>
                <a:cs typeface="Times New Roman"/>
                <a:sym typeface="Times New Roman"/>
              </a:rPr>
              <a:t>Invoke the PaLM API:</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r>
              <a:rPr lang="en" sz="2000">
                <a:solidFill>
                  <a:schemeClr val="dk1"/>
                </a:solidFill>
                <a:latin typeface="Times New Roman"/>
                <a:ea typeface="Times New Roman"/>
                <a:cs typeface="Times New Roman"/>
                <a:sym typeface="Times New Roman"/>
              </a:rPr>
              <a:t>Upon executing the main source file, invoke the PaLM API, a cloud-based service.</a:t>
            </a: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Request Generation:</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For the selected service, generate a request with the required parameters.</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42" name="Google Shape;142;p25"/>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43" name="Google Shape;143;p25"/>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br>
              <a:rPr lang="en" sz="2000" b="1">
                <a:solidFill>
                  <a:schemeClr val="dk1"/>
                </a:solidFill>
                <a:latin typeface="Times New Roman"/>
                <a:ea typeface="Times New Roman"/>
                <a:cs typeface="Times New Roman"/>
                <a:sym typeface="Times New Roman"/>
              </a:rPr>
            </a:br>
            <a:r>
              <a:rPr lang="en" sz="2000" b="1">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Prompt Generation:</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Generating the prompt from user input</a:t>
            </a: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	</a:t>
            </a:r>
            <a:r>
              <a:rPr lang="en" sz="2000" b="1">
                <a:solidFill>
                  <a:schemeClr val="dk1"/>
                </a:solidFill>
                <a:latin typeface="Times New Roman"/>
                <a:ea typeface="Times New Roman"/>
                <a:cs typeface="Times New Roman"/>
                <a:sym typeface="Times New Roman"/>
              </a:rPr>
              <a:t>Conversational Chatbot:</a:t>
            </a:r>
            <a:endParaRPr sz="2000" b="1">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	</a:t>
            </a:r>
            <a:r>
              <a:rPr lang="en" sz="2000">
                <a:solidFill>
                  <a:schemeClr val="dk1"/>
                </a:solidFill>
                <a:latin typeface="Times New Roman"/>
                <a:ea typeface="Times New Roman"/>
                <a:cs typeface="Times New Roman"/>
                <a:sym typeface="Times New Roman"/>
              </a:rPr>
              <a:t>Continuous voice input output for people with vision impairment</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Question Answering:</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Interactive chat responses using prompt engineering on user query.</a:t>
            </a:r>
            <a:endParaRPr sz="2000">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49" name="Google Shape;149;p26"/>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50" name="Google Shape;150;p26"/>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subTitle" idx="1"/>
          </p:nvPr>
        </p:nvSpPr>
        <p:spPr>
          <a:xfrm>
            <a:off x="311700" y="1194700"/>
            <a:ext cx="8691000" cy="3582000"/>
          </a:xfrm>
          <a:prstGeom prst="rect">
            <a:avLst/>
          </a:prstGeom>
          <a:noFill/>
          <a:ln>
            <a:noFill/>
          </a:ln>
        </p:spPr>
        <p:txBody>
          <a:bodyPr spcFirstLastPara="1" wrap="square" lIns="91425" tIns="0" rIns="0" bIns="0" anchor="t" anchorCtr="0">
            <a:noAutofit/>
          </a:bodyPr>
          <a:lstStyle/>
          <a:p>
            <a:pPr marL="0" lvl="0" indent="0" algn="l" rtl="0">
              <a:lnSpc>
                <a:spcPct val="80000"/>
              </a:lnSpc>
              <a:spcBef>
                <a:spcPts val="0"/>
              </a:spcBef>
              <a:spcAft>
                <a:spcPts val="0"/>
              </a:spcAft>
              <a:buSzPts val="2800"/>
              <a:buNone/>
            </a:pPr>
            <a:endParaRPr sz="2000" b="1" u="sng">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b="1">
                <a:solidFill>
                  <a:schemeClr val="dk1"/>
                </a:solidFill>
                <a:latin typeface="Times New Roman"/>
                <a:ea typeface="Times New Roman"/>
                <a:cs typeface="Times New Roman"/>
                <a:sym typeface="Times New Roman"/>
              </a:rPr>
              <a:t>Send Request to PaLM API:</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Send the request to the PaLM API, which leverages the PaLM 2 language model for processing.</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b="1">
                <a:solidFill>
                  <a:schemeClr val="dk1"/>
                </a:solidFill>
                <a:latin typeface="Times New Roman"/>
                <a:ea typeface="Times New Roman"/>
                <a:cs typeface="Times New Roman"/>
                <a:sym typeface="Times New Roman"/>
              </a:rPr>
              <a:t>API Processing:</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The PaLM API processes your request using the state-of-the-art PaLM 2 language model, which is well-trained on a vast dataset of text and code.</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b="1">
                <a:solidFill>
                  <a:schemeClr val="dk1"/>
                </a:solidFill>
                <a:latin typeface="Times New Roman"/>
                <a:ea typeface="Times New Roman"/>
                <a:cs typeface="Times New Roman"/>
                <a:sym typeface="Times New Roman"/>
              </a:rPr>
              <a:t>Response Generation:</a:t>
            </a: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r>
              <a:rPr lang="en" sz="2000">
                <a:solidFill>
                  <a:schemeClr val="dk1"/>
                </a:solidFill>
                <a:latin typeface="Times New Roman"/>
                <a:ea typeface="Times New Roman"/>
                <a:cs typeface="Times New Roman"/>
                <a:sym typeface="Times New Roman"/>
              </a:rPr>
              <a:t>The API generates a response based on the input parameters and the capabilities of the PaLM 2 model.</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SzPts val="1100"/>
              <a:buNone/>
            </a:pPr>
            <a:endParaRPr sz="2000" b="1">
              <a:solidFill>
                <a:schemeClr val="dk1"/>
              </a:solidFill>
              <a:latin typeface="Times New Roman"/>
              <a:ea typeface="Times New Roman"/>
              <a:cs typeface="Times New Roman"/>
              <a:sym typeface="Times New Roman"/>
            </a:endParaRPr>
          </a:p>
          <a:p>
            <a:pPr marL="0" lvl="0" indent="0" algn="l" rtl="0">
              <a:lnSpc>
                <a:spcPct val="80000"/>
              </a:lnSpc>
              <a:spcBef>
                <a:spcPts val="50"/>
              </a:spcBef>
              <a:spcAft>
                <a:spcPts val="0"/>
              </a:spcAft>
              <a:buSzPts val="2800"/>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56" name="Google Shape;156;p27"/>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57" name="Google Shape;157;p27"/>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62" name="Google Shape;62;p14"/>
          <p:cNvSpPr txBox="1">
            <a:spLocks noGrp="1"/>
          </p:cNvSpPr>
          <p:nvPr>
            <p:ph type="subTitle" idx="1"/>
          </p:nvPr>
        </p:nvSpPr>
        <p:spPr>
          <a:xfrm>
            <a:off x="713825" y="1351550"/>
            <a:ext cx="32187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2200" b="1" u="sng">
                <a:solidFill>
                  <a:srgbClr val="000000"/>
                </a:solidFill>
                <a:latin typeface="Times New Roman"/>
                <a:ea typeface="Times New Roman"/>
                <a:cs typeface="Times New Roman"/>
                <a:sym typeface="Times New Roman"/>
              </a:rPr>
              <a:t>Overview : </a:t>
            </a:r>
            <a:br>
              <a:rPr lang="en" sz="1800" b="1">
                <a:solidFill>
                  <a:srgbClr val="000000"/>
                </a:solidFill>
                <a:latin typeface="Times New Roman"/>
                <a:ea typeface="Times New Roman"/>
                <a:cs typeface="Times New Roman"/>
                <a:sym typeface="Times New Roman"/>
              </a:rPr>
            </a:br>
            <a:br>
              <a:rPr lang="en" sz="1800" b="1">
                <a:solidFill>
                  <a:srgbClr val="000000"/>
                </a:solidFill>
                <a:latin typeface="Times New Roman"/>
                <a:ea typeface="Times New Roman"/>
                <a:cs typeface="Times New Roman"/>
                <a:sym typeface="Times New Roman"/>
              </a:rPr>
            </a:br>
            <a:r>
              <a:rPr lang="en" sz="1800" b="1">
                <a:solidFill>
                  <a:srgbClr val="000000"/>
                </a:solidFill>
                <a:latin typeface="Times New Roman"/>
                <a:ea typeface="Times New Roman"/>
                <a:cs typeface="Times New Roman"/>
                <a:sym typeface="Times New Roman"/>
              </a:rPr>
              <a:t>1) Introduction</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2) Problem Statement</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3) Project Scope</a:t>
            </a:r>
            <a:br>
              <a:rPr lang="en" sz="1800" b="1">
                <a:solidFill>
                  <a:srgbClr val="000000"/>
                </a:solidFill>
                <a:latin typeface="Times New Roman"/>
                <a:ea typeface="Times New Roman"/>
                <a:cs typeface="Times New Roman"/>
                <a:sym typeface="Times New Roman"/>
              </a:rPr>
            </a:br>
            <a:br>
              <a:rPr lang="en" sz="1800" b="1">
                <a:solidFill>
                  <a:srgbClr val="000000"/>
                </a:solidFill>
                <a:latin typeface="Times New Roman"/>
                <a:ea typeface="Times New Roman"/>
                <a:cs typeface="Times New Roman"/>
                <a:sym typeface="Times New Roman"/>
              </a:rPr>
            </a:br>
            <a:r>
              <a:rPr lang="en" sz="1800" b="1">
                <a:solidFill>
                  <a:srgbClr val="000000"/>
                </a:solidFill>
                <a:latin typeface="Times New Roman"/>
                <a:ea typeface="Times New Roman"/>
                <a:cs typeface="Times New Roman"/>
                <a:sym typeface="Times New Roman"/>
              </a:rPr>
              <a:t>4) Target Audience </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5) Literature Survey</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p:txBody>
      </p:sp>
      <p:pic>
        <p:nvPicPr>
          <p:cNvPr id="63" name="Google Shape;63;p14"/>
          <p:cNvPicPr preferRelativeResize="0"/>
          <p:nvPr/>
        </p:nvPicPr>
        <p:blipFill rotWithShape="1">
          <a:blip r:embed="rId3">
            <a:alphaModFix/>
          </a:blip>
          <a:srcRect/>
          <a:stretch/>
        </p:blipFill>
        <p:spPr>
          <a:xfrm>
            <a:off x="7960875" y="142875"/>
            <a:ext cx="581025" cy="623200"/>
          </a:xfrm>
          <a:prstGeom prst="rect">
            <a:avLst/>
          </a:prstGeom>
          <a:noFill/>
          <a:ln>
            <a:noFill/>
          </a:ln>
        </p:spPr>
      </p:pic>
      <p:sp>
        <p:nvSpPr>
          <p:cNvPr id="64" name="Google Shape;64;p14"/>
          <p:cNvSpPr txBox="1"/>
          <p:nvPr/>
        </p:nvSpPr>
        <p:spPr>
          <a:xfrm>
            <a:off x="4031175" y="1611575"/>
            <a:ext cx="3929700" cy="2726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Arial"/>
              <a:buNone/>
            </a:pPr>
            <a:br>
              <a:rPr lang="en" sz="1800" b="1">
                <a:solidFill>
                  <a:schemeClr val="dk1"/>
                </a:solidFill>
                <a:latin typeface="Times New Roman"/>
                <a:ea typeface="Times New Roman"/>
                <a:cs typeface="Times New Roman"/>
                <a:sym typeface="Times New Roman"/>
              </a:rPr>
            </a:br>
            <a:r>
              <a:rPr lang="en" sz="1800" b="1">
                <a:solidFill>
                  <a:schemeClr val="dk1"/>
                </a:solidFill>
                <a:latin typeface="Times New Roman"/>
                <a:ea typeface="Times New Roman"/>
                <a:cs typeface="Times New Roman"/>
                <a:sym typeface="Times New Roman"/>
              </a:rPr>
              <a:t>6) System Architecture </a:t>
            </a: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r>
              <a:rPr lang="en" sz="1800" b="1">
                <a:solidFill>
                  <a:schemeClr val="dk1"/>
                </a:solidFill>
                <a:latin typeface="Times New Roman"/>
                <a:ea typeface="Times New Roman"/>
                <a:cs typeface="Times New Roman"/>
                <a:sym typeface="Times New Roman"/>
              </a:rPr>
              <a:t>7) Tech Stack </a:t>
            </a: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r>
              <a:rPr lang="en" sz="1800" b="1">
                <a:solidFill>
                  <a:schemeClr val="dk1"/>
                </a:solidFill>
                <a:latin typeface="Times New Roman"/>
                <a:ea typeface="Times New Roman"/>
                <a:cs typeface="Times New Roman"/>
                <a:sym typeface="Times New Roman"/>
              </a:rPr>
              <a:t>8) Algorithmic Steps </a:t>
            </a: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endParaRPr sz="1800" b="1">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Font typeface="Arial"/>
              <a:buNone/>
            </a:pPr>
            <a:r>
              <a:rPr lang="en" sz="1800" b="1">
                <a:solidFill>
                  <a:schemeClr val="dk1"/>
                </a:solidFill>
                <a:latin typeface="Times New Roman"/>
                <a:ea typeface="Times New Roman"/>
                <a:cs typeface="Times New Roman"/>
                <a:sym typeface="Times New Roman"/>
              </a:rPr>
              <a:t>9) Sample Output and implementation</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SzPct val="35000"/>
              <a:buNone/>
            </a:pPr>
            <a:r>
              <a:rPr lang="en" sz="8000" b="1" u="sng">
                <a:solidFill>
                  <a:schemeClr val="dk1"/>
                </a:solidFill>
                <a:latin typeface="Times New Roman"/>
                <a:ea typeface="Times New Roman"/>
                <a:cs typeface="Times New Roman"/>
                <a:sym typeface="Times New Roman"/>
              </a:rPr>
              <a:t>Algorithmic Steps  : </a:t>
            </a:r>
            <a:br>
              <a:rPr lang="en" sz="8000" b="1">
                <a:solidFill>
                  <a:schemeClr val="dk1"/>
                </a:solidFill>
                <a:latin typeface="Times New Roman"/>
                <a:ea typeface="Times New Roman"/>
                <a:cs typeface="Times New Roman"/>
                <a:sym typeface="Times New Roman"/>
              </a:rPr>
            </a:b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0"/>
              </a:spcBef>
              <a:spcAft>
                <a:spcPts val="0"/>
              </a:spcAft>
              <a:buClr>
                <a:srgbClr val="000000"/>
              </a:buClr>
              <a:buSzPct val="35000"/>
              <a:buFont typeface="Arial"/>
              <a:buNone/>
            </a:pPr>
            <a:br>
              <a:rPr lang="en" sz="8000" b="1">
                <a:solidFill>
                  <a:schemeClr val="dk1"/>
                </a:solidFill>
                <a:latin typeface="Times New Roman"/>
                <a:ea typeface="Times New Roman"/>
                <a:cs typeface="Times New Roman"/>
                <a:sym typeface="Times New Roman"/>
              </a:rPr>
            </a:br>
            <a:r>
              <a:rPr lang="en" sz="8000" b="1">
                <a:solidFill>
                  <a:schemeClr val="dk1"/>
                </a:solidFill>
                <a:latin typeface="Times New Roman"/>
                <a:ea typeface="Times New Roman"/>
                <a:cs typeface="Times New Roman"/>
                <a:sym typeface="Times New Roman"/>
              </a:rPr>
              <a:t>Response Retrieval:</a:t>
            </a: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Retrieve the response from the PaLM API, which contains the output based on the task you requested.</a:t>
            </a: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r>
              <a:rPr lang="en" sz="8000" b="1">
                <a:solidFill>
                  <a:schemeClr val="dk1"/>
                </a:solidFill>
                <a:latin typeface="Times New Roman"/>
                <a:ea typeface="Times New Roman"/>
                <a:cs typeface="Times New Roman"/>
                <a:sym typeface="Times New Roman"/>
              </a:rPr>
              <a:t>Questionnaire:</a:t>
            </a: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If your application requires user input or a structured set of questions, initiate a questionnaire session. During this session, the system interacts with the user to collect specific information needed for the task.</a:t>
            </a: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endParaRPr sz="8000">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Clr>
                <a:srgbClr val="000000"/>
              </a:buClr>
              <a:buSzPct val="35000"/>
              <a:buFont typeface="Arial"/>
              <a:buNone/>
            </a:pPr>
            <a:r>
              <a:rPr lang="en" sz="8000" b="1">
                <a:solidFill>
                  <a:schemeClr val="dk1"/>
                </a:solidFill>
                <a:latin typeface="Times New Roman"/>
                <a:ea typeface="Times New Roman"/>
                <a:cs typeface="Times New Roman"/>
                <a:sym typeface="Times New Roman"/>
              </a:rPr>
              <a:t>User Input Collection:</a:t>
            </a:r>
            <a:endParaRPr sz="8000" b="1">
              <a:solidFill>
                <a:schemeClr val="dk1"/>
              </a:solidFill>
              <a:latin typeface="Times New Roman"/>
              <a:ea typeface="Times New Roman"/>
              <a:cs typeface="Times New Roman"/>
              <a:sym typeface="Times New Roman"/>
            </a:endParaRPr>
          </a:p>
          <a:p>
            <a:pPr marL="457200" marR="0" lvl="0" indent="0" algn="l" rtl="0">
              <a:lnSpc>
                <a:spcPct val="80000"/>
              </a:lnSpc>
              <a:spcBef>
                <a:spcPts val="50"/>
              </a:spcBef>
              <a:spcAft>
                <a:spcPts val="0"/>
              </a:spcAft>
              <a:buNone/>
            </a:pPr>
            <a:r>
              <a:rPr lang="en" sz="8000">
                <a:solidFill>
                  <a:schemeClr val="dk1"/>
                </a:solidFill>
                <a:latin typeface="Times New Roman"/>
                <a:ea typeface="Times New Roman"/>
                <a:cs typeface="Times New Roman"/>
                <a:sym typeface="Times New Roman"/>
              </a:rPr>
              <a:t>Gather user responses to the questionnaire. These responses are typically in the form of text input.</a:t>
            </a:r>
            <a:endParaRPr sz="8000">
              <a:solidFill>
                <a:schemeClr val="dk1"/>
              </a:solidFill>
              <a:latin typeface="Times New Roman"/>
              <a:ea typeface="Times New Roman"/>
              <a:cs typeface="Times New Roman"/>
              <a:sym typeface="Times New Roman"/>
            </a:endParaRPr>
          </a:p>
          <a:p>
            <a:pPr marL="457200" lvl="0" indent="0" algn="l" rtl="0">
              <a:lnSpc>
                <a:spcPct val="10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63" name="Google Shape;163;p28"/>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64" name="Google Shape;164;p28"/>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SzPct val="35000"/>
              <a:buNone/>
            </a:pPr>
            <a:r>
              <a:rPr lang="en" sz="8000" b="1" u="sng">
                <a:solidFill>
                  <a:schemeClr val="dk1"/>
                </a:solidFill>
                <a:latin typeface="Times New Roman"/>
                <a:ea typeface="Times New Roman"/>
                <a:cs typeface="Times New Roman"/>
                <a:sym typeface="Times New Roman"/>
              </a:rPr>
              <a:t>Algorithmic Steps  : </a:t>
            </a:r>
            <a:br>
              <a:rPr lang="en" sz="8000" b="1">
                <a:solidFill>
                  <a:schemeClr val="dk1"/>
                </a:solidFill>
                <a:latin typeface="Times New Roman"/>
                <a:ea typeface="Times New Roman"/>
                <a:cs typeface="Times New Roman"/>
                <a:sym typeface="Times New Roman"/>
              </a:rPr>
            </a:b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Clr>
                <a:schemeClr val="dk1"/>
              </a:buClr>
              <a:buSzPct val="35000"/>
              <a:buFont typeface="Arial"/>
              <a:buNone/>
            </a:pPr>
            <a:r>
              <a:rPr lang="en" sz="8000" b="1">
                <a:solidFill>
                  <a:schemeClr val="dk1"/>
                </a:solidFill>
                <a:latin typeface="Times New Roman"/>
                <a:ea typeface="Times New Roman"/>
                <a:cs typeface="Times New Roman"/>
                <a:sym typeface="Times New Roman"/>
              </a:rPr>
              <a:t>Post-Processing :</a:t>
            </a:r>
            <a:endParaRPr sz="8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Optionally, perform additional post-processing on the generated response according to your application's needs. This may involve text formatting, data extraction, or custom integration.</a:t>
            </a: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r>
              <a:rPr lang="en" sz="8000" b="1">
                <a:solidFill>
                  <a:schemeClr val="dk1"/>
                </a:solidFill>
                <a:latin typeface="Times New Roman"/>
                <a:ea typeface="Times New Roman"/>
                <a:cs typeface="Times New Roman"/>
                <a:sym typeface="Times New Roman"/>
              </a:rPr>
              <a:t>Utilize the Output:</a:t>
            </a:r>
            <a:endParaRPr sz="8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Make use of the generated output in your application as required. This could involve displaying translated text, providing answers to questions, or incorporating generated content into your application's workflow.</a:t>
            </a: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r>
              <a:rPr lang="en" sz="8000" b="1">
                <a:solidFill>
                  <a:schemeClr val="dk1"/>
                </a:solidFill>
                <a:latin typeface="Times New Roman"/>
                <a:ea typeface="Times New Roman"/>
                <a:cs typeface="Times New Roman"/>
                <a:sym typeface="Times New Roman"/>
              </a:rPr>
              <a:t>Incorporate User Responses:</a:t>
            </a:r>
            <a:endParaRPr sz="8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75"/>
              <a:buFont typeface="Arial"/>
              <a:buNone/>
            </a:pPr>
            <a:r>
              <a:rPr lang="en" sz="8000">
                <a:solidFill>
                  <a:schemeClr val="dk1"/>
                </a:solidFill>
                <a:latin typeface="Times New Roman"/>
                <a:ea typeface="Times New Roman"/>
                <a:cs typeface="Times New Roman"/>
                <a:sym typeface="Times New Roman"/>
              </a:rPr>
              <a:t>Combine the user's responses from the questionnaire with the API-generated output if needed for further context or action.</a:t>
            </a:r>
            <a:endParaRPr sz="8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ct val="35000"/>
              <a:buFont typeface="Arial"/>
              <a:buNone/>
            </a:pPr>
            <a:endParaRPr sz="8000">
              <a:solidFill>
                <a:schemeClr val="dk1"/>
              </a:solidFill>
              <a:latin typeface="Times New Roman"/>
              <a:ea typeface="Times New Roman"/>
              <a:cs typeface="Times New Roman"/>
              <a:sym typeface="Times New Roman"/>
            </a:endParaRPr>
          </a:p>
          <a:p>
            <a:pPr marL="457200" lvl="0" indent="0" algn="l" rtl="0">
              <a:spcBef>
                <a:spcPts val="50"/>
              </a:spcBef>
              <a:spcAft>
                <a:spcPts val="0"/>
              </a:spcAft>
              <a:buClr>
                <a:schemeClr val="dk1"/>
              </a:buClr>
              <a:buSzPts val="275"/>
              <a:buFont typeface="Arial"/>
              <a:buNone/>
            </a:pPr>
            <a:endParaRPr sz="5600">
              <a:solidFill>
                <a:schemeClr val="dk1"/>
              </a:solidFill>
              <a:latin typeface="Times New Roman"/>
              <a:ea typeface="Times New Roman"/>
              <a:cs typeface="Times New Roman"/>
              <a:sym typeface="Times New Roman"/>
            </a:endParaRPr>
          </a:p>
          <a:p>
            <a:pPr marL="457200" marR="0" lvl="0" indent="0" algn="l" rtl="0">
              <a:lnSpc>
                <a:spcPct val="80000"/>
              </a:lnSpc>
              <a:spcBef>
                <a:spcPts val="0"/>
              </a:spcBef>
              <a:spcAft>
                <a:spcPts val="0"/>
              </a:spcAft>
              <a:buClr>
                <a:srgbClr val="000000"/>
              </a:buClr>
              <a:buSzPct val="35000"/>
              <a:buFont typeface="Arial"/>
              <a:buNone/>
            </a:pPr>
            <a:endParaRPr sz="8000" b="1">
              <a:solidFill>
                <a:schemeClr val="dk1"/>
              </a:solidFill>
              <a:latin typeface="Times New Roman"/>
              <a:ea typeface="Times New Roman"/>
              <a:cs typeface="Times New Roman"/>
              <a:sym typeface="Times New Roman"/>
            </a:endParaRPr>
          </a:p>
          <a:p>
            <a:pPr marL="457200" lvl="0" indent="0" algn="l" rtl="0">
              <a:lnSpc>
                <a:spcPct val="10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70" name="Google Shape;170;p29"/>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71" name="Google Shape;171;p29"/>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u="sng">
                <a:solidFill>
                  <a:schemeClr val="dk1"/>
                </a:solidFill>
                <a:latin typeface="Times New Roman"/>
                <a:ea typeface="Times New Roman"/>
                <a:cs typeface="Times New Roman"/>
                <a:sym typeface="Times New Roman"/>
              </a:rPr>
              <a:t>Algorithmic Steps  : </a:t>
            </a:r>
            <a:br>
              <a:rPr lang="en" sz="2000" b="1">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0"/>
              </a:spcBef>
              <a:spcAft>
                <a:spcPts val="0"/>
              </a:spcAft>
              <a:buClr>
                <a:schemeClr val="dk1"/>
              </a:buClr>
              <a:buSzPts val="2800"/>
              <a:buFont typeface="Arial"/>
              <a:buNone/>
            </a:pPr>
            <a:r>
              <a:rPr lang="en" sz="2000" b="1">
                <a:solidFill>
                  <a:schemeClr val="dk1"/>
                </a:solidFill>
                <a:latin typeface="Times New Roman"/>
                <a:ea typeface="Times New Roman"/>
                <a:cs typeface="Times New Roman"/>
                <a:sym typeface="Times New Roman"/>
              </a:rPr>
              <a:t>Repeat as Needed :</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800"/>
              <a:buFont typeface="Arial"/>
              <a:buNone/>
            </a:pPr>
            <a:r>
              <a:rPr lang="en" sz="2000">
                <a:solidFill>
                  <a:schemeClr val="dk1"/>
                </a:solidFill>
                <a:latin typeface="Times New Roman"/>
                <a:ea typeface="Times New Roman"/>
                <a:cs typeface="Times New Roman"/>
                <a:sym typeface="Times New Roman"/>
              </a:rPr>
              <a:t>If your application requires multiple interactions with the PaLM API, repeat the process by sending additional requests and handling responses accordingly.</a:t>
            </a:r>
            <a:endParaRPr sz="2000">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1100"/>
              <a:buFont typeface="Arial"/>
              <a:buNone/>
            </a:pPr>
            <a:endParaRPr sz="2000" b="1">
              <a:solidFill>
                <a:schemeClr val="dk1"/>
              </a:solidFill>
              <a:latin typeface="Times New Roman"/>
              <a:ea typeface="Times New Roman"/>
              <a:cs typeface="Times New Roman"/>
              <a:sym typeface="Times New Roman"/>
            </a:endParaRPr>
          </a:p>
          <a:p>
            <a:pPr marL="457200" lvl="0" indent="0" algn="l" rtl="0">
              <a:lnSpc>
                <a:spcPct val="80000"/>
              </a:lnSpc>
              <a:spcBef>
                <a:spcPts val="50"/>
              </a:spcBef>
              <a:spcAft>
                <a:spcPts val="0"/>
              </a:spcAft>
              <a:buClr>
                <a:schemeClr val="dk1"/>
              </a:buClr>
              <a:buSzPts val="2800"/>
              <a:buFont typeface="Arial"/>
              <a:buNone/>
            </a:pPr>
            <a:endParaRPr sz="2000">
              <a:solidFill>
                <a:schemeClr val="dk1"/>
              </a:solidFill>
              <a:latin typeface="Times New Roman"/>
              <a:ea typeface="Times New Roman"/>
              <a:cs typeface="Times New Roman"/>
              <a:sym typeface="Times New Roman"/>
            </a:endParaRPr>
          </a:p>
          <a:p>
            <a:pPr marL="457200" lvl="0" indent="0" algn="l" rtl="0">
              <a:spcBef>
                <a:spcPts val="5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marR="0" lvl="0" indent="0" algn="l" rtl="0">
              <a:lnSpc>
                <a:spcPct val="80000"/>
              </a:lnSpc>
              <a:spcBef>
                <a:spcPts val="0"/>
              </a:spcBef>
              <a:spcAft>
                <a:spcPts val="0"/>
              </a:spcAft>
              <a:buClr>
                <a:srgbClr val="000000"/>
              </a:buClr>
              <a:buSzPts val="2800"/>
              <a:buFont typeface="Arial"/>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5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
        <p:nvSpPr>
          <p:cNvPr id="177" name="Google Shape;177;p30"/>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178" name="Google Shape;178;p30"/>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84" name="Google Shape;184;p31"/>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Implementation  : </a:t>
            </a:r>
            <a:br>
              <a:rPr lang="en" sz="2000" b="1">
                <a:solidFill>
                  <a:schemeClr val="dk1"/>
                </a:solidFill>
                <a:latin typeface="Times New Roman"/>
                <a:ea typeface="Times New Roman"/>
                <a:cs typeface="Times New Roman"/>
                <a:sym typeface="Times New Roman"/>
              </a:rPr>
            </a:br>
            <a:r>
              <a:rPr lang="en" sz="2000" b="1">
                <a:solidFill>
                  <a:schemeClr val="dk1"/>
                </a:solidFill>
                <a:latin typeface="Times New Roman"/>
                <a:ea typeface="Times New Roman"/>
                <a:cs typeface="Times New Roman"/>
                <a:sym typeface="Times New Roman"/>
              </a:rPr>
              <a:t>(till date)</a:t>
            </a: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br>
              <a:rPr lang="en" sz="2000" b="1">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pic>
        <p:nvPicPr>
          <p:cNvPr id="185" name="Google Shape;185;p3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86" name="Google Shape;186;p31"/>
          <p:cNvPicPr preferRelativeResize="0"/>
          <p:nvPr/>
        </p:nvPicPr>
        <p:blipFill rotWithShape="1">
          <a:blip r:embed="rId4">
            <a:alphaModFix/>
          </a:blip>
          <a:srcRect l="3192" r="21323"/>
          <a:stretch/>
        </p:blipFill>
        <p:spPr>
          <a:xfrm>
            <a:off x="2902425" y="1532250"/>
            <a:ext cx="2462774" cy="3253425"/>
          </a:xfrm>
          <a:prstGeom prst="rect">
            <a:avLst/>
          </a:prstGeom>
          <a:noFill/>
          <a:ln>
            <a:noFill/>
          </a:ln>
        </p:spPr>
      </p:pic>
      <p:pic>
        <p:nvPicPr>
          <p:cNvPr id="187" name="Google Shape;187;p31"/>
          <p:cNvPicPr preferRelativeResize="0"/>
          <p:nvPr/>
        </p:nvPicPr>
        <p:blipFill>
          <a:blip r:embed="rId5">
            <a:alphaModFix/>
          </a:blip>
          <a:stretch>
            <a:fillRect/>
          </a:stretch>
        </p:blipFill>
        <p:spPr>
          <a:xfrm>
            <a:off x="5576625" y="1532250"/>
            <a:ext cx="2571775" cy="3253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93" name="Google Shape;193;p32"/>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a:solidFill>
                  <a:schemeClr val="dk1"/>
                </a:solidFill>
                <a:latin typeface="Times New Roman"/>
                <a:ea typeface="Times New Roman"/>
                <a:cs typeface="Times New Roman"/>
                <a:sym typeface="Times New Roman"/>
              </a:rPr>
              <a:t>Implementation  : </a:t>
            </a:r>
            <a:br>
              <a:rPr lang="en" sz="2000" b="1">
                <a:solidFill>
                  <a:schemeClr val="dk1"/>
                </a:solidFill>
                <a:latin typeface="Times New Roman"/>
                <a:ea typeface="Times New Roman"/>
                <a:cs typeface="Times New Roman"/>
                <a:sym typeface="Times New Roman"/>
              </a:rPr>
            </a:b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br>
              <a:rPr lang="en" sz="2000" b="1">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pic>
        <p:nvPicPr>
          <p:cNvPr id="194" name="Google Shape;194;p32"/>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95" name="Google Shape;195;p32"/>
          <p:cNvPicPr preferRelativeResize="0"/>
          <p:nvPr/>
        </p:nvPicPr>
        <p:blipFill>
          <a:blip r:embed="rId4">
            <a:alphaModFix/>
          </a:blip>
          <a:stretch>
            <a:fillRect/>
          </a:stretch>
        </p:blipFill>
        <p:spPr>
          <a:xfrm>
            <a:off x="2523325" y="1278450"/>
            <a:ext cx="2590999" cy="3788676"/>
          </a:xfrm>
          <a:prstGeom prst="rect">
            <a:avLst/>
          </a:prstGeom>
          <a:noFill/>
          <a:ln>
            <a:noFill/>
          </a:ln>
        </p:spPr>
      </p:pic>
      <p:pic>
        <p:nvPicPr>
          <p:cNvPr id="196" name="Google Shape;196;p32"/>
          <p:cNvPicPr preferRelativeResize="0"/>
          <p:nvPr/>
        </p:nvPicPr>
        <p:blipFill>
          <a:blip r:embed="rId5">
            <a:alphaModFix/>
          </a:blip>
          <a:stretch>
            <a:fillRect/>
          </a:stretch>
        </p:blipFill>
        <p:spPr>
          <a:xfrm>
            <a:off x="5356400" y="1243775"/>
            <a:ext cx="2688951" cy="3788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ctrTitle"/>
          </p:nvPr>
        </p:nvSpPr>
        <p:spPr>
          <a:xfrm>
            <a:off x="311700" y="142875"/>
            <a:ext cx="8520600" cy="1008592"/>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dirty="0">
                <a:solidFill>
                  <a:srgbClr val="00000A"/>
                </a:solidFill>
                <a:latin typeface="Times New Roman"/>
                <a:ea typeface="Times New Roman"/>
                <a:cs typeface="Times New Roman"/>
                <a:sym typeface="Times New Roman"/>
              </a:rPr>
              <a:t>Marathwada Mitra Mandal’s 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pic>
        <p:nvPicPr>
          <p:cNvPr id="203" name="Google Shape;203;p33"/>
          <p:cNvPicPr preferRelativeResize="0"/>
          <p:nvPr/>
        </p:nvPicPr>
        <p:blipFill rotWithShape="1">
          <a:blip r:embed="rId3">
            <a:alphaModFix/>
          </a:blip>
          <a:srcRect/>
          <a:stretch/>
        </p:blipFill>
        <p:spPr>
          <a:xfrm>
            <a:off x="7929616" y="23971"/>
            <a:ext cx="581025" cy="623200"/>
          </a:xfrm>
          <a:prstGeom prst="rect">
            <a:avLst/>
          </a:prstGeom>
          <a:noFill/>
          <a:ln>
            <a:noFill/>
          </a:ln>
        </p:spPr>
      </p:pic>
      <p:sp>
        <p:nvSpPr>
          <p:cNvPr id="4" name="Text Placeholder 2">
            <a:extLst>
              <a:ext uri="{FF2B5EF4-FFF2-40B4-BE49-F238E27FC236}">
                <a16:creationId xmlns:a16="http://schemas.microsoft.com/office/drawing/2014/main" id="{34F46CF3-3702-6DAA-85F0-236FD858DC17}"/>
              </a:ext>
            </a:extLst>
          </p:cNvPr>
          <p:cNvSpPr txBox="1">
            <a:spLocks/>
          </p:cNvSpPr>
          <p:nvPr/>
        </p:nvSpPr>
        <p:spPr>
          <a:xfrm>
            <a:off x="491246" y="1503680"/>
            <a:ext cx="7995741" cy="34969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500" dirty="0"/>
              <a:t>[1] A. Vaswani et al., “Attention Is All You Need,” arXiv.org, Jun. 12, 2017. </a:t>
            </a:r>
            <a:r>
              <a:rPr lang="en-US" sz="1500" dirty="0">
                <a:hlinkClick r:id="rId4"/>
              </a:rPr>
              <a:t>https://arxiv.org/abs/1706.03762</a:t>
            </a:r>
            <a:endParaRPr lang="en-US" sz="1500" dirty="0"/>
          </a:p>
          <a:p>
            <a:pPr algn="l"/>
            <a:r>
              <a:rPr lang="en-US" sz="1500" dirty="0"/>
              <a:t>[2] Y. Liu et al., “Summary of ChatGPT/GPT-4 Research and Perspective Towards the Future of Large Language Models,” arXiv:2304.01852 [cs], Apr. 2023, Available: </a:t>
            </a:r>
            <a:r>
              <a:rPr lang="en-US" sz="1500" dirty="0">
                <a:hlinkClick r:id="rId5"/>
              </a:rPr>
              <a:t>https://arxiv.org/abs/2304.01852</a:t>
            </a:r>
            <a:endParaRPr lang="en-US" sz="1500" dirty="0"/>
          </a:p>
          <a:p>
            <a:pPr algn="l"/>
            <a:r>
              <a:rPr lang="en-US" sz="1500" dirty="0"/>
              <a:t>[3] W. X. Zhao et al., “A Survey of Large Language Models,” arXiv:2303.18223 [cs], Mar. 2023, Available: </a:t>
            </a:r>
            <a:r>
              <a:rPr lang="en-US" sz="1500" dirty="0">
                <a:hlinkClick r:id="rId6"/>
              </a:rPr>
              <a:t>https://arxiv.org/abs/2303.18223</a:t>
            </a:r>
            <a:endParaRPr lang="en-US" sz="1500" dirty="0"/>
          </a:p>
          <a:p>
            <a:pPr algn="l"/>
            <a:r>
              <a:rPr lang="en-US" sz="1500" dirty="0"/>
              <a:t>[4] H. Naveed et al., “A Comprehensive Overview of Large Language Models.” Available: </a:t>
            </a:r>
            <a:r>
              <a:rPr lang="en-US" sz="1500" dirty="0">
                <a:hlinkClick r:id="rId7"/>
              </a:rPr>
              <a:t>https://arxiv.org/pdf/2307.06435.pdf</a:t>
            </a:r>
            <a:endParaRPr lang="en-US" sz="1500" dirty="0"/>
          </a:p>
          <a:p>
            <a:pPr algn="l"/>
            <a:r>
              <a:rPr lang="en-US" sz="1500" dirty="0"/>
              <a:t>[5] Y. Gao et al., “Retrieval-Augmented Generation for Large Language Models: A Survey,” arXiv.org, Dec. 18, 2023. </a:t>
            </a:r>
            <a:r>
              <a:rPr lang="en-US" sz="1500" dirty="0">
                <a:hlinkClick r:id="rId8"/>
              </a:rPr>
              <a:t>https://arxiv.org/abs/2312.10997#:~:text=Retrieval%2DAugmented%20Generation%20(RAG</a:t>
            </a:r>
            <a:r>
              <a:rPr lang="en-US" sz="1500" dirty="0"/>
              <a:t>)</a:t>
            </a:r>
          </a:p>
          <a:p>
            <a:pPr algn="l"/>
            <a:r>
              <a:rPr lang="en-US" sz="1500" dirty="0"/>
              <a:t>[6] S. Wu, H. Fei, L. Qu, W. Ji, and T.-S. Chua, “</a:t>
            </a:r>
            <a:r>
              <a:rPr lang="en-US" sz="1500" dirty="0" err="1"/>
              <a:t>NExT</a:t>
            </a:r>
            <a:r>
              <a:rPr lang="en-US" sz="1500" dirty="0"/>
              <a:t>-GPT: Any-to-Any Multimodal LLM,” arXiv.org, Sep. 13, 2023. </a:t>
            </a:r>
            <a:r>
              <a:rPr lang="en-US" sz="1500" dirty="0">
                <a:hlinkClick r:id="rId9"/>
              </a:rPr>
              <a:t>https://arxiv.org/abs/2309.05519</a:t>
            </a:r>
            <a:endParaRPr lang="en-US" sz="1500" dirty="0"/>
          </a:p>
          <a:p>
            <a:pPr algn="l"/>
            <a:endParaRPr lang="en-US" sz="1500" dirty="0"/>
          </a:p>
        </p:txBody>
      </p:sp>
      <p:pic>
        <p:nvPicPr>
          <p:cNvPr id="6" name="Picture 5">
            <a:extLst>
              <a:ext uri="{FF2B5EF4-FFF2-40B4-BE49-F238E27FC236}">
                <a16:creationId xmlns:a16="http://schemas.microsoft.com/office/drawing/2014/main" id="{4C7AAB24-614D-6DD0-F99F-330AA7857224}"/>
              </a:ext>
            </a:extLst>
          </p:cNvPr>
          <p:cNvPicPr>
            <a:picLocks noChangeAspect="1"/>
          </p:cNvPicPr>
          <p:nvPr/>
        </p:nvPicPr>
        <p:blipFill>
          <a:blip r:embed="rId10"/>
          <a:stretch>
            <a:fillRect/>
          </a:stretch>
        </p:blipFill>
        <p:spPr>
          <a:xfrm>
            <a:off x="657013" y="1008337"/>
            <a:ext cx="2118544" cy="495343"/>
          </a:xfrm>
          <a:prstGeom prst="rect">
            <a:avLst/>
          </a:prstGeom>
        </p:spPr>
      </p:pic>
    </p:spTree>
    <p:extLst>
      <p:ext uri="{BB962C8B-B14F-4D97-AF65-F5344CB8AC3E}">
        <p14:creationId xmlns:p14="http://schemas.microsoft.com/office/powerpoint/2010/main" val="1728933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dirty="0">
                <a:solidFill>
                  <a:srgbClr val="00000A"/>
                </a:solidFill>
                <a:latin typeface="Times New Roman"/>
                <a:ea typeface="Times New Roman"/>
                <a:cs typeface="Times New Roman"/>
                <a:sym typeface="Times New Roman"/>
              </a:rPr>
              <a:t>Marathwada Mitra Mandal’s College of Engineering</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Karvenagar, Pune</a:t>
            </a:r>
            <a:endParaRPr sz="1200" b="1"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dirty="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dirty="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dirty="0">
                <a:solidFill>
                  <a:srgbClr val="00000A"/>
                </a:solidFill>
                <a:latin typeface="Times New Roman"/>
                <a:ea typeface="Times New Roman"/>
                <a:cs typeface="Times New Roman"/>
                <a:sym typeface="Times New Roman"/>
              </a:rPr>
              <a:t>Department of Computer Engineering</a:t>
            </a:r>
            <a:endParaRPr sz="1200" b="1" dirty="0">
              <a:solidFill>
                <a:srgbClr val="00000A"/>
              </a:solidFill>
              <a:latin typeface="Times New Roman"/>
              <a:ea typeface="Times New Roman"/>
              <a:cs typeface="Times New Roman"/>
              <a:sym typeface="Times New Roman"/>
            </a:endParaRPr>
          </a:p>
        </p:txBody>
      </p:sp>
      <p:pic>
        <p:nvPicPr>
          <p:cNvPr id="203" name="Google Shape;203;p33"/>
          <p:cNvPicPr preferRelativeResize="0"/>
          <p:nvPr/>
        </p:nvPicPr>
        <p:blipFill rotWithShape="1">
          <a:blip r:embed="rId3">
            <a:alphaModFix/>
          </a:blip>
          <a:srcRect/>
          <a:stretch/>
        </p:blipFill>
        <p:spPr>
          <a:xfrm>
            <a:off x="7960875" y="142875"/>
            <a:ext cx="581025" cy="623200"/>
          </a:xfrm>
          <a:prstGeom prst="rect">
            <a:avLst/>
          </a:prstGeom>
          <a:noFill/>
          <a:ln>
            <a:noFill/>
          </a:ln>
        </p:spPr>
      </p:pic>
      <p:sp>
        <p:nvSpPr>
          <p:cNvPr id="4" name="Text Placeholder 2">
            <a:extLst>
              <a:ext uri="{FF2B5EF4-FFF2-40B4-BE49-F238E27FC236}">
                <a16:creationId xmlns:a16="http://schemas.microsoft.com/office/drawing/2014/main" id="{0B97331D-88B6-6ECB-9C8D-3BB6AF3F3D8C}"/>
              </a:ext>
            </a:extLst>
          </p:cNvPr>
          <p:cNvSpPr txBox="1">
            <a:spLocks/>
          </p:cNvSpPr>
          <p:nvPr/>
        </p:nvSpPr>
        <p:spPr>
          <a:xfrm>
            <a:off x="0" y="1414569"/>
            <a:ext cx="9079800" cy="52214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700" dirty="0"/>
              <a:t>[7] J. Han et al., “</a:t>
            </a:r>
            <a:r>
              <a:rPr lang="en-US" sz="1700" dirty="0" err="1"/>
              <a:t>ImageBind</a:t>
            </a:r>
            <a:r>
              <a:rPr lang="en-US" sz="1700" dirty="0"/>
              <a:t>-LLM: Multi-modality Instruction Tuning,” arXiv.org, Sep. 11, 2023. https://arxiv.org/abs/2309.03905 (accessed Jan. 19, 2024).</a:t>
            </a:r>
          </a:p>
          <a:p>
            <a:pPr algn="l"/>
            <a:r>
              <a:rPr lang="en-US" sz="1700" dirty="0"/>
              <a:t>[8] Gemini Team et al., “Gemini: A Family of Highly Capable Multimodal Models,” arXiv.org, Dec. 18, 2023. https://arxiv.org/abs/2312.11805 (accessed Jan. 19, 2024).</a:t>
            </a:r>
          </a:p>
          <a:p>
            <a:pPr algn="l"/>
            <a:r>
              <a:rPr lang="en-US" sz="1700" dirty="0"/>
              <a:t>[9] OpenAI, “GPT-4 Technical Report,” arXiv:2303.08774 [cs], Mar. 2023, Available: </a:t>
            </a:r>
            <a:r>
              <a:rPr lang="en-US" sz="1700" dirty="0">
                <a:hlinkClick r:id="rId4"/>
              </a:rPr>
              <a:t>https://arxiv.org/abs/2303.08774</a:t>
            </a:r>
            <a:endParaRPr lang="en-US" sz="1700" dirty="0"/>
          </a:p>
          <a:p>
            <a:pPr algn="l"/>
            <a:r>
              <a:rPr lang="en-US" sz="1700" dirty="0"/>
              <a:t>[10] H. </a:t>
            </a:r>
            <a:r>
              <a:rPr lang="en-US" sz="1700" dirty="0" err="1"/>
              <a:t>Touvron</a:t>
            </a:r>
            <a:r>
              <a:rPr lang="en-US" sz="1700" dirty="0"/>
              <a:t> et al., “</a:t>
            </a:r>
            <a:r>
              <a:rPr lang="en-US" sz="1700" dirty="0" err="1"/>
              <a:t>LLaMA</a:t>
            </a:r>
            <a:r>
              <a:rPr lang="en-US" sz="1700" dirty="0"/>
              <a:t>: Open and Efficient Foundation Language Models,” arXiv:2302.13971 [cs], Feb. 2023, Available: </a:t>
            </a:r>
            <a:r>
              <a:rPr lang="en-US" sz="1700" dirty="0">
                <a:hlinkClick r:id="rId5"/>
              </a:rPr>
              <a:t>https://arxiv.org/abs/2302.13971</a:t>
            </a:r>
            <a:endParaRPr lang="en-US" sz="1700" dirty="0"/>
          </a:p>
          <a:p>
            <a:pPr algn="l"/>
            <a:r>
              <a:rPr lang="en-US" sz="1700" dirty="0"/>
              <a:t>[11] H. </a:t>
            </a:r>
            <a:r>
              <a:rPr lang="en-US" sz="1700" dirty="0" err="1"/>
              <a:t>Touvron</a:t>
            </a:r>
            <a:r>
              <a:rPr lang="en-US" sz="1700" dirty="0"/>
              <a:t> et al., “Llama 2: Open Foundation and Fine-Tuned Chat Models,” arXiv.org, Jul. 19, 2023. </a:t>
            </a:r>
            <a:r>
              <a:rPr lang="en-US" sz="1700" dirty="0">
                <a:hlinkClick r:id="rId6"/>
              </a:rPr>
              <a:t>https://arxiv.org/abs/2307.09288</a:t>
            </a:r>
          </a:p>
          <a:p>
            <a:pPr algn="l"/>
            <a:r>
              <a:rPr lang="en-US" sz="1700" dirty="0"/>
              <a:t>[12] P. Lewis et al., “Retrieval-Augmented Generation for Knowledge-Intensive NLP Tasks,” arXiv.org, Apr. 12, 2021. </a:t>
            </a:r>
            <a:r>
              <a:rPr lang="en-US" sz="1700" dirty="0">
                <a:hlinkClick r:id="rId7"/>
              </a:rPr>
              <a:t>https://arxiv.org/abs/2005.11401</a:t>
            </a:r>
          </a:p>
          <a:p>
            <a:pPr algn="l"/>
            <a:endParaRPr lang="en-US" sz="1700" dirty="0"/>
          </a:p>
        </p:txBody>
      </p:sp>
    </p:spTree>
    <p:extLst>
      <p:ext uri="{BB962C8B-B14F-4D97-AF65-F5344CB8AC3E}">
        <p14:creationId xmlns:p14="http://schemas.microsoft.com/office/powerpoint/2010/main" val="165518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202" name="Google Shape;202;p33"/>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endParaRPr sz="2000" b="1">
              <a:solidFill>
                <a:schemeClr val="dk1"/>
              </a:solidFill>
            </a:endParaRPr>
          </a:p>
          <a:p>
            <a:pPr marL="0" lvl="0" indent="0" algn="ctr" rtl="0">
              <a:lnSpc>
                <a:spcPct val="100000"/>
              </a:lnSpc>
              <a:spcBef>
                <a:spcPts val="0"/>
              </a:spcBef>
              <a:spcAft>
                <a:spcPts val="0"/>
              </a:spcAft>
              <a:buSzPts val="2800"/>
              <a:buNone/>
            </a:pPr>
            <a:r>
              <a:rPr lang="en" sz="4400" b="1">
                <a:solidFill>
                  <a:schemeClr val="dk1"/>
                </a:solidFill>
                <a:latin typeface="Times New Roman"/>
                <a:ea typeface="Times New Roman"/>
                <a:cs typeface="Times New Roman"/>
                <a:sym typeface="Times New Roman"/>
              </a:rPr>
              <a:t>THANK YOU!!!</a:t>
            </a:r>
            <a:endParaRPr sz="4400">
              <a:solidFill>
                <a:srgbClr val="00000A"/>
              </a:solidFill>
              <a:latin typeface="Times New Roman"/>
              <a:ea typeface="Times New Roman"/>
              <a:cs typeface="Times New Roman"/>
              <a:sym typeface="Times New Roman"/>
            </a:endParaRPr>
          </a:p>
        </p:txBody>
      </p:sp>
      <p:pic>
        <p:nvPicPr>
          <p:cNvPr id="203" name="Google Shape;203;p33"/>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subTitle" idx="1"/>
          </p:nvPr>
        </p:nvSpPr>
        <p:spPr>
          <a:xfrm>
            <a:off x="311700" y="1532700"/>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2000" b="1" u="sng">
                <a:solidFill>
                  <a:srgbClr val="000000"/>
                </a:solidFill>
                <a:latin typeface="Times New Roman"/>
                <a:ea typeface="Times New Roman"/>
                <a:cs typeface="Times New Roman"/>
                <a:sym typeface="Times New Roman"/>
              </a:rPr>
              <a:t>Problem Statement: </a:t>
            </a:r>
            <a:endParaRPr sz="20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r>
              <a:rPr lang="en" sz="1800">
                <a:solidFill>
                  <a:srgbClr val="000000"/>
                </a:solidFill>
                <a:latin typeface="Times New Roman"/>
                <a:ea typeface="Times New Roman"/>
                <a:cs typeface="Times New Roman"/>
                <a:sym typeface="Times New Roman"/>
              </a:rPr>
              <a:t>Develop a comprehensive and user-friendly web app using Generative AI called 'Travel Buddy'. A smart traveling system that caters to the diverse needs and preferences of travelers, ensuring an all-inclusive and seamless travel experience for individuals of varying backgrounds and abilities.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sp>
        <p:nvSpPr>
          <p:cNvPr id="70" name="Google Shape;70;p15"/>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pic>
        <p:nvPicPr>
          <p:cNvPr id="71" name="Google Shape;71;p15"/>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77" name="Google Shape;77;p16"/>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lnSpcReduction="10000"/>
          </a:bodyPr>
          <a:lstStyle/>
          <a:p>
            <a:pPr marL="0" lvl="0" indent="0" algn="l" rtl="0">
              <a:lnSpc>
                <a:spcPct val="90000"/>
              </a:lnSpc>
              <a:spcBef>
                <a:spcPts val="0"/>
              </a:spcBef>
              <a:spcAft>
                <a:spcPts val="0"/>
              </a:spcAft>
              <a:buSzPct val="155555"/>
              <a:buNone/>
            </a:pPr>
            <a:r>
              <a:rPr lang="en" sz="1800" b="1" u="sng">
                <a:solidFill>
                  <a:srgbClr val="000000"/>
                </a:solidFill>
                <a:latin typeface="Times New Roman"/>
                <a:ea typeface="Times New Roman"/>
                <a:cs typeface="Times New Roman"/>
                <a:sym typeface="Times New Roman"/>
              </a:rPr>
              <a:t>Introduction : </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r>
              <a:rPr lang="en" sz="1800" b="1">
                <a:solidFill>
                  <a:srgbClr val="000000"/>
                </a:solidFill>
                <a:latin typeface="Times New Roman"/>
                <a:ea typeface="Times New Roman"/>
                <a:cs typeface="Times New Roman"/>
                <a:sym typeface="Times New Roman"/>
              </a:rPr>
              <a:t>Introducing Travel Buddy: The Ultimate Inclusive Travel Companion</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ct val="61111"/>
              <a:buNone/>
            </a:pPr>
            <a:r>
              <a:rPr lang="en" sz="1800">
                <a:solidFill>
                  <a:srgbClr val="000000"/>
                </a:solidFill>
                <a:latin typeface="Times New Roman"/>
                <a:ea typeface="Times New Roman"/>
                <a:cs typeface="Times New Roman"/>
                <a:sym typeface="Times New Roman"/>
              </a:rPr>
              <a:t>Travel Buddy is a groundbreaking project that combines generative AI and the </a:t>
            </a:r>
            <a:r>
              <a:rPr lang="en" sz="1800" b="1">
                <a:solidFill>
                  <a:srgbClr val="000000"/>
                </a:solidFill>
                <a:latin typeface="Times New Roman"/>
                <a:ea typeface="Times New Roman"/>
                <a:cs typeface="Times New Roman"/>
                <a:sym typeface="Times New Roman"/>
              </a:rPr>
              <a:t>Google Bard API</a:t>
            </a:r>
            <a:r>
              <a:rPr lang="en" sz="1800">
                <a:solidFill>
                  <a:srgbClr val="000000"/>
                </a:solidFill>
                <a:latin typeface="Times New Roman"/>
                <a:ea typeface="Times New Roman"/>
                <a:cs typeface="Times New Roman"/>
                <a:sym typeface="Times New Roman"/>
              </a:rPr>
              <a:t> to revolutionize travel planning. </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r>
              <a:rPr lang="en" sz="1800">
                <a:solidFill>
                  <a:srgbClr val="000000"/>
                </a:solidFill>
                <a:latin typeface="Times New Roman"/>
                <a:ea typeface="Times New Roman"/>
                <a:cs typeface="Times New Roman"/>
                <a:sym typeface="Times New Roman"/>
              </a:rPr>
              <a:t>Imagine an intelligent travel companion that not only curates </a:t>
            </a:r>
            <a:r>
              <a:rPr lang="en" sz="1800" b="1">
                <a:solidFill>
                  <a:srgbClr val="000000"/>
                </a:solidFill>
                <a:latin typeface="Times New Roman"/>
                <a:ea typeface="Times New Roman"/>
                <a:cs typeface="Times New Roman"/>
                <a:sym typeface="Times New Roman"/>
              </a:rPr>
              <a:t>dynamic itineraries</a:t>
            </a:r>
            <a:r>
              <a:rPr lang="en" sz="1800">
                <a:solidFill>
                  <a:srgbClr val="000000"/>
                </a:solidFill>
                <a:latin typeface="Times New Roman"/>
                <a:ea typeface="Times New Roman"/>
                <a:cs typeface="Times New Roman"/>
                <a:sym typeface="Times New Roman"/>
              </a:rPr>
              <a:t> but also caters to your unique preferences. Travel Buddy thrives on offering</a:t>
            </a:r>
            <a:r>
              <a:rPr lang="en" sz="1800" b="1">
                <a:solidFill>
                  <a:srgbClr val="000000"/>
                </a:solidFill>
                <a:latin typeface="Times New Roman"/>
                <a:ea typeface="Times New Roman"/>
                <a:cs typeface="Times New Roman"/>
                <a:sym typeface="Times New Roman"/>
              </a:rPr>
              <a:t> real-time updates, interactive exploration, and simplifying your booking and reservations</a:t>
            </a:r>
            <a:r>
              <a:rPr lang="en" sz="1800">
                <a:solidFill>
                  <a:srgbClr val="000000"/>
                </a:solidFill>
                <a:latin typeface="Times New Roman"/>
                <a:ea typeface="Times New Roman"/>
                <a:cs typeface="Times New Roman"/>
                <a:sym typeface="Times New Roman"/>
              </a:rPr>
              <a:t>. It's not just a travel companion; it's a trusted ally in your wanderlust adventures.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r>
              <a:rPr lang="en" sz="1800">
                <a:solidFill>
                  <a:srgbClr val="000000"/>
                </a:solidFill>
                <a:latin typeface="Times New Roman"/>
                <a:ea typeface="Times New Roman"/>
                <a:cs typeface="Times New Roman"/>
                <a:sym typeface="Times New Roman"/>
              </a:rPr>
              <a:t>Travel Buddy is set to revolutionize your travel experiences, making every journey unforgettable. With Travel Buddy, the future of travel planning is here. So, are you ready to embark on a new era of exploration? Welcome to the future of travel with Travel Buddy!</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ct val="61111"/>
              <a:buFont typeface="Arial"/>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ct val="155555"/>
              <a:buNone/>
            </a:pPr>
            <a:endParaRPr sz="1800" b="1">
              <a:solidFill>
                <a:srgbClr val="000000"/>
              </a:solidFill>
              <a:latin typeface="Times New Roman"/>
              <a:ea typeface="Times New Roman"/>
              <a:cs typeface="Times New Roman"/>
              <a:sym typeface="Times New Roman"/>
            </a:endParaRPr>
          </a:p>
        </p:txBody>
      </p:sp>
      <p:pic>
        <p:nvPicPr>
          <p:cNvPr id="78" name="Google Shape;78;p16"/>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84" name="Google Shape;84;p17"/>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Project Scope: </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 a user-friendly travel assistant using AI for personalized trip planning.</a:t>
            </a: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Provide real-time updates and recommendations to enhance the travel experience.</a:t>
            </a: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Ensure accessibility for all travelers, including those with disabilities.</a:t>
            </a: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Implement real-time language translation to break down language barriers and facilitate communication during travel.</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85" name="Google Shape;85;p17"/>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91" name="Google Shape;91;p18"/>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Target Audience: </a:t>
            </a:r>
            <a:br>
              <a:rPr lang="en" sz="1800" b="1">
                <a:solidFill>
                  <a:srgbClr val="000000"/>
                </a:solidFill>
                <a:latin typeface="Times New Roman"/>
                <a:ea typeface="Times New Roman"/>
                <a:cs typeface="Times New Roman"/>
                <a:sym typeface="Times New Roman"/>
              </a:rPr>
            </a:br>
            <a:endParaRPr sz="1800" b="1">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a:solidFill>
                  <a:srgbClr val="000000"/>
                </a:solidFill>
                <a:latin typeface="Times New Roman"/>
                <a:ea typeface="Times New Roman"/>
                <a:cs typeface="Times New Roman"/>
                <a:sym typeface="Times New Roman"/>
              </a:rPr>
              <a:t>Solo Travelers</a:t>
            </a:r>
            <a:r>
              <a:rPr lang="en" sz="1800">
                <a:solidFill>
                  <a:srgbClr val="000000"/>
                </a:solidFill>
                <a:latin typeface="Times New Roman"/>
                <a:ea typeface="Times New Roman"/>
                <a:cs typeface="Times New Roman"/>
                <a:sym typeface="Times New Roman"/>
              </a:rPr>
              <a:t> : People who plan and embark on trips for leisure or business, seeking a more personalized and convenient travel experience.</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i="1">
                <a:solidFill>
                  <a:srgbClr val="000000"/>
                </a:solidFill>
                <a:latin typeface="Times New Roman"/>
                <a:ea typeface="Times New Roman"/>
                <a:cs typeface="Times New Roman"/>
                <a:sym typeface="Times New Roman"/>
              </a:rPr>
              <a:t>People with Disabilities</a:t>
            </a:r>
            <a:r>
              <a:rPr lang="en" sz="1800">
                <a:solidFill>
                  <a:srgbClr val="000000"/>
                </a:solidFill>
                <a:latin typeface="Times New Roman"/>
                <a:ea typeface="Times New Roman"/>
                <a:cs typeface="Times New Roman"/>
                <a:sym typeface="Times New Roman"/>
              </a:rPr>
              <a:t> : Travelers with disabilities looking for inclusive and accessible travel planning and experiences.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a:solidFill>
                  <a:srgbClr val="000000"/>
                </a:solidFill>
                <a:latin typeface="Times New Roman"/>
                <a:ea typeface="Times New Roman"/>
                <a:cs typeface="Times New Roman"/>
                <a:sym typeface="Times New Roman"/>
              </a:rPr>
              <a:t>Business Travelers</a:t>
            </a:r>
            <a:r>
              <a:rPr lang="en" sz="1800">
                <a:solidFill>
                  <a:srgbClr val="000000"/>
                </a:solidFill>
                <a:latin typeface="Times New Roman"/>
                <a:ea typeface="Times New Roman"/>
                <a:cs typeface="Times New Roman"/>
                <a:sym typeface="Times New Roman"/>
              </a:rPr>
              <a:t> : Professionals on work-related trips who require efficient travel planning and real-time updates.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AutoNum type="arabicParenR"/>
            </a:pPr>
            <a:r>
              <a:rPr lang="en" sz="1800" b="1">
                <a:solidFill>
                  <a:srgbClr val="000000"/>
                </a:solidFill>
                <a:latin typeface="Times New Roman"/>
                <a:ea typeface="Times New Roman"/>
                <a:cs typeface="Times New Roman"/>
                <a:sym typeface="Times New Roman"/>
              </a:rPr>
              <a:t>Students</a:t>
            </a:r>
            <a:r>
              <a:rPr lang="en" sz="1800">
                <a:solidFill>
                  <a:srgbClr val="000000"/>
                </a:solidFill>
                <a:latin typeface="Times New Roman"/>
                <a:ea typeface="Times New Roman"/>
                <a:cs typeface="Times New Roman"/>
                <a:sym typeface="Times New Roman"/>
              </a:rPr>
              <a:t> : Young travelers seeking affordable and engaging travel experiences, including exchange programs and educational trips.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1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92" name="Google Shape;92;p18"/>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98" name="Google Shape;98;p19"/>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2000" b="1">
                <a:solidFill>
                  <a:schemeClr val="dk1"/>
                </a:solidFill>
                <a:latin typeface="Times New Roman"/>
                <a:ea typeface="Times New Roman"/>
                <a:cs typeface="Times New Roman"/>
                <a:sym typeface="Times New Roman"/>
              </a:rPr>
              <a:t>Literature Survey: </a:t>
            </a:r>
            <a:endParaRPr sz="20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Title :</a:t>
            </a:r>
            <a:r>
              <a:rPr lang="en" sz="1100" b="1">
                <a:solidFill>
                  <a:schemeClr val="dk1"/>
                </a:solidFill>
                <a:latin typeface="Times New Roman"/>
                <a:ea typeface="Times New Roman"/>
                <a:cs typeface="Times New Roman"/>
                <a:sym typeface="Times New Roman"/>
              </a:rPr>
              <a:t> [9]</a:t>
            </a:r>
            <a:r>
              <a:rPr lang="en" sz="1300">
                <a:solidFill>
                  <a:schemeClr val="dk1"/>
                </a:solidFill>
                <a:latin typeface="Times New Roman"/>
                <a:ea typeface="Times New Roman"/>
                <a:cs typeface="Times New Roman"/>
                <a:sym typeface="Times New Roman"/>
              </a:rPr>
              <a:t>Guanrou Yang, Ziyang Ma, Zhisheng Zheng, Yakun Song, Zhikang Niu, Xie Chen.  “FAST-HUBERT: AN EFFICIENT TRAINING FRAMEWORK FOR SELF-SUPERVISED SPEECH REPRESENTATION LEARNING”, IEEE Transactions on Intelligent Transportation Systems ( Volume: 22, Issue: 4, April 2021)</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Description :</a:t>
            </a:r>
            <a:r>
              <a:rPr lang="en" sz="1100" b="1">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Fast-HuBERT is an optimization method proposed for speech-based semi-supervised learning (SSL) models. It incorporates various techniques like Fbank features with larger frameshift, simplified cross-entropy loss, unsupervised phoneme labels, intermediate layer supervision mechanism in the pre-training stage, and subword labels in the fine-tuning stage.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2800"/>
              <a:buNone/>
            </a:pPr>
            <a:r>
              <a:rPr lang="en" sz="1500" b="1">
                <a:solidFill>
                  <a:srgbClr val="00000A"/>
                </a:solidFill>
                <a:latin typeface="Times New Roman"/>
                <a:ea typeface="Times New Roman"/>
                <a:cs typeface="Times New Roman"/>
                <a:sym typeface="Times New Roman"/>
              </a:rPr>
              <a:t>Limitations: </a:t>
            </a:r>
            <a:br>
              <a:rPr lang="en" sz="1500" b="1">
                <a:solidFill>
                  <a:srgbClr val="00000A"/>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While Fast-HuBERT improves efficiency, it may still require considerable computational resources depending on the scale of the task and the available hardware.</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The framework's performance might vary across different datasets and tasks, so further evaluation is needed to assess its generalizability.</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2800"/>
              <a:buNone/>
            </a:pPr>
            <a:endParaRPr sz="1300">
              <a:solidFill>
                <a:schemeClr val="dk1"/>
              </a:solidFill>
              <a:latin typeface="Times New Roman"/>
              <a:ea typeface="Times New Roman"/>
              <a:cs typeface="Times New Roman"/>
              <a:sym typeface="Times New Roman"/>
            </a:endParaRPr>
          </a:p>
        </p:txBody>
      </p:sp>
      <p:pic>
        <p:nvPicPr>
          <p:cNvPr id="99" name="Google Shape;99;p19"/>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Clr>
                <a:schemeClr val="dk1"/>
              </a:buClr>
              <a:buSzPts val="5200"/>
              <a:buFont typeface="Arial"/>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05" name="Google Shape;105;p20"/>
          <p:cNvSpPr txBox="1">
            <a:spLocks noGrp="1"/>
          </p:cNvSpPr>
          <p:nvPr>
            <p:ph type="subTitle" idx="1"/>
          </p:nvPr>
        </p:nvSpPr>
        <p:spPr>
          <a:xfrm>
            <a:off x="311700" y="1347100"/>
            <a:ext cx="8520600" cy="3582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2000" b="1">
                <a:solidFill>
                  <a:schemeClr val="dk1"/>
                </a:solidFill>
                <a:latin typeface="Times New Roman"/>
                <a:ea typeface="Times New Roman"/>
                <a:cs typeface="Times New Roman"/>
                <a:sym typeface="Times New Roman"/>
              </a:rPr>
              <a:t>Literature Survey: </a:t>
            </a:r>
            <a:endParaRPr sz="20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Title :[5]</a:t>
            </a:r>
            <a:r>
              <a:rPr lang="en" sz="1100" b="1">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Michael H. O’Malley Berkeley Speech Technologies “Text to Speech conversion technology”, 0018-9162/90/0800-001 IEEE</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chemeClr val="dk1"/>
                </a:solidFill>
                <a:latin typeface="Times New Roman"/>
                <a:ea typeface="Times New Roman"/>
                <a:cs typeface="Times New Roman"/>
                <a:sym typeface="Times New Roman"/>
              </a:rPr>
              <a:t>Description :</a:t>
            </a:r>
            <a:r>
              <a:rPr lang="en" sz="1100" b="1">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Text-to-speech (TTS) conversion technology transforms written text into spoken words. It involves generating a series of air pulses by vibrating the vocal folds, creating sound. For certain sounds like /h/, the vocal folds adjust to produce turbulent airflow. TTS is widely used in audio reading devices for the visually impaired. It has expanded beyond the disabled community and is now commonly used in digital platforms. It allows text to be read out loud, making it accessible to a larger audience.</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500" b="1">
                <a:solidFill>
                  <a:srgbClr val="00000A"/>
                </a:solidFill>
                <a:latin typeface="Times New Roman"/>
                <a:ea typeface="Times New Roman"/>
                <a:cs typeface="Times New Roman"/>
                <a:sym typeface="Times New Roman"/>
              </a:rPr>
              <a:t>Limitations: </a:t>
            </a:r>
            <a:br>
              <a:rPr lang="en" sz="1500" b="1">
                <a:solidFill>
                  <a:srgbClr val="00000A"/>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 Lack of naturalness: TTS systems can sometimes sound robotic or unnatural, lacking the nuances and expressiveness of human speech.</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r>
              <a:rPr lang="en" sz="1300">
                <a:solidFill>
                  <a:schemeClr val="dk1"/>
                </a:solidFill>
                <a:latin typeface="Times New Roman"/>
                <a:ea typeface="Times New Roman"/>
                <a:cs typeface="Times New Roman"/>
                <a:sym typeface="Times New Roman"/>
              </a:rPr>
              <a:t>- Pronunciation errors: TTS engines may mispronounce certain words or struggle with proper pronunciation in specific contexts.</a:t>
            </a:r>
            <a:endParaRPr sz="13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800"/>
              <a:buFont typeface="Arial"/>
              <a:buNone/>
            </a:pPr>
            <a:endParaRPr sz="2000" b="1">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000" b="1">
              <a:solidFill>
                <a:schemeClr val="dk1"/>
              </a:solidFill>
              <a:latin typeface="Times New Roman"/>
              <a:ea typeface="Times New Roman"/>
              <a:cs typeface="Times New Roman"/>
              <a:sym typeface="Times New Roman"/>
            </a:endParaRPr>
          </a:p>
        </p:txBody>
      </p:sp>
      <p:pic>
        <p:nvPicPr>
          <p:cNvPr id="106" name="Google Shape;106;p20"/>
          <p:cNvPicPr preferRelativeResize="0"/>
          <p:nvPr/>
        </p:nvPicPr>
        <p:blipFill rotWithShape="1">
          <a:blip r:embed="rId3">
            <a:alphaModFix/>
          </a:blip>
          <a:srcRect/>
          <a:stretch/>
        </p:blipFill>
        <p:spPr>
          <a:xfrm>
            <a:off x="7960875" y="142875"/>
            <a:ext cx="581025" cy="62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142875"/>
            <a:ext cx="8520600" cy="11430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Marathwada Mitra Mandal’s College of Engineering</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Karvenagar, Pune</a:t>
            </a:r>
            <a:endParaRPr sz="1200" b="1">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Permanently Affiliated to SPPU | Accredited with ‘A++’ grade by NAAC | Recipient of ‘Best College’ award by SPPU,</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a:solidFill>
                  <a:srgbClr val="00000A"/>
                </a:solidFill>
                <a:latin typeface="Times New Roman"/>
                <a:ea typeface="Times New Roman"/>
                <a:cs typeface="Times New Roman"/>
                <a:sym typeface="Times New Roman"/>
              </a:rPr>
              <a:t> Accredited by NBA ( Electrical Engg and Mechanical Engg) | Recognized under 2(f) and 12(B) of UGC Act 1956 |ISO 9001:2015 certified</a:t>
            </a:r>
            <a:endParaRPr sz="1200">
              <a:solidFill>
                <a:srgbClr val="00000A"/>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5200"/>
              <a:buNone/>
            </a:pPr>
            <a:r>
              <a:rPr lang="en" sz="1200" b="1">
                <a:solidFill>
                  <a:srgbClr val="00000A"/>
                </a:solidFill>
                <a:latin typeface="Times New Roman"/>
                <a:ea typeface="Times New Roman"/>
                <a:cs typeface="Times New Roman"/>
                <a:sym typeface="Times New Roman"/>
              </a:rPr>
              <a:t>Department of Computer Engineering</a:t>
            </a:r>
            <a:endParaRPr sz="1200" b="1">
              <a:solidFill>
                <a:srgbClr val="00000A"/>
              </a:solidFill>
              <a:latin typeface="Times New Roman"/>
              <a:ea typeface="Times New Roman"/>
              <a:cs typeface="Times New Roman"/>
              <a:sym typeface="Times New Roman"/>
            </a:endParaRPr>
          </a:p>
        </p:txBody>
      </p:sp>
      <p:sp>
        <p:nvSpPr>
          <p:cNvPr id="112" name="Google Shape;112;p21"/>
          <p:cNvSpPr txBox="1">
            <a:spLocks noGrp="1"/>
          </p:cNvSpPr>
          <p:nvPr>
            <p:ph type="subTitle" idx="1"/>
          </p:nvPr>
        </p:nvSpPr>
        <p:spPr>
          <a:xfrm>
            <a:off x="311700" y="1357525"/>
            <a:ext cx="8520600" cy="3694500"/>
          </a:xfrm>
          <a:prstGeom prst="rect">
            <a:avLst/>
          </a:prstGeom>
          <a:noFill/>
          <a:ln>
            <a:noFill/>
          </a:ln>
        </p:spPr>
        <p:txBody>
          <a:bodyPr spcFirstLastPara="1" wrap="square" lIns="91425" tIns="91425" rIns="91425" bIns="0" anchor="t" anchorCtr="0">
            <a:normAutofit/>
          </a:bodyPr>
          <a:lstStyle/>
          <a:p>
            <a:pPr marL="0" lvl="0" indent="0" algn="l" rtl="0">
              <a:lnSpc>
                <a:spcPct val="90000"/>
              </a:lnSpc>
              <a:spcBef>
                <a:spcPts val="0"/>
              </a:spcBef>
              <a:spcAft>
                <a:spcPts val="0"/>
              </a:spcAft>
              <a:buSzPts val="2800"/>
              <a:buNone/>
            </a:pPr>
            <a:r>
              <a:rPr lang="en" sz="1800" b="1">
                <a:solidFill>
                  <a:srgbClr val="000000"/>
                </a:solidFill>
                <a:latin typeface="Times New Roman"/>
                <a:ea typeface="Times New Roman"/>
                <a:cs typeface="Times New Roman"/>
                <a:sym typeface="Times New Roman"/>
              </a:rPr>
              <a:t>System Architecture : </a:t>
            </a: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2800"/>
              <a:buNone/>
            </a:pPr>
            <a:endParaRPr sz="1800" b="1">
              <a:solidFill>
                <a:srgbClr val="000000"/>
              </a:solidFill>
              <a:latin typeface="Times New Roman"/>
              <a:ea typeface="Times New Roman"/>
              <a:cs typeface="Times New Roman"/>
              <a:sym typeface="Times New Roman"/>
            </a:endParaRPr>
          </a:p>
        </p:txBody>
      </p:sp>
      <p:pic>
        <p:nvPicPr>
          <p:cNvPr id="113" name="Google Shape;113;p21"/>
          <p:cNvPicPr preferRelativeResize="0"/>
          <p:nvPr/>
        </p:nvPicPr>
        <p:blipFill rotWithShape="1">
          <a:blip r:embed="rId3">
            <a:alphaModFix/>
          </a:blip>
          <a:srcRect/>
          <a:stretch/>
        </p:blipFill>
        <p:spPr>
          <a:xfrm>
            <a:off x="7960875" y="142875"/>
            <a:ext cx="581025" cy="623200"/>
          </a:xfrm>
          <a:prstGeom prst="rect">
            <a:avLst/>
          </a:prstGeom>
          <a:noFill/>
          <a:ln>
            <a:noFill/>
          </a:ln>
        </p:spPr>
      </p:pic>
      <p:pic>
        <p:nvPicPr>
          <p:cNvPr id="114" name="Google Shape;114;p21"/>
          <p:cNvPicPr preferRelativeResize="0"/>
          <p:nvPr/>
        </p:nvPicPr>
        <p:blipFill>
          <a:blip r:embed="rId4">
            <a:alphaModFix/>
          </a:blip>
          <a:stretch>
            <a:fillRect/>
          </a:stretch>
        </p:blipFill>
        <p:spPr>
          <a:xfrm>
            <a:off x="311700" y="1692000"/>
            <a:ext cx="7979124" cy="32860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3629</Words>
  <Application>Microsoft Office PowerPoint</Application>
  <PresentationFormat>On-screen Show (16:9)</PresentationFormat>
  <Paragraphs>329</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Simple Light</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lpstr>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Marathwada Mitra Mandal’s College of Engineering Karvenagar, Pune Permanently Affiliated to SPPU | Accredited with ‘A++’ grade by NAAC | Recipient of ‘Best College’ award by SPPU,  Accredited by NBA ( Electrical Engg and Mechanical Engg) | Recognized under 2(f) and 12(B) of UGC Act 1956 |ISO 9001:2015 certified Department of Computer Engineering</dc:title>
  <cp:lastModifiedBy>Akshay Dongare</cp:lastModifiedBy>
  <cp:revision>4</cp:revision>
  <dcterms:modified xsi:type="dcterms:W3CDTF">2024-01-24T10:23:05Z</dcterms:modified>
</cp:coreProperties>
</file>