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57" r:id="rId5"/>
    <p:sldId id="258" r:id="rId6"/>
    <p:sldId id="259" r:id="rId7"/>
    <p:sldId id="260" r:id="rId8"/>
    <p:sldId id="261" r:id="rId9"/>
    <p:sldId id="270" r:id="rId10"/>
    <p:sldId id="276" r:id="rId11"/>
    <p:sldId id="262" r:id="rId12"/>
    <p:sldId id="263" r:id="rId13"/>
    <p:sldId id="264" r:id="rId14"/>
    <p:sldId id="265" r:id="rId15"/>
    <p:sldId id="267" r:id="rId16"/>
    <p:sldId id="268" r:id="rId17"/>
    <p:sldId id="269" r:id="rId18"/>
    <p:sldId id="277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171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06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4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578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04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959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18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80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7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798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34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92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156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78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86059D-FF8C-4BB0-9EB0-84D5B7557EF1}" type="datetimeFigureOut">
              <a:rPr lang="en-ZA" smtClean="0"/>
              <a:t>2021/01/07</a:t>
            </a:fld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510767C-7F3F-45FA-B6C4-9E205AE483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176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1000-2E82-4D57-A4F7-DA1226474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Segoe UI" panose="020B0502040204020203" pitchFamily="34" charset="0"/>
              </a:rPr>
              <a:t>Verification of the Google quantum computer by means of cross entropy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288CA-D803-4245-BEA9-00E47FF31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Akshay Durgapersadh</a:t>
            </a:r>
            <a:endParaRPr lang="en-Z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A64793-E853-44FF-93D3-7FEE4081E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65" y="692192"/>
            <a:ext cx="2133469" cy="19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01D592-F020-4729-AD21-562A3227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PT distribution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51B71-6F42-4B0C-8746-CFAE53062DC4}"/>
              </a:ext>
            </a:extLst>
          </p:cNvPr>
          <p:cNvSpPr/>
          <p:nvPr/>
        </p:nvSpPr>
        <p:spPr>
          <a:xfrm>
            <a:off x="235670" y="3344943"/>
            <a:ext cx="1791094" cy="131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unitary matrix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71D45-0275-4A65-8343-3A173626D61C}"/>
              </a:ext>
            </a:extLst>
          </p:cNvPr>
          <p:cNvSpPr/>
          <p:nvPr/>
        </p:nvSpPr>
        <p:spPr>
          <a:xfrm>
            <a:off x="3206684" y="2026763"/>
            <a:ext cx="1791094" cy="131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98CAB-F189-41B8-9D9E-1D096DB40AA6}"/>
              </a:ext>
            </a:extLst>
          </p:cNvPr>
          <p:cNvSpPr/>
          <p:nvPr/>
        </p:nvSpPr>
        <p:spPr>
          <a:xfrm>
            <a:off x="6177699" y="2026764"/>
            <a:ext cx="1791094" cy="131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304E5-41A8-4156-BF21-43742DC0A60C}"/>
              </a:ext>
            </a:extLst>
          </p:cNvPr>
          <p:cNvSpPr/>
          <p:nvPr/>
        </p:nvSpPr>
        <p:spPr>
          <a:xfrm>
            <a:off x="9148714" y="2026763"/>
            <a:ext cx="1791094" cy="131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D24-C721-4388-A99F-B0E6754C0B8F}"/>
              </a:ext>
            </a:extLst>
          </p:cNvPr>
          <p:cNvSpPr/>
          <p:nvPr/>
        </p:nvSpPr>
        <p:spPr>
          <a:xfrm>
            <a:off x="3206684" y="4663122"/>
            <a:ext cx="1791094" cy="131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Classical computer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13113-5AFA-43AD-870B-1038BC212552}"/>
              </a:ext>
            </a:extLst>
          </p:cNvPr>
          <p:cNvSpPr/>
          <p:nvPr/>
        </p:nvSpPr>
        <p:spPr>
          <a:xfrm>
            <a:off x="6177698" y="4663122"/>
            <a:ext cx="1791094" cy="131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2295C-3C4F-43BE-B5A6-138D96D34FF7}"/>
              </a:ext>
            </a:extLst>
          </p:cNvPr>
          <p:cNvSpPr/>
          <p:nvPr/>
        </p:nvSpPr>
        <p:spPr>
          <a:xfrm>
            <a:off x="9148712" y="4663121"/>
            <a:ext cx="1937207" cy="1318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corresponding bitstring (ideal) probability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C9301B-57A8-4019-A4E8-A57CBF6A8B2A}"/>
              </a:ext>
            </a:extLst>
          </p:cNvPr>
          <p:cNvSpPr/>
          <p:nvPr/>
        </p:nvSpPr>
        <p:spPr>
          <a:xfrm rot="19556742">
            <a:off x="1990351" y="2776532"/>
            <a:ext cx="1252746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9F556C1-4F65-4747-BEC6-17C32A17785D}"/>
              </a:ext>
            </a:extLst>
          </p:cNvPr>
          <p:cNvSpPr/>
          <p:nvPr/>
        </p:nvSpPr>
        <p:spPr>
          <a:xfrm rot="1712812">
            <a:off x="1990351" y="4848987"/>
            <a:ext cx="1252746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34BC93-787A-4EEB-BAC6-D2AE8EB365DC}"/>
              </a:ext>
            </a:extLst>
          </p:cNvPr>
          <p:cNvSpPr/>
          <p:nvPr/>
        </p:nvSpPr>
        <p:spPr>
          <a:xfrm>
            <a:off x="5037628" y="2487890"/>
            <a:ext cx="1140070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CFA5C0-AC1E-49C9-B299-E70D9ADDAEAB}"/>
              </a:ext>
            </a:extLst>
          </p:cNvPr>
          <p:cNvSpPr/>
          <p:nvPr/>
        </p:nvSpPr>
        <p:spPr>
          <a:xfrm>
            <a:off x="8008642" y="2487890"/>
            <a:ext cx="1140070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4521AB0-9431-4E83-97A5-96EE8190AB72}"/>
              </a:ext>
            </a:extLst>
          </p:cNvPr>
          <p:cNvSpPr/>
          <p:nvPr/>
        </p:nvSpPr>
        <p:spPr>
          <a:xfrm>
            <a:off x="5037626" y="5124248"/>
            <a:ext cx="1140070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7D5FB13-60D6-4C5A-AF57-1150237B21C5}"/>
              </a:ext>
            </a:extLst>
          </p:cNvPr>
          <p:cNvSpPr/>
          <p:nvPr/>
        </p:nvSpPr>
        <p:spPr>
          <a:xfrm>
            <a:off x="8008642" y="5124248"/>
            <a:ext cx="1140070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74283-8FD1-4C78-A634-277631B6D4FE}"/>
              </a:ext>
            </a:extLst>
          </p:cNvPr>
          <p:cNvSpPr txBox="1"/>
          <p:nvPr/>
        </p:nvSpPr>
        <p:spPr>
          <a:xfrm>
            <a:off x="551856" y="6025604"/>
            <a:ext cx="110882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basic idea of how to obtain ideal probabilities of bitstrings. Repeat this process many </a:t>
            </a:r>
          </a:p>
          <a:p>
            <a:pPr algn="ctr"/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with the same unitary matrix for an experimental distribution of these probabilities.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EA247-15A0-4637-A00F-5CE7DE13ED96}"/>
              </a:ext>
            </a:extLst>
          </p:cNvPr>
          <p:cNvSpPr txBox="1"/>
          <p:nvPr/>
        </p:nvSpPr>
        <p:spPr>
          <a:xfrm>
            <a:off x="7968792" y="2531964"/>
            <a:ext cx="1387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43751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0C28E-323E-4D99-B307-CA208C2B842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18356" y="849354"/>
                <a:ext cx="10555288" cy="515929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 histogram using these probabilities. If the quantum computer has no error, then the histograms will follow the weighted PT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Pr</m:t>
                      </m:r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𝐷𝑝</m:t>
                          </m:r>
                        </m:sup>
                      </m:sSup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also a probability distribution of probabilities.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weighted PT distribution arises due to repeated measurement of the state in the quantum computer.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Weighted PT distribution for no errors. Uniform probability distribution for full error.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construct a distance measure from the full error distribution to the experimental output distribution.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accomplish this, I need to introduce entropy.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0C28E-323E-4D99-B307-CA208C2B8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18356" y="849354"/>
                <a:ext cx="10555288" cy="51592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03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B7BA-2202-40DE-8731-D4EE497F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1FCC9-8452-4E07-B960-5A1382FD28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136" y="2262434"/>
                <a:ext cx="10554574" cy="446889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interpreted as the average surprise of an event before knowing its outcome, or as the optimal compression of information. It is given by: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Z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ZA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probability distribution with elements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ZA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some event with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without knowing its actual probability distribution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cross entropy quantifies the surprise of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expecting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Z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Z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Z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ZA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ZA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Z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Z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Z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Z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1FCC9-8452-4E07-B960-5A1382FD2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36" y="2262434"/>
                <a:ext cx="10554574" cy="44688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85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E9ED-E553-4050-A34E-7364B2D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XEB Fidelity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B813B-2400-421B-9D84-3B764462D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011" y="2177591"/>
                <a:ext cx="10554574" cy="442117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construct the distance measurement between the full error and ideal distributions, we need to find an upper-bound of cross entropy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Intuitively,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ZA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ZA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den>
                        </m:f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the max surprise/cross entropy because you expect no error, but you obtain full error.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want to subtract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ZA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22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a distance between the probability distributions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Normalising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this</m:t>
                    </m:r>
                    <m:r>
                      <a:rPr lang="en-Z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dividing it by its max yields: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𝑋𝐸𝐵</m:t>
                          </m:r>
                        </m:sub>
                      </m:sSub>
                      <m:r>
                        <a:rPr lang="en-ZA" sz="22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ZA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ZA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ZA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ZA" sz="2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This is the definition of XEB fidelity.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CB813B-2400-421B-9D84-3B764462D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011" y="2177591"/>
                <a:ext cx="10554574" cy="44211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6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625157-DC26-40DF-8AB4-F5479CB3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XEB fidelity for high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EBC426-2513-43FF-AB7F-26A741133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248" y="2057319"/>
                <a:ext cx="11590105" cy="488552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density matrix is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|+(1−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ZA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𝟙</m:t>
                          </m:r>
                        </m:num>
                        <m:den>
                          <m: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depolarising fidelity.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One of my main results are showing that the depolarising fidelity is approximately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𝑋𝐸𝐵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𝑋𝐸𝐵</m:t>
                          </m:r>
                        </m:sub>
                      </m:sSub>
                      <m:r>
                        <a:rPr lang="en-ZA" sz="22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ZA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ZA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ZA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ZA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sz="2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ZA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ZA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n-ZA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which is only valid for high dimensions.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relationship between the state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depolarising fidelity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ZA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ZA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ZA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22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ZA" sz="2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above equation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ZA" sz="2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𝑋𝐸𝐵</m:t>
                            </m:r>
                          </m:sub>
                        </m:sSub>
                        <m:r>
                          <a:rPr lang="en-ZA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≈</m:t>
                        </m:r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ZA" sz="2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high dimensions </a:t>
                </a:r>
                <a:r>
                  <a:rPr lang="en-ZA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case of the Google quantum computer</a:t>
                </a:r>
                <a:r>
                  <a:rPr lang="en-Z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ZA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2EBC426-2513-43FF-AB7F-26A741133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248" y="2057319"/>
                <a:ext cx="11590105" cy="48855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6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D462F-0B5C-499C-A85D-8A50B4A0097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0459" y="1083078"/>
                <a:ext cx="5491805" cy="5393135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intuitive description of fidelity as a distance is shown in the diagram to the right.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vector. The direction is not important, the length is important.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Arrow shows an initial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Z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Z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Z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can think of infinitely probability distribution</a:t>
                </a:r>
                <a:r>
                  <a:rPr lang="en-Z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between the centre and the circumference.</a:t>
                </a:r>
              </a:p>
              <a:p>
                <a:endParaRPr lang="en-ZA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D462F-0B5C-499C-A85D-8A50B4A00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0459" y="1083078"/>
                <a:ext cx="5491805" cy="53931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E5F0699-37DB-49FA-840D-288CE61A65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3972" y="1083079"/>
            <a:ext cx="4544533" cy="453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9BC76C-F8D8-4601-84ED-5222BDE1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quantum supremacy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65A9DC-08DC-4134-BF80-BE1444C3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28" y="2426306"/>
            <a:ext cx="10554574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circuits-Classically verifiable and a quantum supremacy circuit.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quantum supremacy circuit cannot be efficiently verified using a classical computer only. This shows quantum supremacy.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XEB fidelity is approximated by using the patched/elided circuits.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 fidelity decreases exponentially for an increase in the number of cycles and qubits</a:t>
            </a:r>
          </a:p>
        </p:txBody>
      </p:sp>
    </p:spTree>
    <p:extLst>
      <p:ext uri="{BB962C8B-B14F-4D97-AF65-F5344CB8AC3E}">
        <p14:creationId xmlns:p14="http://schemas.microsoft.com/office/powerpoint/2010/main" val="353598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11D94E3-B2B8-4426-BB57-520ECF49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" y="548390"/>
            <a:ext cx="12082521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5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0004-00C1-417B-B854-DEDD82A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D799-3228-43F6-8DEF-F8A07CFD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154088" cy="363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XEB Fidelity together with the patched/elided circuits produce a good method to verify quantum computers for a high number of qubits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supremacy is shown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402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4AE642-5E75-40AC-A974-B8CCD56C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FC72B4-F1B2-4B0C-9BA3-A25D4A184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176" y="2472643"/>
                <a:ext cx="10554574" cy="363651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PT distribution shows that the final state occupies all of state space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output bitstrings from a quantum computer with no error exhibit a weighted PT distribution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probability distribution of output bitstrings from a quantum computer with error exhibit a uniform distribution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high dimensions: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ZA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dirty="0">
                                <a:latin typeface="Cambria Math" panose="02040503050406030204" pitchFamily="18" charset="0"/>
                              </a:rPr>
                              <m:t>𝑋𝐸𝐵</m:t>
                            </m:r>
                          </m:sub>
                        </m:sSub>
                        <m:r>
                          <a:rPr lang="en-ZA" sz="2200" dirty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ZA" sz="22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ZA" sz="220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ZA" sz="22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ZA" sz="22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ZA" sz="2200" dirty="0">
                  <a:latin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 supremacy was shown by Google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ZA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Z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BFC72B4-F1B2-4B0C-9BA3-A25D4A184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176" y="2472643"/>
                <a:ext cx="10554574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4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B2CA-0627-4CF7-83FF-F07B5EBE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Outline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EC2D7-64FE-4156-A283-812E60D9A4CB}"/>
              </a:ext>
            </a:extLst>
          </p:cNvPr>
          <p:cNvSpPr/>
          <p:nvPr/>
        </p:nvSpPr>
        <p:spPr>
          <a:xfrm>
            <a:off x="615884" y="2250748"/>
            <a:ext cx="1938780" cy="110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interested in quantum computers?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54414-3503-4A4B-98B9-84C9500800F8}"/>
              </a:ext>
            </a:extLst>
          </p:cNvPr>
          <p:cNvSpPr/>
          <p:nvPr/>
        </p:nvSpPr>
        <p:spPr>
          <a:xfrm>
            <a:off x="3539765" y="2250748"/>
            <a:ext cx="2003198" cy="110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quantum computers be trusted?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8D01DA-7FAE-46FD-B81F-1B6354743EC8}"/>
              </a:ext>
            </a:extLst>
          </p:cNvPr>
          <p:cNvSpPr/>
          <p:nvPr/>
        </p:nvSpPr>
        <p:spPr>
          <a:xfrm>
            <a:off x="6528064" y="2250744"/>
            <a:ext cx="2017336" cy="110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 of obtaining bitstrings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DE888A-B589-42F3-B95B-3D5FA21C7620}"/>
              </a:ext>
            </a:extLst>
          </p:cNvPr>
          <p:cNvSpPr/>
          <p:nvPr/>
        </p:nvSpPr>
        <p:spPr>
          <a:xfrm>
            <a:off x="9557217" y="2250741"/>
            <a:ext cx="1913641" cy="110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80B9FE-1A75-4142-9D0B-3F9388162675}"/>
              </a:ext>
            </a:extLst>
          </p:cNvPr>
          <p:cNvSpPr/>
          <p:nvPr/>
        </p:nvSpPr>
        <p:spPr>
          <a:xfrm>
            <a:off x="9557217" y="3988219"/>
            <a:ext cx="1913641" cy="115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measurement probabilities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3C67A8-60FC-4CA6-B5CF-ED2A48F9CA13}"/>
              </a:ext>
            </a:extLst>
          </p:cNvPr>
          <p:cNvSpPr/>
          <p:nvPr/>
        </p:nvSpPr>
        <p:spPr>
          <a:xfrm>
            <a:off x="6528064" y="3988219"/>
            <a:ext cx="2017336" cy="1159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PT distribution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B6D90-47DD-4A58-B600-7D2D3500682C}"/>
              </a:ext>
            </a:extLst>
          </p:cNvPr>
          <p:cNvSpPr/>
          <p:nvPr/>
        </p:nvSpPr>
        <p:spPr>
          <a:xfrm>
            <a:off x="3539765" y="3988219"/>
            <a:ext cx="2003198" cy="115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26DE77-7773-4316-AEEA-444DD908FD6F}"/>
              </a:ext>
            </a:extLst>
          </p:cNvPr>
          <p:cNvSpPr/>
          <p:nvPr/>
        </p:nvSpPr>
        <p:spPr>
          <a:xfrm>
            <a:off x="615884" y="3988219"/>
            <a:ext cx="1938780" cy="115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 benchmarking (XEB) 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7C9CC3-5083-43AD-8CD4-D1AD7A204676}"/>
              </a:ext>
            </a:extLst>
          </p:cNvPr>
          <p:cNvSpPr/>
          <p:nvPr/>
        </p:nvSpPr>
        <p:spPr>
          <a:xfrm>
            <a:off x="615884" y="5772923"/>
            <a:ext cx="1938780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quantum supremacy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EF0A54-9D24-4AD3-A6B8-44C8F66445FB}"/>
              </a:ext>
            </a:extLst>
          </p:cNvPr>
          <p:cNvSpPr/>
          <p:nvPr/>
        </p:nvSpPr>
        <p:spPr>
          <a:xfrm>
            <a:off x="2606513" y="2575922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B80EF2D-A807-4FE1-9855-B702F9B640C8}"/>
              </a:ext>
            </a:extLst>
          </p:cNvPr>
          <p:cNvSpPr/>
          <p:nvPr/>
        </p:nvSpPr>
        <p:spPr>
          <a:xfrm>
            <a:off x="5600307" y="2575918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96BAB4-637C-48C9-A240-AF1DF7C01408}"/>
              </a:ext>
            </a:extLst>
          </p:cNvPr>
          <p:cNvSpPr/>
          <p:nvPr/>
        </p:nvSpPr>
        <p:spPr>
          <a:xfrm>
            <a:off x="8610607" y="2575917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A965442-6BDB-4EF9-BC70-42B86B48B677}"/>
              </a:ext>
            </a:extLst>
          </p:cNvPr>
          <p:cNvSpPr/>
          <p:nvPr/>
        </p:nvSpPr>
        <p:spPr>
          <a:xfrm rot="5400000">
            <a:off x="10230893" y="3478832"/>
            <a:ext cx="566287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557F816-F922-472B-9647-F4D23F488534}"/>
              </a:ext>
            </a:extLst>
          </p:cNvPr>
          <p:cNvSpPr/>
          <p:nvPr/>
        </p:nvSpPr>
        <p:spPr>
          <a:xfrm rot="10800000">
            <a:off x="8610606" y="4341723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CF9750A-4F4F-4AC0-8AC5-B1EC84F42FBC}"/>
              </a:ext>
            </a:extLst>
          </p:cNvPr>
          <p:cNvSpPr/>
          <p:nvPr/>
        </p:nvSpPr>
        <p:spPr>
          <a:xfrm rot="10800000">
            <a:off x="5594812" y="4328263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22151E8-19C9-44F4-BE9D-13E14164BFB9}"/>
              </a:ext>
            </a:extLst>
          </p:cNvPr>
          <p:cNvSpPr/>
          <p:nvPr/>
        </p:nvSpPr>
        <p:spPr>
          <a:xfrm rot="10800000">
            <a:off x="2606512" y="4328263"/>
            <a:ext cx="881403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8DB7C71-3B44-4FD6-BE71-1F8E77F07AE9}"/>
              </a:ext>
            </a:extLst>
          </p:cNvPr>
          <p:cNvSpPr/>
          <p:nvPr/>
        </p:nvSpPr>
        <p:spPr>
          <a:xfrm rot="5400000">
            <a:off x="1302130" y="5272962"/>
            <a:ext cx="566287" cy="452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804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91E53-9A97-49C5-8269-CA7E310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F78C1-43C5-411F-AC43-A59062ED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97" y="2948151"/>
            <a:ext cx="1925203" cy="2208311"/>
          </a:xfrm>
        </p:spPr>
        <p:txBody>
          <a:bodyPr/>
          <a:lstStyle/>
          <a:p>
            <a:pPr marL="0" indent="0" algn="ctr">
              <a:buNone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77260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268CE5-6347-4732-AE24-7F183E6F6401}"/>
              </a:ext>
            </a:extLst>
          </p:cNvPr>
          <p:cNvSpPr txBox="1"/>
          <p:nvPr/>
        </p:nvSpPr>
        <p:spPr>
          <a:xfrm>
            <a:off x="338797" y="527638"/>
            <a:ext cx="5317285" cy="560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a quantum computer will follow some probability distribution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ideal output probability distribution is the weighted Porter-Thomas (PT) distribution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probability distribution with full error is the uniform distribution.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construct a distance between the full error output distribution and the experimental output distribution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8AF1984-26CD-487A-9475-5B175FBA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50" y="292231"/>
            <a:ext cx="6099853" cy="60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5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5A58-F461-4A14-9FBC-1407C2AD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95" y="460713"/>
            <a:ext cx="1057199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we interested in quantum computers?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A2376-D6AF-4F21-9771-72A96238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2838" y="3808428"/>
            <a:ext cx="5989162" cy="29647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D046B-BAA9-4B1D-8A17-9B57782B0BBA}"/>
              </a:ext>
            </a:extLst>
          </p:cNvPr>
          <p:cNvSpPr txBox="1"/>
          <p:nvPr/>
        </p:nvSpPr>
        <p:spPr>
          <a:xfrm>
            <a:off x="321130" y="2211666"/>
            <a:ext cx="10001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has potential applications</a:t>
            </a: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Z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 deals with efficiently solving problems in the complexity class BQP.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the classical analogy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is the class of problems which can be efficiently </a:t>
            </a:r>
          </a:p>
          <a:p>
            <a:pPr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verified classically. </a:t>
            </a:r>
          </a:p>
        </p:txBody>
      </p:sp>
    </p:spTree>
    <p:extLst>
      <p:ext uri="{BB962C8B-B14F-4D97-AF65-F5344CB8AC3E}">
        <p14:creationId xmlns:p14="http://schemas.microsoft.com/office/powerpoint/2010/main" val="246091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C85A-2B13-4168-BD7A-07A9AC41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quantum computers be trusted?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0762-87D2-49F9-B5A4-12959F8EB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609" y="2304014"/>
                <a:ext cx="10554574" cy="363651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cross entropy benchmarking fidelity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𝑋𝐸𝐵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 way of verifying the quantum computer.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𝑋𝐸𝐵</m:t>
                        </m:r>
                      </m:sub>
                    </m:sSub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quantum computer has full error.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𝑋𝐸𝐵</m:t>
                        </m:r>
                      </m:sub>
                    </m:sSub>
                    <m:r>
                      <a:rPr lang="en-US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quantum computer does not have error.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𝑋𝐸𝐵</m:t>
                        </m:r>
                      </m:sub>
                    </m:sSub>
                  </m:oMath>
                </a14:m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obtained by using the (experimental) output probability distribution of a quantum computer.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50762-87D2-49F9-B5A4-12959F8EB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609" y="2304014"/>
                <a:ext cx="10554574" cy="36365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12B8-B099-4BC9-A0C7-EDBC132D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15184"/>
            <a:ext cx="10571998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 of obtaining bitstrings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FA583-43C1-4190-9272-AFD570520C67}"/>
              </a:ext>
            </a:extLst>
          </p:cNvPr>
          <p:cNvSpPr/>
          <p:nvPr/>
        </p:nvSpPr>
        <p:spPr>
          <a:xfrm>
            <a:off x="4176409" y="2430131"/>
            <a:ext cx="1919591" cy="1485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computer</a:t>
            </a:r>
            <a:endParaRPr lang="en-ZA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975C6-E03C-4500-A23F-C0B456BD7058}"/>
              </a:ext>
            </a:extLst>
          </p:cNvPr>
          <p:cNvSpPr/>
          <p:nvPr/>
        </p:nvSpPr>
        <p:spPr>
          <a:xfrm>
            <a:off x="1134092" y="2430131"/>
            <a:ext cx="1919592" cy="14859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unitary matrix generated by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measure</a:t>
            </a:r>
            <a:endParaRPr lang="en-ZA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40C37-B7E3-41C2-A50C-B8AA95053C3A}"/>
              </a:ext>
            </a:extLst>
          </p:cNvPr>
          <p:cNvSpPr/>
          <p:nvPr/>
        </p:nvSpPr>
        <p:spPr>
          <a:xfrm>
            <a:off x="9777362" y="3867628"/>
            <a:ext cx="2175826" cy="51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bitstring</a:t>
            </a:r>
            <a:endParaRPr lang="en-ZA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5F3C8-F41A-486E-BA54-B5CB9DCB1A6C}"/>
              </a:ext>
            </a:extLst>
          </p:cNvPr>
          <p:cNvSpPr txBox="1"/>
          <p:nvPr/>
        </p:nvSpPr>
        <p:spPr>
          <a:xfrm>
            <a:off x="793001" y="4960613"/>
            <a:ext cx="108491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process is repeated a certain number of times for a fixed unitary matrix which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was obtained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output bitstrings follow a certain (experimental) probability distribution which will hint at the quality of the quantum computer.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57EBE1-379C-48DC-AC67-C4A7C21230E9}"/>
              </a:ext>
            </a:extLst>
          </p:cNvPr>
          <p:cNvSpPr/>
          <p:nvPr/>
        </p:nvSpPr>
        <p:spPr>
          <a:xfrm>
            <a:off x="3121948" y="2927127"/>
            <a:ext cx="1034702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38F5D-EFA2-44BF-AAD1-41028A354E98}"/>
              </a:ext>
            </a:extLst>
          </p:cNvPr>
          <p:cNvSpPr/>
          <p:nvPr/>
        </p:nvSpPr>
        <p:spPr>
          <a:xfrm>
            <a:off x="7191077" y="2845448"/>
            <a:ext cx="2175826" cy="5107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ZA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4B8B76-6A3D-450C-8C90-D2D4814D404D}"/>
              </a:ext>
            </a:extLst>
          </p:cNvPr>
          <p:cNvSpPr/>
          <p:nvPr/>
        </p:nvSpPr>
        <p:spPr>
          <a:xfrm>
            <a:off x="6156375" y="2927127"/>
            <a:ext cx="1034702" cy="39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6FABE02-3412-4343-9B13-1BD0DEAAB95A}"/>
              </a:ext>
            </a:extLst>
          </p:cNvPr>
          <p:cNvSpPr/>
          <p:nvPr/>
        </p:nvSpPr>
        <p:spPr>
          <a:xfrm rot="5400000">
            <a:off x="9840312" y="2619114"/>
            <a:ext cx="813515" cy="162167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516AC-2DF0-40EE-A429-F59E6C81C2CA}"/>
              </a:ext>
            </a:extLst>
          </p:cNvPr>
          <p:cNvSpPr txBox="1"/>
          <p:nvPr/>
        </p:nvSpPr>
        <p:spPr>
          <a:xfrm>
            <a:off x="9522956" y="2957207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196197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EC09-7BDC-48D6-8208-56035B6F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2EB1D-E680-4470-A465-4F8966869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424" y="2412460"/>
                <a:ext cx="10554574" cy="360198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Haar measure deals with probability invariance under unitary transformation.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fixed unitary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unitary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probability of obtaining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invariant under unitary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expressed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ZA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ZA" sz="22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ZA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ZA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ZA" sz="22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ZA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ZA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ZA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ZA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sz="2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ZA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Haar</a:t>
                </a: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matrices are distributed evenly on the surface of an </a:t>
                </a:r>
                <a:r>
                  <a:rPr lang="en-ZA" sz="22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dimensional sphere. 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state after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a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Haar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unitary matrix has acted on it will be referred to as the final </a:t>
                </a:r>
                <a:r>
                  <a:rPr lang="en-ZA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2EB1D-E680-4470-A465-4F8966869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424" y="2412460"/>
                <a:ext cx="10554574" cy="36019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91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7A37-5283-4366-848E-F70C28CE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measurement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818DE-3D3A-4FE7-B6B0-AD113E50E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067" y="2111604"/>
                <a:ext cx="10554574" cy="4553146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a set of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Haar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unitary matrices: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 these matrices on an initial state,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ZA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</a:t>
                </a:r>
                <a14:m>
                  <m:oMath xmlns:m="http://schemas.openxmlformats.org/officeDocument/2006/math"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final states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a measurement on a specific state and obtain a set of probabilities for this state.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your specific state is </a:t>
                </a:r>
                <a14:m>
                  <m:oMath xmlns:m="http://schemas.openxmlformats.org/officeDocument/2006/math"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|00…0⟩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will produce: </a:t>
                </a:r>
              </a:p>
              <a:p>
                <a:pPr marL="0" indent="0" algn="ctr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{</a:t>
                </a:r>
                <a14:m>
                  <m:oMath xmlns:m="http://schemas.openxmlformats.org/officeDocument/2006/math"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|⟨00…0|</m:t>
                    </m:r>
                    <m:sSub>
                      <m:sSubPr>
                        <m:ctrlP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sSup>
                      <m:sSupPr>
                        <m:ctrlP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ZA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ZA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⟨"/>
                        <m:endChr m:val="⟩"/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00.</m:t>
                        </m:r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.0</m:t>
                        </m:r>
                      </m:e>
                      <m:e>
                        <m:sSub>
                          <m:sSubPr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ZA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ZA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ZA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|⟨00…0|</m:t>
                    </m:r>
                    <m:sSub>
                      <m:sSub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ZA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ZA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sSup>
                      <m:sSupPr>
                        <m:ctrlP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ZA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ZA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ZA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ZA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large enough, then these probabilities will follow the Porter-Thomas (PT)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smtClean="0">
                              <a:latin typeface="Cambria Math" panose="02040503050406030204" pitchFamily="18" charset="0"/>
                            </a:rPr>
                            <m:t>𝐷𝑝</m:t>
                          </m:r>
                        </m:sup>
                      </m:sSup>
                    </m:oMath>
                  </m:oMathPara>
                </a14:m>
                <a:endParaRPr lang="en-ZA" sz="22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sz="220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states for </a:t>
                </a:r>
                <a14:m>
                  <m:oMath xmlns:m="http://schemas.openxmlformats.org/officeDocument/2006/math">
                    <m:r>
                      <a:rPr lang="en-US" sz="22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qubits</a:t>
                </a:r>
                <a:endParaRPr lang="en-ZA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818DE-3D3A-4FE7-B6B0-AD113E50E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067" y="2111604"/>
                <a:ext cx="10554574" cy="45531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1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A382E7-6204-41F7-887F-A70554EF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264" y="1739347"/>
            <a:ext cx="5079588" cy="40958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PT distribution obtained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can be seen in the diagram to the right.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PT distribution shifts towards 0 for an increase in the dimension.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probability distribution of probabilities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bitstring probabilities from 0-0.006 are most probable to occur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9A9EB-1D35-41D7-B81A-D90A6FA8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1815" y="79506"/>
            <a:ext cx="6550572" cy="66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22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1202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Century Gothic</vt:lpstr>
      <vt:lpstr>Segoe UI</vt:lpstr>
      <vt:lpstr>Times New Roman</vt:lpstr>
      <vt:lpstr>Wingdings</vt:lpstr>
      <vt:lpstr>Wingdings 2</vt:lpstr>
      <vt:lpstr>Quotable</vt:lpstr>
      <vt:lpstr>Verification of the Google quantum computer by means of cross entropy</vt:lpstr>
      <vt:lpstr>Outline</vt:lpstr>
      <vt:lpstr>PowerPoint Presentation</vt:lpstr>
      <vt:lpstr>Why are we interested in quantum computers?</vt:lpstr>
      <vt:lpstr>Should quantum computers be trusted?</vt:lpstr>
      <vt:lpstr>Basic method of obtaining bitstrings</vt:lpstr>
      <vt:lpstr>Haar measure</vt:lpstr>
      <vt:lpstr>Distribution of measurement probabilities</vt:lpstr>
      <vt:lpstr>PowerPoint Presentation</vt:lpstr>
      <vt:lpstr>The weighted PT distribution</vt:lpstr>
      <vt:lpstr>PowerPoint Presentation</vt:lpstr>
      <vt:lpstr>Shannon’s entropy</vt:lpstr>
      <vt:lpstr>XEB Fidelity </vt:lpstr>
      <vt:lpstr>XEB fidelity for high dimensions</vt:lpstr>
      <vt:lpstr>PowerPoint Presentation</vt:lpstr>
      <vt:lpstr>Demonstrating quantum supremacy</vt:lpstr>
      <vt:lpstr>PowerPoint Presentation</vt:lpstr>
      <vt:lpstr>Conclusion</vt:lpstr>
      <vt:lpstr>Summary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of the Google quantum computer by means of cross entropy</dc:title>
  <dc:creator>Akshay Durgapersadh (217018274)</dc:creator>
  <cp:lastModifiedBy>Akshay Durgapersadh (217018274)</cp:lastModifiedBy>
  <cp:revision>47</cp:revision>
  <dcterms:created xsi:type="dcterms:W3CDTF">2021-01-06T18:12:19Z</dcterms:created>
  <dcterms:modified xsi:type="dcterms:W3CDTF">2021-01-07T18:48:53Z</dcterms:modified>
</cp:coreProperties>
</file>