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05E8-EDFD-FFA1-82ED-BFA959C78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BEE7D-2A49-FDF5-31E4-783343402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4345-3A0D-1571-9264-AFBE3AE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1FB8-E9EB-B515-FD1D-6BAE7CDA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22D0-7530-A6A5-FA5B-73F0BB0C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B98A-240D-8E3B-1DC7-9F7C399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D705-8D02-C12D-3A9D-8ECDAAF4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5371-0276-1E70-29B3-97C76142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EF67-2324-D354-171A-15DA6647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BDDC-555D-F2F5-8DB6-4F078A3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8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FC94C-5E7B-09E0-58EE-C3854D97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1D76-5B57-EFB3-359D-FFEB24C0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CCB1-3128-3454-3A7F-6E492810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6430-D830-4336-D4D6-18105890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AD78-4509-7F61-0CA8-19CD3D93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4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71B-4F8A-20C1-DA96-A0683B3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964C-9F00-2129-B2D3-CFF41DB7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D508-671E-A60A-058F-FAECF148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3C0A-FA39-B78D-C822-78889841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879F8-43B9-C754-2E75-E321EE23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6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A97-5DE1-8072-670D-8FFF7C84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5066-A0BC-1C8F-FE32-1D08D0C4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0186-D341-DDE4-7802-0CA8657B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61E5-16D2-65AD-60E3-7D2C4A2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B052-A11F-2B09-8F1A-C509A6B3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DCBE-CEDC-A67C-4578-77CEBB46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1EF3-F3A6-72F0-1227-01F5DAB8B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7E9E-E839-071C-9211-C57CB74D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9258-8219-1ADC-8AF1-03507E80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2583-617F-8384-EE3B-1838FB46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9C7F-2601-18A4-9C20-D691BFA8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C640-57A2-2A94-BFF1-587E2EF4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4AD9-9C7F-842C-B479-338D6971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C76B9-9694-39F8-0F53-58D53305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89B4D-5B1A-7432-01DB-631BBB1A4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28B5-EFCC-8120-5C4F-B5FCC724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73BE0-1556-A301-99DC-991A0778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3B55E-B917-FC42-9450-0E26F49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8D92E-0ADD-2204-FC6E-488C22B7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34EA-FB65-967E-448B-207AB90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2989D-4A34-ECCF-08E2-6EEA33AC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C2ED-5A82-1045-83D7-A5401A8B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7C8C-45FC-DADB-C29C-29B44602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081FD-031A-4266-B0E7-4E650F6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361DA-859A-034A-8C2B-D0DE2655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BFA5F-9534-CD18-DCE4-D083B25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8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7D6D-4BF8-E621-46C1-8F699797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4E4F-60F2-77D2-A801-13FFE2E3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60AB-FA95-7202-3377-56BAB3C01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683E9-17B8-79DE-40C2-70430681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BB5-3862-8C74-5667-AB38845D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B595-0F12-059D-DB5D-46F76E88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111-41D9-B9A8-E80F-94AC66E6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65EF-16D9-F4A2-0F63-E796A7EDA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FB535-EAA3-0A28-3A57-673F500D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6EF73-0921-0BFD-86CF-0CD4AF01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FD0CE-66FB-1F9E-E044-94DA1F75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F3482-D584-E64C-5C7B-B828ED2E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3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0090D-E1E4-76CD-A5EF-9203803A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7E011-AF3E-D27A-25C0-B00932A3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165A-A196-CA80-2A26-648F5D5E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1ED7-F14D-45E6-833C-2939D29E373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7E4D-9647-209F-E878-DEA66F802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BB4C-142F-364B-FB38-B34E450A7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9447-A1B9-40DE-B266-8C05CE1F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B221-8FE3-7D79-5CEE-BA18AE8D7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9BB66-743B-E5F4-7E4C-32244A0A2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A35EC-FA04-4345-DE0B-28FD9BFD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A190D-D703-901C-BC91-9825880EB4DA}"/>
              </a:ext>
            </a:extLst>
          </p:cNvPr>
          <p:cNvSpPr txBox="1"/>
          <p:nvPr/>
        </p:nvSpPr>
        <p:spPr>
          <a:xfrm>
            <a:off x="9999408" y="5921547"/>
            <a:ext cx="219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BY 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AKSHAY MANOJ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F473D-0D04-3D70-AD52-FCB0768F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74649-A248-911A-F39C-E8B282685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810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B1BC4-A528-2C75-B240-D20355B6323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7615" y="162411"/>
            <a:ext cx="4503173" cy="874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CONCLUSION:</a:t>
            </a:r>
            <a:endParaRPr lang="en-IN" dirty="0">
              <a:solidFill>
                <a:schemeClr val="bg1">
                  <a:lumMod val="6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434A1-51C7-FE2A-65E1-9ADB1AD3FB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02942" y="1199534"/>
            <a:ext cx="7089058" cy="557489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The dataset serves as a vital resource for understanding the dynamics of the startup landscape. It highlights the diverse nature of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startups across industries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,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funding rounds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, and geographic locations. By leveraging this dataset,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stakeholders can identify patterns and trends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that may inform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strategic decisions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for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investors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,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policymakers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, and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entrepreneurs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. Ultimately, this dataset provides a foundation for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fostering innovation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and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growth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 within the </a:t>
            </a:r>
            <a:r>
              <a:rPr lang="en-US" sz="1900" b="1" i="1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startup ecosystem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astellar" panose="020A0402060406010301" pitchFamily="18" charset="0"/>
              </a:rPr>
              <a:t>.</a:t>
            </a:r>
            <a:endParaRPr lang="en-IN" sz="1900" dirty="0">
              <a:solidFill>
                <a:schemeClr val="bg1">
                  <a:lumMod val="6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1EA99-A2B3-56B9-DFDB-496CDC5B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DD654-0C5B-F37C-EB51-A1609932ED9A}"/>
              </a:ext>
            </a:extLst>
          </p:cNvPr>
          <p:cNvSpPr txBox="1"/>
          <p:nvPr/>
        </p:nvSpPr>
        <p:spPr>
          <a:xfrm>
            <a:off x="688258" y="2684206"/>
            <a:ext cx="9714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THANK YOU </a:t>
            </a:r>
            <a:endParaRPr lang="en-IN" sz="7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5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350B-DE32-9DDE-9F1B-BC4760E2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47D4BE-2D14-32C1-EE58-9D116DF0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60E031-B452-7008-563C-A212BEA7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" y="248342"/>
            <a:ext cx="4621161" cy="95357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INTRODUCTION</a:t>
            </a:r>
            <a:r>
              <a:rPr lang="en-US" sz="4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D1F7-2097-FED4-A216-0AEB290C1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" y="1450258"/>
            <a:ext cx="6331974" cy="540774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The dataset provides a comprehensive overview of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300 startup companies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, capturing key details such as their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founding year, industries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,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funding details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, and more. This data offers valuable insights into the startup ecosystem, including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trends in funding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,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geographical distribution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,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and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the characteristics of successful ventures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. The information is structured across various attributes, such as company name, location, industry focus, funding amount, number of employees, and number of investors, making it a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Castellar" panose="020A0402060406010301" pitchFamily="18" charset="0"/>
              </a:rPr>
              <a:t>rich source for analyzing factors influencing startup success and growth.</a:t>
            </a:r>
            <a:endParaRPr lang="en-IN" sz="2000" b="1" i="1" dirty="0">
              <a:solidFill>
                <a:schemeClr val="bg1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8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5AD6D-B8F5-4B36-69D3-08F28B76D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CF2E56-6490-3A45-F21C-A433C565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" y="137653"/>
            <a:ext cx="11934773" cy="6508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A6C82-BE08-3321-30FD-F07733102936}"/>
              </a:ext>
            </a:extLst>
          </p:cNvPr>
          <p:cNvSpPr/>
          <p:nvPr/>
        </p:nvSpPr>
        <p:spPr>
          <a:xfrm>
            <a:off x="983226" y="137653"/>
            <a:ext cx="3883742" cy="650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34D69-08B7-EEA0-06CD-6E8BF9E82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334298"/>
            <a:ext cx="2949677" cy="1169886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FEATURES: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5257-C0CF-AFFD-57AE-FDC52B96D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877" y="1681163"/>
            <a:ext cx="3539613" cy="455248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Light SemiCondensed" panose="020B0502040204020203" pitchFamily="34" charset="0"/>
              </a:rPr>
              <a:t>Company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Light SemiCondensed" panose="020B0502040204020203" pitchFamily="34" charset="0"/>
              </a:rPr>
              <a:t>City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Light SemiCondensed" panose="020B0502040204020203" pitchFamily="34" charset="0"/>
              </a:rPr>
              <a:t>Starting-year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Light SemiCondensed" panose="020B0502040204020203" pitchFamily="34" charset="0"/>
              </a:rPr>
              <a:t>Founders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Light SemiCondensed" panose="020B0502040204020203" pitchFamily="34" charset="0"/>
              </a:rPr>
              <a:t>Industries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Light SemiCondensed" panose="020B0502040204020203" pitchFamily="34" charset="0"/>
              </a:rPr>
              <a:t>No. of Employees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Light SemiCondensed" panose="020B0502040204020203" pitchFamily="34" charset="0"/>
              </a:rPr>
              <a:t>Funding Amount in $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800" dirty="0">
                <a:latin typeface="Bahnschrift Light SemiCondensed" panose="020B0502040204020203" pitchFamily="34" charset="0"/>
              </a:rPr>
              <a:t>Funding Round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800" dirty="0">
                <a:latin typeface="Bahnschrift Light SemiCondensed" panose="020B0502040204020203" pitchFamily="34" charset="0"/>
              </a:rPr>
              <a:t>No. of Investors</a:t>
            </a:r>
          </a:p>
        </p:txBody>
      </p:sp>
    </p:spTree>
    <p:extLst>
      <p:ext uri="{BB962C8B-B14F-4D97-AF65-F5344CB8AC3E}">
        <p14:creationId xmlns:p14="http://schemas.microsoft.com/office/powerpoint/2010/main" val="182434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3E03E-B4C8-42B4-79E3-0846C125B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B280-E0AE-8DED-790B-E3644932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341518"/>
            <a:ext cx="3313471" cy="992905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DATASET: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499B5-912E-AE03-17D4-634A4834D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7BA65-3693-4AF9-4223-C1C47675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422"/>
            <a:ext cx="12192000" cy="518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06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23DAA-A6AE-C878-7F93-50B8CB119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FB6-E7A7-7FF9-7215-76A1533A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40" y="161822"/>
            <a:ext cx="3618271" cy="8749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DASHBOARD: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97AE3-BA23-92AC-09F1-D8BF68A15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4C2D1-1393-9FC8-5EBC-1E800556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19" y="1534552"/>
            <a:ext cx="12004961" cy="4699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83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C34B0-A6D9-2403-09A9-DCD17824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72C918-584C-D4D1-CFA5-F96A7C02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1AFEA3-CDB2-649D-B4FA-6B8F79DAB5FE}"/>
              </a:ext>
            </a:extLst>
          </p:cNvPr>
          <p:cNvSpPr/>
          <p:nvPr/>
        </p:nvSpPr>
        <p:spPr>
          <a:xfrm>
            <a:off x="245807" y="874918"/>
            <a:ext cx="6558115" cy="58798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DA13E-481F-E6EE-AB56-24B5608B2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" y="0"/>
            <a:ext cx="3618271" cy="8749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FINDINGS: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5B729-5A94-6F70-4D82-FE1C8B7A6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30" y="874918"/>
            <a:ext cx="6558116" cy="57323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CITY VS INVESTORS:</a:t>
            </a:r>
          </a:p>
          <a:p>
            <a:r>
              <a:rPr lang="en-US" dirty="0">
                <a:latin typeface="Candara" panose="020E0502030303020204" pitchFamily="34" charset="0"/>
              </a:rPr>
              <a:t>TOP: BENGALURU-1491</a:t>
            </a:r>
          </a:p>
          <a:p>
            <a:r>
              <a:rPr lang="en-US" dirty="0">
                <a:latin typeface="Candara" panose="020E0502030303020204" pitchFamily="34" charset="0"/>
              </a:rPr>
              <a:t>LOW: SURAT-3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COMPANY VS FUNDING ROUNDS</a:t>
            </a:r>
          </a:p>
          <a:p>
            <a:r>
              <a:rPr lang="en-US" dirty="0">
                <a:latin typeface="Candara" panose="020E0502030303020204" pitchFamily="34" charset="0"/>
              </a:rPr>
              <a:t>TOP: OLA-25</a:t>
            </a:r>
          </a:p>
          <a:p>
            <a:r>
              <a:rPr lang="en-US" dirty="0">
                <a:latin typeface="Candara" panose="020E0502030303020204" pitchFamily="34" charset="0"/>
              </a:rPr>
              <a:t>LOW: DUNZO-15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COMPANY VS EMPLOYEES</a:t>
            </a:r>
          </a:p>
          <a:p>
            <a:r>
              <a:rPr lang="en-IN" dirty="0">
                <a:latin typeface="Candara" panose="020E0502030303020204" pitchFamily="34" charset="0"/>
              </a:rPr>
              <a:t>TOP: BYGU’S – 10000+</a:t>
            </a:r>
          </a:p>
          <a:p>
            <a:r>
              <a:rPr lang="en-IN" dirty="0">
                <a:latin typeface="Candara" panose="020E0502030303020204" pitchFamily="34" charset="0"/>
              </a:rPr>
              <a:t>LOW: BOAT – 100-250</a:t>
            </a:r>
          </a:p>
        </p:txBody>
      </p:sp>
    </p:spTree>
    <p:extLst>
      <p:ext uri="{BB962C8B-B14F-4D97-AF65-F5344CB8AC3E}">
        <p14:creationId xmlns:p14="http://schemas.microsoft.com/office/powerpoint/2010/main" val="2445250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9403D-1193-E8FA-E8B0-FA0FC11A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9B10D-A532-C276-4D01-D2015123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1F2C7F-C8EA-327A-8916-9A7A6CDCA70C}"/>
              </a:ext>
            </a:extLst>
          </p:cNvPr>
          <p:cNvSpPr/>
          <p:nvPr/>
        </p:nvSpPr>
        <p:spPr>
          <a:xfrm>
            <a:off x="245807" y="874918"/>
            <a:ext cx="6558115" cy="58798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BB87F-16B1-033A-4DBD-0244B3E13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" y="0"/>
            <a:ext cx="3618271" cy="8749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FINDINGS: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8C29-6816-E85C-0DB1-C0568A5B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30" y="874918"/>
            <a:ext cx="6558116" cy="57323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COMPANY VS INVESTORS:</a:t>
            </a:r>
          </a:p>
          <a:p>
            <a:r>
              <a:rPr lang="en-US" dirty="0">
                <a:latin typeface="Candara" panose="020E0502030303020204" pitchFamily="34" charset="0"/>
              </a:rPr>
              <a:t>TOP: OLA-45</a:t>
            </a:r>
          </a:p>
          <a:p>
            <a:r>
              <a:rPr lang="en-IN" dirty="0">
                <a:latin typeface="Candara" panose="020E0502030303020204" pitchFamily="34" charset="0"/>
              </a:rPr>
              <a:t>LOW: CRED-28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COMPANY VS FUNDING AMOUNT($)</a:t>
            </a:r>
          </a:p>
          <a:p>
            <a:r>
              <a:rPr lang="en-IN" dirty="0">
                <a:latin typeface="Candara" panose="020E0502030303020204" pitchFamily="34" charset="0"/>
              </a:rPr>
              <a:t>TOP: RELIANCE JIO-2.4B</a:t>
            </a:r>
          </a:p>
          <a:p>
            <a:r>
              <a:rPr lang="en-IN" dirty="0">
                <a:latin typeface="Candara" panose="020E0502030303020204" pitchFamily="34" charset="0"/>
              </a:rPr>
              <a:t>Flipkart-90M</a:t>
            </a:r>
          </a:p>
          <a:p>
            <a:r>
              <a:rPr lang="en-IN" dirty="0">
                <a:latin typeface="Candara" panose="020E0502030303020204" pitchFamily="34" charset="0"/>
              </a:rPr>
              <a:t>Reliance Retail-64M</a:t>
            </a:r>
          </a:p>
          <a:p>
            <a:r>
              <a:rPr lang="en-IN" dirty="0">
                <a:latin typeface="Candara" panose="020E0502030303020204" pitchFamily="34" charset="0"/>
              </a:rPr>
              <a:t>LOW: SHARE-8.2M</a:t>
            </a:r>
          </a:p>
        </p:txBody>
      </p:sp>
    </p:spTree>
    <p:extLst>
      <p:ext uri="{BB962C8B-B14F-4D97-AF65-F5344CB8AC3E}">
        <p14:creationId xmlns:p14="http://schemas.microsoft.com/office/powerpoint/2010/main" val="18514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67268-2624-D4C7-8A0F-5DE2695F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C304-1098-807E-A300-2D69F746C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568"/>
            <a:ext cx="4021394" cy="8342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APPLICATION: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DE958-594D-B929-1932-E38A72679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7084" y="0"/>
            <a:ext cx="381491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9075FBE-CEC5-8DCC-A55A-13B0A75DC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" y="1242295"/>
            <a:ext cx="7905135" cy="561570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90" b="1" dirty="0">
                <a:latin typeface="Candara" panose="020E0502030303020204" pitchFamily="34" charset="0"/>
              </a:rPr>
              <a:t>Startup Bootcamps for Youth:</a:t>
            </a:r>
          </a:p>
          <a:p>
            <a:pPr algn="l"/>
            <a:r>
              <a:rPr lang="en-US" sz="1790" dirty="0">
                <a:latin typeface="Candara" panose="020E0502030303020204" pitchFamily="34" charset="0"/>
              </a:rPr>
              <a:t>Host workshops or bootcamps to share insights from the dataset, such as trends in successful industries, funding strategies, and founder demographics.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90" b="1" dirty="0">
                <a:latin typeface="Candara" panose="020E0502030303020204" pitchFamily="34" charset="0"/>
              </a:rPr>
              <a:t>Data-Driven Career Counseling:</a:t>
            </a:r>
          </a:p>
          <a:p>
            <a:pPr algn="l"/>
            <a:r>
              <a:rPr lang="en-US" sz="1790" dirty="0">
                <a:latin typeface="Candara" panose="020E0502030303020204" pitchFamily="34" charset="0"/>
              </a:rPr>
              <a:t>Use the dataset to guide youth in identifying career paths within booming startup sectors.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90" b="1" dirty="0">
                <a:latin typeface="Candara" panose="020E0502030303020204" pitchFamily="34" charset="0"/>
              </a:rPr>
              <a:t>Innovation Challenges:</a:t>
            </a:r>
          </a:p>
          <a:p>
            <a:pPr algn="l"/>
            <a:r>
              <a:rPr lang="en-US" sz="1790" dirty="0">
                <a:latin typeface="Candara" panose="020E0502030303020204" pitchFamily="34" charset="0"/>
              </a:rPr>
              <a:t>Organize idea competitions based on real-world problems faced by industries in the dataset.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90" b="1" dirty="0">
                <a:latin typeface="Candara" panose="020E0502030303020204" pitchFamily="34" charset="0"/>
              </a:rPr>
              <a:t>Mentorship Programs:</a:t>
            </a:r>
          </a:p>
          <a:p>
            <a:pPr algn="l"/>
            <a:r>
              <a:rPr lang="en-US" sz="1790" dirty="0">
                <a:latin typeface="Candara" panose="020E0502030303020204" pitchFamily="34" charset="0"/>
              </a:rPr>
              <a:t>Provide youth with real-world mentorship, fostering a culture of innovation and entrepreneurship.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90" b="1" dirty="0">
                <a:latin typeface="Candara" panose="020E0502030303020204" pitchFamily="34" charset="0"/>
              </a:rPr>
              <a:t>Educational Content Creation:</a:t>
            </a:r>
          </a:p>
          <a:p>
            <a:pPr algn="l"/>
            <a:r>
              <a:rPr lang="en-US" sz="1790" dirty="0">
                <a:latin typeface="Candara" panose="020E0502030303020204" pitchFamily="34" charset="0"/>
              </a:rPr>
              <a:t>Develop educational materials, such as case studies and online courses, based on the dataset to teach entrepreneurship and data-driven decision-making. </a:t>
            </a:r>
            <a:endParaRPr lang="en-US" sz="1790" dirty="0"/>
          </a:p>
          <a:p>
            <a:pPr algn="l"/>
            <a:r>
              <a:rPr lang="en-IN" sz="179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23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765F-7E1B-D689-64AD-D083837D0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7866-F74A-8FB1-06E8-96272D1D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658" y="265471"/>
            <a:ext cx="4021394" cy="7374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APPLICATION: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55831-0BB1-BAC0-4CD3-2BF030F3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0"/>
            <a:ext cx="3810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E26558-EE99-59EC-8454-211BB11A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1737852"/>
            <a:ext cx="7943850" cy="471456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ndara" panose="020E0502030303020204" pitchFamily="34" charset="0"/>
              </a:rPr>
              <a:t>Interactive Dashboards :</a:t>
            </a:r>
          </a:p>
          <a:p>
            <a:pPr algn="l"/>
            <a:r>
              <a:rPr lang="en-US" sz="1800" dirty="0">
                <a:latin typeface="Candara" panose="020E0502030303020204" pitchFamily="34" charset="0"/>
              </a:rPr>
              <a:t>Create user-friendly dashboards that showcase startup trends, funding statistics, and city-wise opportunities.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ndara" panose="020E0502030303020204" pitchFamily="34" charset="0"/>
              </a:rPr>
              <a:t>Funding Awareness Programs :</a:t>
            </a:r>
          </a:p>
          <a:p>
            <a:pPr algn="l"/>
            <a:r>
              <a:rPr lang="en-US" sz="1800" dirty="0">
                <a:latin typeface="Candara" panose="020E0502030303020204" pitchFamily="34" charset="0"/>
              </a:rPr>
              <a:t>Use the funding data to educate youth about different types of funding rounds and how to approach investors.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ndara" panose="020E0502030303020204" pitchFamily="34" charset="0"/>
              </a:rPr>
              <a:t>Collaborative</a:t>
            </a:r>
            <a:r>
              <a:rPr lang="en-US" sz="1800" dirty="0">
                <a:latin typeface="Candara" panose="020E0502030303020204" pitchFamily="34" charset="0"/>
              </a:rPr>
              <a:t> </a:t>
            </a:r>
            <a:r>
              <a:rPr lang="en-US" sz="1800" b="1" dirty="0">
                <a:latin typeface="Candara" panose="020E0502030303020204" pitchFamily="34" charset="0"/>
              </a:rPr>
              <a:t>Platforms 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algn="l"/>
            <a:r>
              <a:rPr lang="en-US" sz="1800" dirty="0">
                <a:latin typeface="Candara" panose="020E0502030303020204" pitchFamily="34" charset="0"/>
              </a:rPr>
              <a:t>Develop networking platforms where youth can connect with peers, mentors, and investors based on shared interests or industries from the dataset.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ndara" panose="020E0502030303020204" pitchFamily="34" charset="0"/>
              </a:rPr>
              <a:t>City-Specific Entrepreneurial Initiatives :</a:t>
            </a:r>
          </a:p>
          <a:p>
            <a:pPr algn="l"/>
            <a:r>
              <a:rPr lang="en-US" sz="1800" dirty="0">
                <a:latin typeface="Candara" panose="020E0502030303020204" pitchFamily="34" charset="0"/>
              </a:rPr>
              <a:t>Use location data to organize city-wise initiatives, such as local startup fairs or innovation hubs.</a:t>
            </a:r>
          </a:p>
        </p:txBody>
      </p:sp>
    </p:spTree>
    <p:extLst>
      <p:ext uri="{BB962C8B-B14F-4D97-AF65-F5344CB8AC3E}">
        <p14:creationId xmlns:p14="http://schemas.microsoft.com/office/powerpoint/2010/main" val="41517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472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Bahnschrift Condensed</vt:lpstr>
      <vt:lpstr>Bahnschrift Light SemiCondensed</vt:lpstr>
      <vt:lpstr>Bahnschrift SemiBold</vt:lpstr>
      <vt:lpstr>Bahnschrift SemiBold SemiConden</vt:lpstr>
      <vt:lpstr>Calibri</vt:lpstr>
      <vt:lpstr>Calibri Light</vt:lpstr>
      <vt:lpstr>Candara</vt:lpstr>
      <vt:lpstr>Castellar</vt:lpstr>
      <vt:lpstr>Wingdings</vt:lpstr>
      <vt:lpstr>Office Theme</vt:lpstr>
      <vt:lpstr>PowerPoint Presentation</vt:lpstr>
      <vt:lpstr>INTRODUCTION:</vt:lpstr>
      <vt:lpstr>FEATURES:</vt:lpstr>
      <vt:lpstr>DATASET:</vt:lpstr>
      <vt:lpstr>DASHBOARD:</vt:lpstr>
      <vt:lpstr>FINDINGS:</vt:lpstr>
      <vt:lpstr>FINDINGS:</vt:lpstr>
      <vt:lpstr>APPLICATION:</vt:lpstr>
      <vt:lpstr>APPLICATION: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Manoj</dc:creator>
  <cp:lastModifiedBy>Akshay Manoj</cp:lastModifiedBy>
  <cp:revision>15</cp:revision>
  <dcterms:created xsi:type="dcterms:W3CDTF">2025-01-12T08:18:27Z</dcterms:created>
  <dcterms:modified xsi:type="dcterms:W3CDTF">2025-01-25T07:04:32Z</dcterms:modified>
</cp:coreProperties>
</file>