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5" r:id="rId7"/>
    <p:sldId id="266" r:id="rId8"/>
    <p:sldId id="263" r:id="rId9"/>
    <p:sldId id="264"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9601"/>
    <a:srgbClr val="FAD04A"/>
    <a:srgbClr val="CBC0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771" autoAdjust="0"/>
  </p:normalViewPr>
  <p:slideViewPr>
    <p:cSldViewPr snapToGrid="0">
      <p:cViewPr varScale="1">
        <p:scale>
          <a:sx n="78" d="100"/>
          <a:sy n="78" d="100"/>
        </p:scale>
        <p:origin x="9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617A9-6B13-4B22-ABBB-9192F483A92C}" type="datetimeFigureOut">
              <a:rPr lang="en-IN" smtClean="0"/>
              <a:t>26-01-2025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49073-A4F0-478C-A812-BD3A50B500DE}" type="slidenum">
              <a:rPr lang="en-IN" smtClean="0"/>
              <a:t>‹#›</a:t>
            </a:fld>
            <a:endParaRPr lang="en-IN"/>
          </a:p>
        </p:txBody>
      </p:sp>
    </p:spTree>
    <p:extLst>
      <p:ext uri="{BB962C8B-B14F-4D97-AF65-F5344CB8AC3E}">
        <p14:creationId xmlns:p14="http://schemas.microsoft.com/office/powerpoint/2010/main" val="2844656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08098-983C-0E38-9BEB-1D2D2DE379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DA8F7E-EF24-7CB1-26A8-C2503EAEA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18DDF3-F6B8-9047-E9FE-AACC553C25EC}"/>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5" name="Footer Placeholder 4">
            <a:extLst>
              <a:ext uri="{FF2B5EF4-FFF2-40B4-BE49-F238E27FC236}">
                <a16:creationId xmlns:a16="http://schemas.microsoft.com/office/drawing/2014/main" id="{460B3932-8927-8EEE-4FC0-CBDBD96E4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D167D4-FEF4-528E-DE82-FD92A380C7BC}"/>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1787461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8F4D-3A0D-209F-6A01-E267DE45E0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139DCC-A1A3-F357-EF5D-9F60D89C6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A9D6F6-97D2-22AD-4E8F-E98465FDE81D}"/>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5" name="Footer Placeholder 4">
            <a:extLst>
              <a:ext uri="{FF2B5EF4-FFF2-40B4-BE49-F238E27FC236}">
                <a16:creationId xmlns:a16="http://schemas.microsoft.com/office/drawing/2014/main" id="{E1B0DCEF-B0C8-5795-3589-95AC80D4E7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5FBBB9-9877-248E-6C2F-D4410571A93B}"/>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237921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11F275-ACC4-592A-8610-11AC8D8245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AE4798-953B-C2C5-E04D-7FC48BE151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726CFD-E56A-BB23-AFA5-D2995F3FA3C7}"/>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5" name="Footer Placeholder 4">
            <a:extLst>
              <a:ext uri="{FF2B5EF4-FFF2-40B4-BE49-F238E27FC236}">
                <a16:creationId xmlns:a16="http://schemas.microsoft.com/office/drawing/2014/main" id="{9A1CABAE-BAC9-5909-7729-4C52D4A03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2CCA6-A65B-DC95-27D7-E9A2B43A861C}"/>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359212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B389-2340-2323-F88C-BDC58B3291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F9FB31-9BB4-6B07-52EE-3D990B0AB7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60079-CB99-BBD1-C6F9-84E459C51E36}"/>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5" name="Footer Placeholder 4">
            <a:extLst>
              <a:ext uri="{FF2B5EF4-FFF2-40B4-BE49-F238E27FC236}">
                <a16:creationId xmlns:a16="http://schemas.microsoft.com/office/drawing/2014/main" id="{BF668F6A-2954-1842-16F4-087CFA525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41B34-8D15-FDDD-670E-0A075D09CA6F}"/>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66857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3451-177B-A3A4-3493-08EF0D034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24D2C4-61E0-9243-C19E-0343E4B557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5EBED6-2833-CF66-ACC9-A7F824E167A6}"/>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5" name="Footer Placeholder 4">
            <a:extLst>
              <a:ext uri="{FF2B5EF4-FFF2-40B4-BE49-F238E27FC236}">
                <a16:creationId xmlns:a16="http://schemas.microsoft.com/office/drawing/2014/main" id="{22A06874-F497-6645-EDDC-A608A2C68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A6E884-CF8F-9423-F4F6-47166F8B2E6F}"/>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33972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B324-2358-533F-A2E3-7F1AA59144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904041-4347-269C-DA52-41359026DD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1822FE-9285-C36D-1AF2-D263B3FBF3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D4566B-7E8F-8E0B-7ECC-D9C8AAF464FE}"/>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6" name="Footer Placeholder 5">
            <a:extLst>
              <a:ext uri="{FF2B5EF4-FFF2-40B4-BE49-F238E27FC236}">
                <a16:creationId xmlns:a16="http://schemas.microsoft.com/office/drawing/2014/main" id="{52130097-5280-6975-E73B-1C702FB859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3DB9BE-7321-50C0-D629-85A12DFB83C8}"/>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373871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04B8-F660-3842-2659-10DBCD84C6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CFED6F-5F78-0628-26F7-CDABF9981A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8A6704-760A-F1F2-F51B-86E9570C54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A49096-00F8-F426-595F-7A0549575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C933A-202A-3B4B-5A3E-63F3713940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9677A8-8A73-7A3E-F810-C7486A881071}"/>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8" name="Footer Placeholder 7">
            <a:extLst>
              <a:ext uri="{FF2B5EF4-FFF2-40B4-BE49-F238E27FC236}">
                <a16:creationId xmlns:a16="http://schemas.microsoft.com/office/drawing/2014/main" id="{38E89365-BE5C-FA4F-CE57-B6040393D6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86F067-D652-1E84-3E56-C9CCA8AFD808}"/>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111938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00EC-E2AD-03CA-EA5F-6003A2228F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DA8956-630B-DE5C-FAA6-7FE884B2B554}"/>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4" name="Footer Placeholder 3">
            <a:extLst>
              <a:ext uri="{FF2B5EF4-FFF2-40B4-BE49-F238E27FC236}">
                <a16:creationId xmlns:a16="http://schemas.microsoft.com/office/drawing/2014/main" id="{AE64CEBC-1613-EA8B-0258-CB000D70FE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76979C-48E8-AA23-23B2-CA426E8C0B24}"/>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23716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73CC2-F4E4-E6CB-83DF-8623CB1D8372}"/>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3" name="Footer Placeholder 2">
            <a:extLst>
              <a:ext uri="{FF2B5EF4-FFF2-40B4-BE49-F238E27FC236}">
                <a16:creationId xmlns:a16="http://schemas.microsoft.com/office/drawing/2014/main" id="{C10D0DC2-2528-3AE6-8524-7DA8C76517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F87983-0063-56D9-EB11-85F47EF909A6}"/>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378411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B9C9E-F0D4-6219-F6E4-D44E18A0E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EC6D73-6CE4-0910-9F7E-AC595B7E6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B612E0-899D-445B-D3B7-628AF607E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EF21D-5066-84A3-BDD4-76C639AEA654}"/>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6" name="Footer Placeholder 5">
            <a:extLst>
              <a:ext uri="{FF2B5EF4-FFF2-40B4-BE49-F238E27FC236}">
                <a16:creationId xmlns:a16="http://schemas.microsoft.com/office/drawing/2014/main" id="{F5A145D2-3018-513E-83BF-C548C3F130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C8197D-2380-4CED-D7F3-21EA8CABF877}"/>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258467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112F2-492D-2E0E-7B49-FDAC96406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5ABF23-E6D4-C2BD-D06E-322A5ED2C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C7B6A4-A2F7-A7BB-1CDB-AD6790F24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263D56-6A57-FB33-9941-AE56D88A0ECA}"/>
              </a:ext>
            </a:extLst>
          </p:cNvPr>
          <p:cNvSpPr>
            <a:spLocks noGrp="1"/>
          </p:cNvSpPr>
          <p:nvPr>
            <p:ph type="dt" sz="half" idx="10"/>
          </p:nvPr>
        </p:nvSpPr>
        <p:spPr/>
        <p:txBody>
          <a:bodyPr/>
          <a:lstStyle/>
          <a:p>
            <a:fld id="{E93462D1-C601-4242-AA4D-F0A62A98AFF0}" type="datetimeFigureOut">
              <a:rPr lang="en-IN" smtClean="0"/>
              <a:t>26-01-2025</a:t>
            </a:fld>
            <a:endParaRPr lang="en-IN"/>
          </a:p>
        </p:txBody>
      </p:sp>
      <p:sp>
        <p:nvSpPr>
          <p:cNvPr id="6" name="Footer Placeholder 5">
            <a:extLst>
              <a:ext uri="{FF2B5EF4-FFF2-40B4-BE49-F238E27FC236}">
                <a16:creationId xmlns:a16="http://schemas.microsoft.com/office/drawing/2014/main" id="{4A34351E-F0BE-681A-70D4-EAF6015DF3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9B81EB-74A7-180E-7E5C-B0937DCFD7B8}"/>
              </a:ext>
            </a:extLst>
          </p:cNvPr>
          <p:cNvSpPr>
            <a:spLocks noGrp="1"/>
          </p:cNvSpPr>
          <p:nvPr>
            <p:ph type="sldNum" sz="quarter" idx="12"/>
          </p:nvPr>
        </p:nvSpPr>
        <p:spPr/>
        <p:txBody>
          <a:bodyPr/>
          <a:lstStyle/>
          <a:p>
            <a:fld id="{CB8E8EF6-CC9C-4880-BB37-79FD0B4ED374}" type="slidenum">
              <a:rPr lang="en-IN" smtClean="0"/>
              <a:t>‹#›</a:t>
            </a:fld>
            <a:endParaRPr lang="en-IN"/>
          </a:p>
        </p:txBody>
      </p:sp>
    </p:spTree>
    <p:extLst>
      <p:ext uri="{BB962C8B-B14F-4D97-AF65-F5344CB8AC3E}">
        <p14:creationId xmlns:p14="http://schemas.microsoft.com/office/powerpoint/2010/main" val="236094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22C40-315E-DE28-B845-6C4CFC1CC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7EE741-E332-A853-988E-970D0B79B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C14AF5-EA7C-8BD8-ABFE-01EBDCC1D6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462D1-C601-4242-AA4D-F0A62A98AFF0}" type="datetimeFigureOut">
              <a:rPr lang="en-IN" smtClean="0"/>
              <a:t>26-01-2025</a:t>
            </a:fld>
            <a:endParaRPr lang="en-IN"/>
          </a:p>
        </p:txBody>
      </p:sp>
      <p:sp>
        <p:nvSpPr>
          <p:cNvPr id="5" name="Footer Placeholder 4">
            <a:extLst>
              <a:ext uri="{FF2B5EF4-FFF2-40B4-BE49-F238E27FC236}">
                <a16:creationId xmlns:a16="http://schemas.microsoft.com/office/drawing/2014/main" id="{1F2AED60-26BA-8FB1-5E41-27A8A1D070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7CFC0C-7059-9B81-3777-264C44FF0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8E8EF6-CC9C-4880-BB37-79FD0B4ED374}" type="slidenum">
              <a:rPr lang="en-IN" smtClean="0"/>
              <a:t>‹#›</a:t>
            </a:fld>
            <a:endParaRPr lang="en-IN"/>
          </a:p>
        </p:txBody>
      </p:sp>
    </p:spTree>
    <p:extLst>
      <p:ext uri="{BB962C8B-B14F-4D97-AF65-F5344CB8AC3E}">
        <p14:creationId xmlns:p14="http://schemas.microsoft.com/office/powerpoint/2010/main" val="3173500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423C-0B59-8AC4-323C-9899027C551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AB2A31C-EC6D-35EF-4658-B3796070C7B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404628F8-036F-FF14-1742-8E582DFB5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63BA485-A420-30B7-E825-C8A72B1A1B08}"/>
              </a:ext>
            </a:extLst>
          </p:cNvPr>
          <p:cNvSpPr txBox="1"/>
          <p:nvPr/>
        </p:nvSpPr>
        <p:spPr>
          <a:xfrm>
            <a:off x="6631857" y="3985995"/>
            <a:ext cx="4036143" cy="646331"/>
          </a:xfrm>
          <a:prstGeom prst="rect">
            <a:avLst/>
          </a:prstGeom>
          <a:noFill/>
        </p:spPr>
        <p:txBody>
          <a:bodyPr wrap="square" rtlCol="0">
            <a:spAutoFit/>
          </a:bodyPr>
          <a:lstStyle/>
          <a:p>
            <a:pPr algn="ctr"/>
            <a:r>
              <a:rPr lang="en-US" sz="3600" b="1" spc="300" dirty="0">
                <a:solidFill>
                  <a:schemeClr val="tx1">
                    <a:lumMod val="85000"/>
                    <a:lumOff val="15000"/>
                  </a:schemeClr>
                </a:solidFill>
                <a:latin typeface="Verdana" panose="020B0604030504040204" pitchFamily="34" charset="0"/>
                <a:ea typeface="Verdana" panose="020B0604030504040204" pitchFamily="34" charset="0"/>
              </a:rPr>
              <a:t>Production</a:t>
            </a:r>
            <a:endParaRPr lang="en-IN" sz="3600" b="1" spc="3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1B46C09-8957-DE20-4919-51638D81C6EE}"/>
              </a:ext>
            </a:extLst>
          </p:cNvPr>
          <p:cNvSpPr txBox="1"/>
          <p:nvPr/>
        </p:nvSpPr>
        <p:spPr>
          <a:xfrm>
            <a:off x="9202994" y="5093110"/>
            <a:ext cx="2526889" cy="954107"/>
          </a:xfrm>
          <a:prstGeom prst="rect">
            <a:avLst/>
          </a:prstGeom>
          <a:noFill/>
        </p:spPr>
        <p:txBody>
          <a:bodyPr wrap="square" rtlCol="0">
            <a:spAutoFit/>
          </a:bodyPr>
          <a:lstStyle/>
          <a:p>
            <a:r>
              <a:rPr lang="en-US" sz="2800" dirty="0">
                <a:latin typeface="+mj-lt"/>
              </a:rPr>
              <a:t>By</a:t>
            </a:r>
          </a:p>
          <a:p>
            <a:r>
              <a:rPr lang="en-IN" sz="2800" dirty="0">
                <a:latin typeface="+mj-lt"/>
              </a:rPr>
              <a:t>Akshay Manoj</a:t>
            </a:r>
          </a:p>
        </p:txBody>
      </p:sp>
    </p:spTree>
    <p:extLst>
      <p:ext uri="{BB962C8B-B14F-4D97-AF65-F5344CB8AC3E}">
        <p14:creationId xmlns:p14="http://schemas.microsoft.com/office/powerpoint/2010/main" val="3013537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7653B-C80F-D864-CCAC-5635EB938FC7}"/>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8DAEB248-3337-07B6-74D1-B186EE5AC4B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0" y="0"/>
            <a:ext cx="12192000" cy="6858000"/>
          </a:xfrm>
        </p:spPr>
      </p:pic>
      <p:sp>
        <p:nvSpPr>
          <p:cNvPr id="2" name="Title 1">
            <a:extLst>
              <a:ext uri="{FF2B5EF4-FFF2-40B4-BE49-F238E27FC236}">
                <a16:creationId xmlns:a16="http://schemas.microsoft.com/office/drawing/2014/main" id="{8D608A30-A838-98FA-9BCC-EADF9948AB5E}"/>
              </a:ext>
            </a:extLst>
          </p:cNvPr>
          <p:cNvSpPr>
            <a:spLocks noGrp="1"/>
          </p:cNvSpPr>
          <p:nvPr>
            <p:ph type="title"/>
          </p:nvPr>
        </p:nvSpPr>
        <p:spPr>
          <a:xfrm>
            <a:off x="117987" y="1"/>
            <a:ext cx="11235813" cy="1288025"/>
          </a:xfrm>
        </p:spPr>
        <p:txBody>
          <a:bodyPr/>
          <a:lstStyle/>
          <a:p>
            <a:r>
              <a:rPr lang="en-US" dirty="0">
                <a:latin typeface="Arial Rounded MT Bold" panose="020F0704030504030204" pitchFamily="34" charset="0"/>
              </a:rPr>
              <a:t>CONCLUSION</a:t>
            </a:r>
            <a:r>
              <a:rPr lang="en-US" dirty="0"/>
              <a:t>:</a:t>
            </a:r>
            <a:endParaRPr lang="en-IN" dirty="0"/>
          </a:p>
        </p:txBody>
      </p:sp>
      <p:sp>
        <p:nvSpPr>
          <p:cNvPr id="12" name="TextBox 11">
            <a:extLst>
              <a:ext uri="{FF2B5EF4-FFF2-40B4-BE49-F238E27FC236}">
                <a16:creationId xmlns:a16="http://schemas.microsoft.com/office/drawing/2014/main" id="{BE59C464-1612-48CB-045A-E4FC9ECABDC1}"/>
              </a:ext>
            </a:extLst>
          </p:cNvPr>
          <p:cNvSpPr txBox="1"/>
          <p:nvPr/>
        </p:nvSpPr>
        <p:spPr>
          <a:xfrm>
            <a:off x="511277" y="1524000"/>
            <a:ext cx="5997678" cy="4708981"/>
          </a:xfrm>
          <a:prstGeom prst="rect">
            <a:avLst/>
          </a:prstGeom>
          <a:noFill/>
        </p:spPr>
        <p:txBody>
          <a:bodyPr wrap="square" rtlCol="0">
            <a:spAutoFit/>
          </a:bodyPr>
          <a:lstStyle/>
          <a:p>
            <a:r>
              <a:rPr lang="en-US" sz="3000" dirty="0">
                <a:latin typeface="Arial Rounded MT Bold" panose="020F0704030504030204" pitchFamily="34" charset="0"/>
              </a:rPr>
              <a:t>This dataset enables businesses to optimize offerings, refine pricing, and improve customer satisfaction. Its comprehensive nature supports data-driven decision-making, such as predicting demand and identifying high-performing products in e-commerce.</a:t>
            </a:r>
            <a:endParaRPr lang="en-IN" sz="3000" dirty="0">
              <a:latin typeface="Arial Rounded MT Bold" panose="020F0704030504030204" pitchFamily="34" charset="0"/>
            </a:endParaRPr>
          </a:p>
        </p:txBody>
      </p:sp>
    </p:spTree>
    <p:extLst>
      <p:ext uri="{BB962C8B-B14F-4D97-AF65-F5344CB8AC3E}">
        <p14:creationId xmlns:p14="http://schemas.microsoft.com/office/powerpoint/2010/main" val="1503271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0937B-1955-4556-49B5-A92A59F459A6}"/>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3483EC-FAB7-E236-6FAD-49B0F11FB94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628" y="0"/>
            <a:ext cx="12212627" cy="6858000"/>
          </a:xfrm>
        </p:spPr>
      </p:pic>
      <p:sp>
        <p:nvSpPr>
          <p:cNvPr id="2" name="Title 1">
            <a:extLst>
              <a:ext uri="{FF2B5EF4-FFF2-40B4-BE49-F238E27FC236}">
                <a16:creationId xmlns:a16="http://schemas.microsoft.com/office/drawing/2014/main" id="{CE74C7EB-6640-3B37-A373-9CEB8B774626}"/>
              </a:ext>
            </a:extLst>
          </p:cNvPr>
          <p:cNvSpPr>
            <a:spLocks noGrp="1"/>
          </p:cNvSpPr>
          <p:nvPr>
            <p:ph type="title"/>
          </p:nvPr>
        </p:nvSpPr>
        <p:spPr>
          <a:xfrm>
            <a:off x="2910348" y="2862519"/>
            <a:ext cx="7600336" cy="1758643"/>
          </a:xfrm>
        </p:spPr>
        <p:txBody>
          <a:bodyPr>
            <a:normAutofit/>
          </a:bodyPr>
          <a:lstStyle/>
          <a:p>
            <a:r>
              <a:rPr lang="en-IN" sz="7200" dirty="0">
                <a:latin typeface="Arial Rounded MT Bold" panose="020F0704030504030204" pitchFamily="34" charset="0"/>
              </a:rPr>
              <a:t>THANK</a:t>
            </a:r>
            <a:r>
              <a:rPr lang="en-IN" sz="6000" dirty="0">
                <a:latin typeface="Arial Rounded MT Bold" panose="020F0704030504030204" pitchFamily="34" charset="0"/>
              </a:rPr>
              <a:t> </a:t>
            </a:r>
            <a:r>
              <a:rPr lang="en-IN" sz="7200" dirty="0">
                <a:latin typeface="Arial Rounded MT Bold" panose="020F0704030504030204" pitchFamily="34" charset="0"/>
              </a:rPr>
              <a:t>YOU.</a:t>
            </a:r>
          </a:p>
        </p:txBody>
      </p:sp>
    </p:spTree>
    <p:extLst>
      <p:ext uri="{BB962C8B-B14F-4D97-AF65-F5344CB8AC3E}">
        <p14:creationId xmlns:p14="http://schemas.microsoft.com/office/powerpoint/2010/main" val="137510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CF5DEB-0717-DB0F-FF9A-0D6F6E546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0" y="0"/>
            <a:ext cx="12201189" cy="6858000"/>
          </a:xfrm>
        </p:spPr>
      </p:pic>
      <p:sp>
        <p:nvSpPr>
          <p:cNvPr id="2" name="Title 1">
            <a:extLst>
              <a:ext uri="{FF2B5EF4-FFF2-40B4-BE49-F238E27FC236}">
                <a16:creationId xmlns:a16="http://schemas.microsoft.com/office/drawing/2014/main" id="{4F1AEEAA-94D9-BABB-3A5B-2B3A03482F3D}"/>
              </a:ext>
            </a:extLst>
          </p:cNvPr>
          <p:cNvSpPr>
            <a:spLocks noGrp="1"/>
          </p:cNvSpPr>
          <p:nvPr>
            <p:ph type="title"/>
          </p:nvPr>
        </p:nvSpPr>
        <p:spPr>
          <a:xfrm>
            <a:off x="6548284" y="0"/>
            <a:ext cx="5063612" cy="1307690"/>
          </a:xfrm>
        </p:spPr>
        <p:txBody>
          <a:bodyPr/>
          <a:lstStyle/>
          <a:p>
            <a:pPr algn="r"/>
            <a:r>
              <a:rPr lang="en-US" dirty="0">
                <a:latin typeface="Arial Rounded MT Bold" panose="020F0704030504030204" pitchFamily="34" charset="0"/>
                <a:ea typeface="Verdana" panose="020B0604030504040204" pitchFamily="34" charset="0"/>
              </a:rPr>
              <a:t>INDRODUCTION:</a:t>
            </a:r>
            <a:endParaRPr lang="en-IN" dirty="0">
              <a:latin typeface="Arial Rounded MT Bold" panose="020F070403050403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46EF9C7-52B5-A87B-0F64-B80B38D602BF}"/>
              </a:ext>
            </a:extLst>
          </p:cNvPr>
          <p:cNvSpPr txBox="1"/>
          <p:nvPr/>
        </p:nvSpPr>
        <p:spPr>
          <a:xfrm>
            <a:off x="5633884" y="2733368"/>
            <a:ext cx="914400" cy="914400"/>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93DBAB4-0AE5-C893-912D-E768BFD2C530}"/>
              </a:ext>
            </a:extLst>
          </p:cNvPr>
          <p:cNvSpPr txBox="1"/>
          <p:nvPr/>
        </p:nvSpPr>
        <p:spPr>
          <a:xfrm>
            <a:off x="7127746" y="1164134"/>
            <a:ext cx="5063612" cy="5693866"/>
          </a:xfrm>
          <a:prstGeom prst="rect">
            <a:avLst/>
          </a:prstGeom>
          <a:noFill/>
        </p:spPr>
        <p:txBody>
          <a:bodyPr wrap="square" rtlCol="0">
            <a:spAutoFit/>
          </a:bodyPr>
          <a:lstStyle/>
          <a:p>
            <a:r>
              <a:rPr lang="en-US" sz="2800" dirty="0">
                <a:latin typeface="Arial Rounded MT Bold" panose="020F0704030504030204" pitchFamily="34" charset="0"/>
              </a:rPr>
              <a:t>The Blink it Products dataset contains information on 27,555 products, detailing attributes such as names, categories, brands, prices, types, and customer ratings. It offers valuable insights for analyzing product trends, pricing strategies, and customer preferences across diverse categories.</a:t>
            </a:r>
            <a:endParaRPr lang="en-IN" sz="2800" dirty="0">
              <a:latin typeface="Arial Rounded MT Bold" panose="020F0704030504030204" pitchFamily="34" charset="0"/>
            </a:endParaRPr>
          </a:p>
        </p:txBody>
      </p:sp>
    </p:spTree>
    <p:extLst>
      <p:ext uri="{BB962C8B-B14F-4D97-AF65-F5344CB8AC3E}">
        <p14:creationId xmlns:p14="http://schemas.microsoft.com/office/powerpoint/2010/main" val="3761285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E413B-4014-0471-3061-CFF47D37390A}"/>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524DB5B-B71B-DEA4-B4AF-1FACC1A55E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3608439" cy="6858001"/>
          </a:xfrm>
        </p:spPr>
      </p:pic>
      <p:sp>
        <p:nvSpPr>
          <p:cNvPr id="2" name="Title 1">
            <a:extLst>
              <a:ext uri="{FF2B5EF4-FFF2-40B4-BE49-F238E27FC236}">
                <a16:creationId xmlns:a16="http://schemas.microsoft.com/office/drawing/2014/main" id="{6C3ABC21-0E80-DFB6-EB18-90A0E77C8253}"/>
              </a:ext>
            </a:extLst>
          </p:cNvPr>
          <p:cNvSpPr>
            <a:spLocks noGrp="1"/>
          </p:cNvSpPr>
          <p:nvPr>
            <p:ph type="title"/>
          </p:nvPr>
        </p:nvSpPr>
        <p:spPr>
          <a:xfrm>
            <a:off x="1887793" y="365125"/>
            <a:ext cx="8799871" cy="1325563"/>
          </a:xfrm>
        </p:spPr>
        <p:txBody>
          <a:bodyPr/>
          <a:lstStyle/>
          <a:p>
            <a:r>
              <a:rPr lang="en-US" dirty="0">
                <a:latin typeface="Arial Rounded MT Bold" panose="020F0704030504030204" pitchFamily="34" charset="0"/>
              </a:rPr>
              <a:t>FEATURES </a:t>
            </a:r>
            <a:r>
              <a:rPr lang="en-US" dirty="0"/>
              <a:t>:</a:t>
            </a:r>
            <a:endParaRPr lang="en-IN" dirty="0"/>
          </a:p>
        </p:txBody>
      </p:sp>
      <p:sp>
        <p:nvSpPr>
          <p:cNvPr id="10" name="TextBox 9">
            <a:extLst>
              <a:ext uri="{FF2B5EF4-FFF2-40B4-BE49-F238E27FC236}">
                <a16:creationId xmlns:a16="http://schemas.microsoft.com/office/drawing/2014/main" id="{6C632804-EE11-3C7C-06D8-C65B32D247E4}"/>
              </a:ext>
            </a:extLst>
          </p:cNvPr>
          <p:cNvSpPr txBox="1"/>
          <p:nvPr/>
        </p:nvSpPr>
        <p:spPr>
          <a:xfrm>
            <a:off x="3805084" y="1524001"/>
            <a:ext cx="4218038" cy="5724644"/>
          </a:xfrm>
          <a:prstGeom prst="rect">
            <a:avLst/>
          </a:prstGeom>
          <a:noFill/>
        </p:spPr>
        <p:txBody>
          <a:bodyPr wrap="square" rtlCol="0">
            <a:spAutoFit/>
          </a:bodyPr>
          <a:lstStyle/>
          <a:p>
            <a:pPr>
              <a:lnSpc>
                <a:spcPct val="150000"/>
              </a:lnSpc>
            </a:pPr>
            <a:r>
              <a:rPr lang="en-US" sz="2600" dirty="0">
                <a:latin typeface="Arial Rounded MT Bold" panose="020F0704030504030204" pitchFamily="34" charset="0"/>
              </a:rPr>
              <a:t>- Products</a:t>
            </a:r>
          </a:p>
          <a:p>
            <a:pPr>
              <a:lnSpc>
                <a:spcPct val="150000"/>
              </a:lnSpc>
            </a:pPr>
            <a:r>
              <a:rPr lang="en-US" sz="2600" dirty="0">
                <a:latin typeface="Arial Rounded MT Bold" panose="020F0704030504030204" pitchFamily="34" charset="0"/>
              </a:rPr>
              <a:t>- Category</a:t>
            </a:r>
          </a:p>
          <a:p>
            <a:pPr>
              <a:lnSpc>
                <a:spcPct val="150000"/>
              </a:lnSpc>
            </a:pPr>
            <a:r>
              <a:rPr lang="en-US" sz="2600" dirty="0">
                <a:latin typeface="Arial Rounded MT Bold" panose="020F0704030504030204" pitchFamily="34" charset="0"/>
              </a:rPr>
              <a:t>- Sub-category</a:t>
            </a:r>
          </a:p>
          <a:p>
            <a:pPr>
              <a:lnSpc>
                <a:spcPct val="150000"/>
              </a:lnSpc>
            </a:pPr>
            <a:r>
              <a:rPr lang="en-US" sz="2600" dirty="0">
                <a:latin typeface="Arial Rounded MT Bold" panose="020F0704030504030204" pitchFamily="34" charset="0"/>
              </a:rPr>
              <a:t>- Brand</a:t>
            </a:r>
          </a:p>
          <a:p>
            <a:pPr>
              <a:lnSpc>
                <a:spcPct val="150000"/>
              </a:lnSpc>
            </a:pPr>
            <a:r>
              <a:rPr lang="en-US" sz="2600" dirty="0">
                <a:latin typeface="Arial Rounded MT Bold" panose="020F0704030504030204" pitchFamily="34" charset="0"/>
              </a:rPr>
              <a:t>- Sale price</a:t>
            </a:r>
          </a:p>
          <a:p>
            <a:pPr>
              <a:lnSpc>
                <a:spcPct val="150000"/>
              </a:lnSpc>
            </a:pPr>
            <a:r>
              <a:rPr lang="en-US" sz="2600" dirty="0">
                <a:latin typeface="Arial Rounded MT Bold" panose="020F0704030504030204" pitchFamily="34" charset="0"/>
              </a:rPr>
              <a:t>- Market price</a:t>
            </a:r>
          </a:p>
          <a:p>
            <a:pPr>
              <a:lnSpc>
                <a:spcPct val="150000"/>
              </a:lnSpc>
            </a:pPr>
            <a:r>
              <a:rPr lang="en-US" sz="2600" dirty="0">
                <a:latin typeface="Arial Rounded MT Bold" panose="020F0704030504030204" pitchFamily="34" charset="0"/>
              </a:rPr>
              <a:t>- Type</a:t>
            </a:r>
          </a:p>
          <a:p>
            <a:pPr>
              <a:lnSpc>
                <a:spcPct val="150000"/>
              </a:lnSpc>
            </a:pPr>
            <a:r>
              <a:rPr lang="en-US" sz="2600" dirty="0">
                <a:latin typeface="Arial Rounded MT Bold" panose="020F0704030504030204" pitchFamily="34" charset="0"/>
              </a:rPr>
              <a:t>- Rating</a:t>
            </a:r>
          </a:p>
          <a:p>
            <a:endParaRPr lang="en-US" dirty="0"/>
          </a:p>
          <a:p>
            <a:endParaRPr lang="en-US" dirty="0"/>
          </a:p>
          <a:p>
            <a:endParaRPr lang="en-IN" dirty="0"/>
          </a:p>
        </p:txBody>
      </p:sp>
    </p:spTree>
    <p:extLst>
      <p:ext uri="{BB962C8B-B14F-4D97-AF65-F5344CB8AC3E}">
        <p14:creationId xmlns:p14="http://schemas.microsoft.com/office/powerpoint/2010/main" val="3867336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4AD31-3399-324A-C559-E297C7540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8BCF1-40B8-A49D-AA2E-F5BE19D2A5AF}"/>
              </a:ext>
            </a:extLst>
          </p:cNvPr>
          <p:cNvSpPr>
            <a:spLocks noGrp="1"/>
          </p:cNvSpPr>
          <p:nvPr>
            <p:ph type="title"/>
          </p:nvPr>
        </p:nvSpPr>
        <p:spPr>
          <a:xfrm>
            <a:off x="828368" y="256971"/>
            <a:ext cx="6683477" cy="1060552"/>
          </a:xfrm>
        </p:spPr>
        <p:txBody>
          <a:bodyPr/>
          <a:lstStyle/>
          <a:p>
            <a:r>
              <a:rPr lang="en-US" dirty="0">
                <a:latin typeface="Arial Rounded MT Bold" panose="020F0704030504030204" pitchFamily="34" charset="0"/>
              </a:rPr>
              <a:t>DATASET:</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37134455-14CD-C80C-71D0-1A8B25DC5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63" y="1425677"/>
            <a:ext cx="11807966" cy="5067197"/>
          </a:xfrm>
        </p:spPr>
      </p:pic>
    </p:spTree>
    <p:extLst>
      <p:ext uri="{BB962C8B-B14F-4D97-AF65-F5344CB8AC3E}">
        <p14:creationId xmlns:p14="http://schemas.microsoft.com/office/powerpoint/2010/main" val="4024426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914D5-4E4A-205A-193D-F446078492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AA566-6F97-3ED4-D141-02BFF901D0FB}"/>
              </a:ext>
            </a:extLst>
          </p:cNvPr>
          <p:cNvSpPr>
            <a:spLocks noGrp="1"/>
          </p:cNvSpPr>
          <p:nvPr>
            <p:ph type="title"/>
          </p:nvPr>
        </p:nvSpPr>
        <p:spPr>
          <a:xfrm>
            <a:off x="769374" y="132735"/>
            <a:ext cx="10515600" cy="1002889"/>
          </a:xfrm>
        </p:spPr>
        <p:txBody>
          <a:bodyPr/>
          <a:lstStyle/>
          <a:p>
            <a:r>
              <a:rPr lang="en-US" dirty="0">
                <a:latin typeface="Arial Rounded MT Bold" panose="020F0704030504030204" pitchFamily="34" charset="0"/>
              </a:rPr>
              <a:t>DASHBOARD:</a:t>
            </a:r>
            <a:endParaRPr lang="en-IN" dirty="0">
              <a:latin typeface="Arial Rounded MT Bold" panose="020F0704030504030204" pitchFamily="34" charset="0"/>
            </a:endParaRPr>
          </a:p>
        </p:txBody>
      </p:sp>
      <p:pic>
        <p:nvPicPr>
          <p:cNvPr id="5" name="Content Placeholder 4">
            <a:extLst>
              <a:ext uri="{FF2B5EF4-FFF2-40B4-BE49-F238E27FC236}">
                <a16:creationId xmlns:a16="http://schemas.microsoft.com/office/drawing/2014/main" id="{7523AEEB-F192-15AB-1E85-AB49B2B7276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76864" y="1135624"/>
            <a:ext cx="11238271" cy="55896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7897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CC23A8D-70B5-E270-3735-4724A711CEA2}"/>
              </a:ext>
            </a:extLst>
          </p:cNvPr>
          <p:cNvSpPr/>
          <p:nvPr/>
        </p:nvSpPr>
        <p:spPr>
          <a:xfrm>
            <a:off x="0" y="0"/>
            <a:ext cx="12192000" cy="6858000"/>
          </a:xfrm>
          <a:prstGeom prst="rect">
            <a:avLst/>
          </a:prstGeom>
          <a:solidFill>
            <a:srgbClr val="FAD04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552D998-0FC1-985E-52B7-898092872658}"/>
              </a:ext>
            </a:extLst>
          </p:cNvPr>
          <p:cNvSpPr>
            <a:spLocks noGrp="1"/>
          </p:cNvSpPr>
          <p:nvPr>
            <p:ph type="title"/>
          </p:nvPr>
        </p:nvSpPr>
        <p:spPr>
          <a:xfrm>
            <a:off x="425244" y="0"/>
            <a:ext cx="3458497" cy="1325563"/>
          </a:xfrm>
        </p:spPr>
        <p:txBody>
          <a:bodyPr/>
          <a:lstStyle/>
          <a:p>
            <a:r>
              <a:rPr lang="en-IN" b="1" dirty="0">
                <a:latin typeface="Arial Rounded MT Bold" panose="020F0704030504030204" pitchFamily="34" charset="0"/>
              </a:rPr>
              <a:t>FINDINGS:</a:t>
            </a:r>
          </a:p>
        </p:txBody>
      </p:sp>
      <p:pic>
        <p:nvPicPr>
          <p:cNvPr id="5" name="Content Placeholder 4">
            <a:extLst>
              <a:ext uri="{FF2B5EF4-FFF2-40B4-BE49-F238E27FC236}">
                <a16:creationId xmlns:a16="http://schemas.microsoft.com/office/drawing/2014/main" id="{11149C20-B4C0-8BBE-4E75-67B898E98E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528620" y="3195484"/>
            <a:ext cx="6892413" cy="3336720"/>
          </a:xfrm>
          <a:effectLst>
            <a:outerShdw blurRad="76200" dir="18900000" sy="23000" kx="-1200000" algn="bl" rotWithShape="0">
              <a:prstClr val="black">
                <a:alpha val="20000"/>
              </a:prstClr>
            </a:outerShdw>
          </a:effectLst>
        </p:spPr>
      </p:pic>
      <p:sp>
        <p:nvSpPr>
          <p:cNvPr id="7" name="TextBox 6">
            <a:extLst>
              <a:ext uri="{FF2B5EF4-FFF2-40B4-BE49-F238E27FC236}">
                <a16:creationId xmlns:a16="http://schemas.microsoft.com/office/drawing/2014/main" id="{DA6C4786-87F7-F063-763E-A83FF2B84F81}"/>
              </a:ext>
            </a:extLst>
          </p:cNvPr>
          <p:cNvSpPr txBox="1"/>
          <p:nvPr/>
        </p:nvSpPr>
        <p:spPr>
          <a:xfrm>
            <a:off x="206477" y="1463215"/>
            <a:ext cx="7924800" cy="5216813"/>
          </a:xfrm>
          <a:prstGeom prst="rect">
            <a:avLst/>
          </a:prstGeom>
          <a:noFill/>
        </p:spPr>
        <p:txBody>
          <a:bodyPr wrap="square" rtlCol="0">
            <a:spAutoFit/>
          </a:bodyPr>
          <a:lstStyle/>
          <a:p>
            <a:pPr algn="ctr">
              <a:lnSpc>
                <a:spcPct val="150000"/>
              </a:lnSpc>
            </a:pPr>
            <a:r>
              <a:rPr lang="en-US" sz="2200" b="1" u="sng" dirty="0">
                <a:latin typeface="Arial Rounded MT Bold" panose="020F0704030504030204" pitchFamily="34" charset="0"/>
              </a:rPr>
              <a:t>CATEGORY VS SALES_PRICE:</a:t>
            </a:r>
          </a:p>
          <a:p>
            <a:pPr algn="ctr">
              <a:lnSpc>
                <a:spcPct val="150000"/>
              </a:lnSpc>
            </a:pPr>
            <a:r>
              <a:rPr lang="en-US" sz="2200" dirty="0">
                <a:latin typeface="Arial Rounded MT Bold" panose="020F0704030504030204" pitchFamily="34" charset="0"/>
              </a:rPr>
              <a:t>TOP: Beauty &amp; Hygiene - 3.2M</a:t>
            </a:r>
          </a:p>
          <a:p>
            <a:pPr algn="ctr">
              <a:lnSpc>
                <a:spcPct val="150000"/>
              </a:lnSpc>
            </a:pPr>
            <a:r>
              <a:rPr lang="en-US" sz="2200" dirty="0">
                <a:latin typeface="Arial Rounded MT Bold" panose="020F0704030504030204" pitchFamily="34" charset="0"/>
              </a:rPr>
              <a:t>LOW: SPEADS,SAUSE,KETCHUP - 170 RUPEES</a:t>
            </a:r>
          </a:p>
          <a:p>
            <a:pPr algn="ctr">
              <a:lnSpc>
                <a:spcPct val="150000"/>
              </a:lnSpc>
            </a:pPr>
            <a:endParaRPr lang="en-US" sz="2200" b="1" u="sng" dirty="0">
              <a:latin typeface="Arial Rounded MT Bold" panose="020F0704030504030204" pitchFamily="34" charset="0"/>
            </a:endParaRPr>
          </a:p>
          <a:p>
            <a:pPr algn="ctr">
              <a:lnSpc>
                <a:spcPct val="150000"/>
              </a:lnSpc>
            </a:pPr>
            <a:r>
              <a:rPr lang="en-US" sz="2200" b="1" u="sng" dirty="0">
                <a:latin typeface="Arial Rounded MT Bold" panose="020F0704030504030204" pitchFamily="34" charset="0"/>
              </a:rPr>
              <a:t>BRAND VS MARKET PRICE, SELLING PRICE</a:t>
            </a:r>
          </a:p>
          <a:p>
            <a:pPr algn="ctr">
              <a:lnSpc>
                <a:spcPct val="150000"/>
              </a:lnSpc>
            </a:pPr>
            <a:r>
              <a:rPr lang="en-US" sz="2200" dirty="0">
                <a:latin typeface="Arial Rounded MT Bold" panose="020F0704030504030204" pitchFamily="34" charset="0"/>
              </a:rPr>
              <a:t>TOP: AMUL , MP &amp; SP GIVES A DIFFERENCE OF 1K</a:t>
            </a:r>
          </a:p>
          <a:p>
            <a:pPr algn="ctr">
              <a:lnSpc>
                <a:spcPct val="150000"/>
              </a:lnSpc>
            </a:pPr>
            <a:r>
              <a:rPr lang="en-US" sz="2200" dirty="0">
                <a:latin typeface="Arial Rounded MT Bold" panose="020F0704030504030204" pitchFamily="34" charset="0"/>
              </a:rPr>
              <a:t>          COLGATE, MP&amp;SP GIVES A DIFFERENCE OF 4K</a:t>
            </a:r>
          </a:p>
          <a:p>
            <a:pPr algn="ctr">
              <a:lnSpc>
                <a:spcPct val="150000"/>
              </a:lnSpc>
            </a:pPr>
            <a:r>
              <a:rPr lang="en-US" sz="2200" dirty="0">
                <a:latin typeface="Arial Rounded MT Bold" panose="020F0704030504030204" pitchFamily="34" charset="0"/>
              </a:rPr>
              <a:t>          JOHNSBABY, MP&amp;SP GIVES A DIFFERENCE OF 400</a:t>
            </a:r>
          </a:p>
          <a:p>
            <a:pPr algn="ctr">
              <a:lnSpc>
                <a:spcPct val="150000"/>
              </a:lnSpc>
            </a:pPr>
            <a:r>
              <a:rPr lang="en-US" sz="2200" dirty="0">
                <a:latin typeface="Arial Rounded MT Bold" panose="020F0704030504030204" pitchFamily="34" charset="0"/>
              </a:rPr>
              <a:t>LOW: ELITE, BOTH THE PRICE ARE THE SAME</a:t>
            </a:r>
          </a:p>
          <a:p>
            <a:endParaRPr lang="en-US" dirty="0">
              <a:latin typeface="Arial Rounded MT Bold" panose="020F0704030504030204" pitchFamily="34" charset="0"/>
            </a:endParaRPr>
          </a:p>
          <a:p>
            <a:r>
              <a:rPr lang="en-US" dirty="0">
                <a:latin typeface="Arial Rounded MT Bold" panose="020F0704030504030204" pitchFamily="34" charset="0"/>
              </a:rPr>
              <a:t>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0523631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4FDED-D1CA-1E6E-E4DE-0399898E0D7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4E95FD6-3785-68A8-5DA8-A6267DB47869}"/>
              </a:ext>
            </a:extLst>
          </p:cNvPr>
          <p:cNvSpPr/>
          <p:nvPr/>
        </p:nvSpPr>
        <p:spPr>
          <a:xfrm>
            <a:off x="0" y="-9832"/>
            <a:ext cx="12192000" cy="6858000"/>
          </a:xfrm>
          <a:prstGeom prst="rect">
            <a:avLst/>
          </a:prstGeom>
          <a:solidFill>
            <a:srgbClr val="FAD04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01415CC-18E3-D306-5C96-EE6A2FB2F5C2}"/>
              </a:ext>
            </a:extLst>
          </p:cNvPr>
          <p:cNvSpPr>
            <a:spLocks noGrp="1"/>
          </p:cNvSpPr>
          <p:nvPr>
            <p:ph type="title"/>
          </p:nvPr>
        </p:nvSpPr>
        <p:spPr>
          <a:xfrm>
            <a:off x="425244" y="0"/>
            <a:ext cx="3458497" cy="1325563"/>
          </a:xfrm>
        </p:spPr>
        <p:txBody>
          <a:bodyPr/>
          <a:lstStyle/>
          <a:p>
            <a:r>
              <a:rPr lang="en-IN" b="1" dirty="0">
                <a:latin typeface="Arial Rounded MT Bold" panose="020F0704030504030204" pitchFamily="34" charset="0"/>
              </a:rPr>
              <a:t>FINDINGS:</a:t>
            </a:r>
          </a:p>
        </p:txBody>
      </p:sp>
      <p:pic>
        <p:nvPicPr>
          <p:cNvPr id="5" name="Content Placeholder 4">
            <a:extLst>
              <a:ext uri="{FF2B5EF4-FFF2-40B4-BE49-F238E27FC236}">
                <a16:creationId xmlns:a16="http://schemas.microsoft.com/office/drawing/2014/main" id="{86EFFDAE-6485-A5A3-B325-AFD5C092D9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528620" y="3195484"/>
            <a:ext cx="6892413" cy="3336720"/>
          </a:xfrm>
          <a:effectLst>
            <a:outerShdw blurRad="76200" dir="18900000" sy="23000" kx="-1200000" algn="bl" rotWithShape="0">
              <a:prstClr val="black">
                <a:alpha val="20000"/>
              </a:prstClr>
            </a:outerShdw>
          </a:effectLst>
        </p:spPr>
      </p:pic>
      <p:sp>
        <p:nvSpPr>
          <p:cNvPr id="7" name="TextBox 6">
            <a:extLst>
              <a:ext uri="{FF2B5EF4-FFF2-40B4-BE49-F238E27FC236}">
                <a16:creationId xmlns:a16="http://schemas.microsoft.com/office/drawing/2014/main" id="{B5BC9552-4DEF-E0BF-868C-D9E5B9DD8DBE}"/>
              </a:ext>
            </a:extLst>
          </p:cNvPr>
          <p:cNvSpPr txBox="1"/>
          <p:nvPr/>
        </p:nvSpPr>
        <p:spPr>
          <a:xfrm>
            <a:off x="206477" y="1463215"/>
            <a:ext cx="7924800" cy="5632311"/>
          </a:xfrm>
          <a:prstGeom prst="rect">
            <a:avLst/>
          </a:prstGeom>
          <a:noFill/>
        </p:spPr>
        <p:txBody>
          <a:bodyPr wrap="square" rtlCol="0">
            <a:spAutoFit/>
          </a:bodyPr>
          <a:lstStyle/>
          <a:p>
            <a:pPr algn="ctr">
              <a:lnSpc>
                <a:spcPct val="150000"/>
              </a:lnSpc>
            </a:pPr>
            <a:r>
              <a:rPr lang="en-US" sz="2400" b="1" u="sng" dirty="0">
                <a:latin typeface="Arial Rounded MT Bold" panose="020F0704030504030204" pitchFamily="34" charset="0"/>
              </a:rPr>
              <a:t>PRODUCT TYPE VS RATING </a:t>
            </a:r>
          </a:p>
          <a:p>
            <a:pPr algn="ctr">
              <a:lnSpc>
                <a:spcPct val="150000"/>
              </a:lnSpc>
            </a:pPr>
            <a:r>
              <a:rPr lang="en-US" sz="2400" dirty="0">
                <a:latin typeface="Arial Rounded MT Bold" panose="020F0704030504030204" pitchFamily="34" charset="0"/>
              </a:rPr>
              <a:t>TOP: FACE CARE - 4.3</a:t>
            </a:r>
          </a:p>
          <a:p>
            <a:pPr algn="ctr">
              <a:lnSpc>
                <a:spcPct val="150000"/>
              </a:lnSpc>
            </a:pPr>
            <a:r>
              <a:rPr lang="en-US" sz="2400" dirty="0">
                <a:latin typeface="Arial Rounded MT Bold" panose="020F0704030504030204" pitchFamily="34" charset="0"/>
              </a:rPr>
              <a:t>LOW: BABY TOYS – 1.0</a:t>
            </a:r>
            <a:endParaRPr lang="en-US" sz="2400" b="1" u="sng" dirty="0">
              <a:latin typeface="Arial Rounded MT Bold" panose="020F0704030504030204" pitchFamily="34" charset="0"/>
            </a:endParaRPr>
          </a:p>
          <a:p>
            <a:pPr algn="ctr">
              <a:lnSpc>
                <a:spcPct val="150000"/>
              </a:lnSpc>
            </a:pPr>
            <a:r>
              <a:rPr lang="en-US" sz="2400" b="1" u="sng" dirty="0">
                <a:latin typeface="Arial Rounded MT Bold" panose="020F0704030504030204" pitchFamily="34" charset="0"/>
              </a:rPr>
              <a:t>BRAND VS RATING:</a:t>
            </a:r>
          </a:p>
          <a:p>
            <a:pPr algn="ctr">
              <a:lnSpc>
                <a:spcPct val="150000"/>
              </a:lnSpc>
            </a:pPr>
            <a:r>
              <a:rPr lang="en-US" sz="2400" dirty="0">
                <a:latin typeface="Arial Rounded MT Bold" panose="020F0704030504030204" pitchFamily="34" charset="0"/>
              </a:rPr>
              <a:t>TOP: AMUL, BRITANNIA </a:t>
            </a:r>
          </a:p>
          <a:p>
            <a:pPr algn="ctr">
              <a:lnSpc>
                <a:spcPct val="150000"/>
              </a:lnSpc>
            </a:pPr>
            <a:r>
              <a:rPr lang="en-US" sz="2400" dirty="0">
                <a:latin typeface="Arial Rounded MT Bold" panose="020F0704030504030204" pitchFamily="34" charset="0"/>
              </a:rPr>
              <a:t>LOW: MYGLAMM</a:t>
            </a:r>
          </a:p>
          <a:p>
            <a:pPr algn="ctr">
              <a:lnSpc>
                <a:spcPct val="150000"/>
              </a:lnSpc>
            </a:pPr>
            <a:r>
              <a:rPr lang="en-US" sz="2400" b="1" u="sng" dirty="0">
                <a:latin typeface="Arial Rounded MT Bold" panose="020F0704030504030204" pitchFamily="34" charset="0"/>
              </a:rPr>
              <a:t>SUB-CATEGORY VS SALES</a:t>
            </a:r>
          </a:p>
          <a:p>
            <a:pPr algn="ctr">
              <a:lnSpc>
                <a:spcPct val="150000"/>
              </a:lnSpc>
            </a:pPr>
            <a:r>
              <a:rPr lang="en-US" sz="2400" dirty="0">
                <a:latin typeface="Arial Rounded MT Bold" panose="020F0704030504030204" pitchFamily="34" charset="0"/>
              </a:rPr>
              <a:t>TOP: STORAGE &amp; ACCESSORIES – 3L</a:t>
            </a:r>
          </a:p>
          <a:p>
            <a:pPr algn="ctr">
              <a:lnSpc>
                <a:spcPct val="150000"/>
              </a:lnSpc>
            </a:pPr>
            <a:r>
              <a:rPr lang="en-US" sz="2400" dirty="0">
                <a:latin typeface="Arial Rounded MT Bold" panose="020F0704030504030204" pitchFamily="34" charset="0"/>
              </a:rPr>
              <a:t>LOW: TULIP – 370 RUPEES</a:t>
            </a:r>
          </a:p>
          <a:p>
            <a:endParaRPr lang="en-US" dirty="0">
              <a:latin typeface="Arial Rounded MT Bold" panose="020F0704030504030204" pitchFamily="34" charset="0"/>
            </a:endParaRPr>
          </a:p>
          <a:p>
            <a:r>
              <a:rPr lang="en-US" dirty="0">
                <a:latin typeface="Arial Rounded MT Bold" panose="020F0704030504030204" pitchFamily="34" charset="0"/>
              </a:rPr>
              <a:t>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959065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8F601-213A-2E40-11E3-5655D570262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9A78C78-57C3-1D41-DC4C-27FD49EDAE1F}"/>
              </a:ext>
            </a:extLst>
          </p:cNvPr>
          <p:cNvSpPr/>
          <p:nvPr/>
        </p:nvSpPr>
        <p:spPr>
          <a:xfrm>
            <a:off x="0" y="0"/>
            <a:ext cx="12192000" cy="6858000"/>
          </a:xfrm>
          <a:prstGeom prst="rect">
            <a:avLst/>
          </a:prstGeom>
          <a:solidFill>
            <a:srgbClr val="FAD04A"/>
          </a:solidFill>
          <a:ln>
            <a:solidFill>
              <a:srgbClr val="FAD0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902978C-10DB-885B-7F4E-8473E166AB11}"/>
              </a:ext>
            </a:extLst>
          </p:cNvPr>
          <p:cNvSpPr>
            <a:spLocks noGrp="1"/>
          </p:cNvSpPr>
          <p:nvPr>
            <p:ph type="title"/>
          </p:nvPr>
        </p:nvSpPr>
        <p:spPr>
          <a:xfrm>
            <a:off x="206476" y="263825"/>
            <a:ext cx="4854677" cy="796413"/>
          </a:xfrm>
        </p:spPr>
        <p:txBody>
          <a:bodyPr/>
          <a:lstStyle/>
          <a:p>
            <a:r>
              <a:rPr lang="en-US" dirty="0">
                <a:latin typeface="Arial Rounded MT Bold" panose="020F0704030504030204" pitchFamily="34" charset="0"/>
              </a:rPr>
              <a:t>APPLICATIONS:</a:t>
            </a:r>
            <a:endParaRPr lang="en-IN" dirty="0">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78C7546B-2DCC-39E0-A04B-89AC7BFD47C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563896" y="3428999"/>
            <a:ext cx="3399809" cy="3188111"/>
          </a:xfrm>
          <a:effectLst>
            <a:outerShdw blurRad="76200" dir="18900000" sy="23000" kx="-1200000" algn="bl" rotWithShape="0">
              <a:prstClr val="black">
                <a:alpha val="20000"/>
              </a:prstClr>
            </a:outerShdw>
          </a:effectLst>
        </p:spPr>
      </p:pic>
      <p:sp>
        <p:nvSpPr>
          <p:cNvPr id="8" name="TextBox 7">
            <a:extLst>
              <a:ext uri="{FF2B5EF4-FFF2-40B4-BE49-F238E27FC236}">
                <a16:creationId xmlns:a16="http://schemas.microsoft.com/office/drawing/2014/main" id="{A4AA3A51-E2E4-DBE4-E475-431257934F36}"/>
              </a:ext>
            </a:extLst>
          </p:cNvPr>
          <p:cNvSpPr txBox="1"/>
          <p:nvPr/>
        </p:nvSpPr>
        <p:spPr>
          <a:xfrm>
            <a:off x="127820" y="1281463"/>
            <a:ext cx="8603226" cy="535531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Arial Rounded MT Bold" panose="020F0704030504030204" pitchFamily="34" charset="0"/>
              </a:rPr>
              <a:t>PRICING ANALYSIS AND STRATEGY :</a:t>
            </a:r>
          </a:p>
          <a:p>
            <a:r>
              <a:rPr lang="en-US" dirty="0">
                <a:latin typeface="Arial Rounded MT Bold" panose="020F0704030504030204" pitchFamily="34" charset="0"/>
              </a:rPr>
              <a:t>Compare sale prices with market prices to identify discounts and pricing trends.</a:t>
            </a:r>
          </a:p>
          <a:p>
            <a:endParaRPr lang="en-US" dirty="0">
              <a:latin typeface="Arial Rounded MT Bold" panose="020F0704030504030204" pitchFamily="34" charset="0"/>
            </a:endParaRPr>
          </a:p>
          <a:p>
            <a:pPr marL="285750" indent="-285750">
              <a:buFont typeface="Wingdings" panose="05000000000000000000" pitchFamily="2" charset="2"/>
              <a:buChar char="Ø"/>
            </a:pPr>
            <a:r>
              <a:rPr lang="en-US" b="1" dirty="0">
                <a:latin typeface="Arial Rounded MT Bold" panose="020F0704030504030204" pitchFamily="34" charset="0"/>
              </a:rPr>
              <a:t>CUSTOMER PREFERENCE INSIGHTS :</a:t>
            </a:r>
          </a:p>
          <a:p>
            <a:r>
              <a:rPr lang="en-US" dirty="0">
                <a:latin typeface="Arial Rounded MT Bold" panose="020F0704030504030204" pitchFamily="34" charset="0"/>
              </a:rPr>
              <a:t>Analyze product ratings to understand customer satisfaction and identify top-rated products.</a:t>
            </a:r>
          </a:p>
          <a:p>
            <a:endParaRPr lang="en-US" dirty="0">
              <a:latin typeface="Arial Rounded MT Bold" panose="020F0704030504030204" pitchFamily="34" charset="0"/>
            </a:endParaRPr>
          </a:p>
          <a:p>
            <a:pPr marL="285750" indent="-285750">
              <a:buFont typeface="Wingdings" panose="05000000000000000000" pitchFamily="2" charset="2"/>
              <a:buChar char="Ø"/>
            </a:pPr>
            <a:r>
              <a:rPr lang="en-US" b="1" dirty="0">
                <a:latin typeface="Arial Rounded MT Bold" panose="020F0704030504030204" pitchFamily="34" charset="0"/>
              </a:rPr>
              <a:t>INVENTORY MANAGEMENT :</a:t>
            </a:r>
          </a:p>
          <a:p>
            <a:r>
              <a:rPr lang="en-US" dirty="0">
                <a:latin typeface="Arial Rounded MT Bold" panose="020F0704030504030204" pitchFamily="34" charset="0"/>
              </a:rPr>
              <a:t>Identify high-performing and low-performing products across categories for better stock management. </a:t>
            </a:r>
          </a:p>
          <a:p>
            <a:endParaRPr lang="en-US" dirty="0">
              <a:latin typeface="Arial Rounded MT Bold" panose="020F0704030504030204" pitchFamily="34" charset="0"/>
            </a:endParaRPr>
          </a:p>
          <a:p>
            <a:pPr marL="285750" indent="-285750">
              <a:buFont typeface="Wingdings" panose="05000000000000000000" pitchFamily="2" charset="2"/>
              <a:buChar char="Ø"/>
            </a:pPr>
            <a:r>
              <a:rPr lang="en-US" b="1" dirty="0">
                <a:latin typeface="Arial Rounded MT Bold" panose="020F0704030504030204" pitchFamily="34" charset="0"/>
              </a:rPr>
              <a:t>MARKET TREND ANALYSIS :</a:t>
            </a:r>
          </a:p>
          <a:p>
            <a:r>
              <a:rPr lang="en-US" dirty="0">
                <a:latin typeface="Arial Rounded MT Bold" panose="020F0704030504030204" pitchFamily="34" charset="0"/>
              </a:rPr>
              <a:t>Examine subcategories and brands to determine emerging trends in the market.</a:t>
            </a:r>
          </a:p>
          <a:p>
            <a:endParaRPr lang="en-US" dirty="0">
              <a:latin typeface="Arial Rounded MT Bold" panose="020F0704030504030204" pitchFamily="34" charset="0"/>
            </a:endParaRPr>
          </a:p>
          <a:p>
            <a:pPr marL="285750" indent="-285750">
              <a:buFont typeface="Wingdings" panose="05000000000000000000" pitchFamily="2" charset="2"/>
              <a:buChar char="Ø"/>
            </a:pPr>
            <a:r>
              <a:rPr lang="en-US" b="1" dirty="0">
                <a:latin typeface="Arial Rounded MT Bold" panose="020F0704030504030204" pitchFamily="34" charset="0"/>
              </a:rPr>
              <a:t>COMPETITIVE BENCHMARKING :</a:t>
            </a:r>
          </a:p>
          <a:p>
            <a:r>
              <a:rPr lang="en-US" dirty="0">
                <a:latin typeface="Arial Rounded MT Bold" panose="020F0704030504030204" pitchFamily="34" charset="0"/>
              </a:rPr>
              <a:t>Evaluate brand performance to identify market leaders and opportunities for growth.</a:t>
            </a:r>
          </a:p>
        </p:txBody>
      </p:sp>
    </p:spTree>
    <p:extLst>
      <p:ext uri="{BB962C8B-B14F-4D97-AF65-F5344CB8AC3E}">
        <p14:creationId xmlns:p14="http://schemas.microsoft.com/office/powerpoint/2010/main" val="4098422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BF2AE-22B2-874F-3999-EB0B3D567F5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4FC00B2-E6C0-5BBF-45A5-0560D14D1A3A}"/>
              </a:ext>
            </a:extLst>
          </p:cNvPr>
          <p:cNvSpPr/>
          <p:nvPr/>
        </p:nvSpPr>
        <p:spPr>
          <a:xfrm>
            <a:off x="0" y="0"/>
            <a:ext cx="12192000" cy="6858000"/>
          </a:xfrm>
          <a:prstGeom prst="rect">
            <a:avLst/>
          </a:prstGeom>
          <a:solidFill>
            <a:srgbClr val="FAD04A"/>
          </a:solidFill>
          <a:ln>
            <a:solidFill>
              <a:srgbClr val="FAD0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6849EF42-4C10-AD1A-89C3-FFA151ADEB6E}"/>
              </a:ext>
            </a:extLst>
          </p:cNvPr>
          <p:cNvSpPr>
            <a:spLocks noGrp="1"/>
          </p:cNvSpPr>
          <p:nvPr>
            <p:ph type="title"/>
          </p:nvPr>
        </p:nvSpPr>
        <p:spPr>
          <a:xfrm>
            <a:off x="226141" y="294886"/>
            <a:ext cx="4854677" cy="796413"/>
          </a:xfrm>
        </p:spPr>
        <p:txBody>
          <a:bodyPr/>
          <a:lstStyle/>
          <a:p>
            <a:r>
              <a:rPr lang="en-US" dirty="0">
                <a:latin typeface="Arial Rounded MT Bold" panose="020F0704030504030204" pitchFamily="34" charset="0"/>
              </a:rPr>
              <a:t>APPLICATIONS:</a:t>
            </a:r>
            <a:endParaRPr lang="en-IN" dirty="0">
              <a:latin typeface="Arial Rounded MT Bold" panose="020F0704030504030204" pitchFamily="34" charset="0"/>
            </a:endParaRPr>
          </a:p>
        </p:txBody>
      </p:sp>
      <p:pic>
        <p:nvPicPr>
          <p:cNvPr id="7" name="Content Placeholder 6">
            <a:extLst>
              <a:ext uri="{FF2B5EF4-FFF2-40B4-BE49-F238E27FC236}">
                <a16:creationId xmlns:a16="http://schemas.microsoft.com/office/drawing/2014/main" id="{D0BE551D-293C-EF25-B020-637AF262C00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8622890" y="3476567"/>
            <a:ext cx="3342968" cy="3199476"/>
          </a:xfrm>
          <a:effectLst>
            <a:outerShdw blurRad="76200" dir="18900000" sy="23000" kx="-1200000" algn="bl" rotWithShape="0">
              <a:prstClr val="black">
                <a:alpha val="20000"/>
              </a:prstClr>
            </a:outerShdw>
          </a:effectLst>
        </p:spPr>
      </p:pic>
      <p:sp>
        <p:nvSpPr>
          <p:cNvPr id="8" name="TextBox 7">
            <a:extLst>
              <a:ext uri="{FF2B5EF4-FFF2-40B4-BE49-F238E27FC236}">
                <a16:creationId xmlns:a16="http://schemas.microsoft.com/office/drawing/2014/main" id="{99248F6F-4FD8-E046-F795-4F02EDF7F070}"/>
              </a:ext>
            </a:extLst>
          </p:cNvPr>
          <p:cNvSpPr txBox="1"/>
          <p:nvPr/>
        </p:nvSpPr>
        <p:spPr>
          <a:xfrm>
            <a:off x="226141" y="1583520"/>
            <a:ext cx="8013291" cy="4478149"/>
          </a:xfrm>
          <a:prstGeom prst="rect">
            <a:avLst/>
          </a:prstGeom>
          <a:noFill/>
        </p:spPr>
        <p:txBody>
          <a:bodyPr wrap="square" rtlCol="0">
            <a:spAutoFit/>
          </a:bodyPr>
          <a:lstStyle/>
          <a:p>
            <a:pPr marL="285750" indent="-285750">
              <a:buFont typeface="Wingdings" panose="05000000000000000000" pitchFamily="2" charset="2"/>
              <a:buChar char="Ø"/>
            </a:pPr>
            <a:r>
              <a:rPr lang="en-US" sz="1900" b="1" dirty="0">
                <a:latin typeface="Arial Rounded MT Bold" panose="020F0704030504030204" pitchFamily="34" charset="0"/>
              </a:rPr>
              <a:t>E-commerce Optimization</a:t>
            </a:r>
          </a:p>
          <a:p>
            <a:r>
              <a:rPr lang="en-US" sz="1900" dirty="0">
                <a:latin typeface="Arial Rounded MT Bold" panose="020F0704030504030204" pitchFamily="34" charset="0"/>
              </a:rPr>
              <a:t>Improve product recommendations using data on customer preferences and ratings.</a:t>
            </a:r>
          </a:p>
          <a:p>
            <a:endParaRPr lang="en-US" sz="1900" b="1" dirty="0">
              <a:latin typeface="Arial Rounded MT Bold" panose="020F0704030504030204" pitchFamily="34" charset="0"/>
            </a:endParaRPr>
          </a:p>
          <a:p>
            <a:pPr marL="285750" indent="-285750">
              <a:buFont typeface="Wingdings" panose="05000000000000000000" pitchFamily="2" charset="2"/>
              <a:buChar char="Ø"/>
            </a:pPr>
            <a:r>
              <a:rPr lang="en-US" sz="1900" b="1" dirty="0">
                <a:latin typeface="Arial Rounded MT Bold" panose="020F0704030504030204" pitchFamily="34" charset="0"/>
              </a:rPr>
              <a:t>Marketing Campaigns</a:t>
            </a:r>
          </a:p>
          <a:p>
            <a:r>
              <a:rPr lang="en-US" sz="1900" dirty="0">
                <a:latin typeface="Arial Rounded MT Bold" panose="020F0704030504030204" pitchFamily="34" charset="0"/>
              </a:rPr>
              <a:t>Design targeted promotions for underperforming categories or products.</a:t>
            </a:r>
          </a:p>
          <a:p>
            <a:endParaRPr lang="en-US" sz="1900" b="1" dirty="0">
              <a:latin typeface="Arial Rounded MT Bold" panose="020F0704030504030204" pitchFamily="34" charset="0"/>
            </a:endParaRPr>
          </a:p>
          <a:p>
            <a:pPr marL="285750" indent="-285750">
              <a:buFont typeface="Wingdings" panose="05000000000000000000" pitchFamily="2" charset="2"/>
              <a:buChar char="Ø"/>
            </a:pPr>
            <a:r>
              <a:rPr lang="en-US" sz="1900" b="1" dirty="0">
                <a:latin typeface="Arial Rounded MT Bold" panose="020F0704030504030204" pitchFamily="34" charset="0"/>
              </a:rPr>
              <a:t>Product Development</a:t>
            </a:r>
          </a:p>
          <a:p>
            <a:r>
              <a:rPr lang="en-US" sz="1900" dirty="0">
                <a:latin typeface="Arial Rounded MT Bold" panose="020F0704030504030204" pitchFamily="34" charset="0"/>
              </a:rPr>
              <a:t>Identify gaps in product offerings by analyzing categories and subcategories. </a:t>
            </a:r>
          </a:p>
          <a:p>
            <a:endParaRPr lang="en-US" sz="1900" b="1" dirty="0">
              <a:latin typeface="Arial Rounded MT Bold" panose="020F0704030504030204" pitchFamily="34" charset="0"/>
            </a:endParaRPr>
          </a:p>
          <a:p>
            <a:pPr marL="285750" indent="-285750">
              <a:buFont typeface="Wingdings" panose="05000000000000000000" pitchFamily="2" charset="2"/>
              <a:buChar char="Ø"/>
            </a:pPr>
            <a:r>
              <a:rPr lang="en-US" sz="1900" b="1" dirty="0">
                <a:latin typeface="Arial Rounded MT Bold" panose="020F0704030504030204" pitchFamily="34" charset="0"/>
              </a:rPr>
              <a:t>Sentiment Analysis</a:t>
            </a:r>
          </a:p>
          <a:p>
            <a:r>
              <a:rPr lang="en-US" sz="1900" dirty="0">
                <a:latin typeface="Arial Rounded MT Bold" panose="020F0704030504030204" pitchFamily="34" charset="0"/>
              </a:rPr>
              <a:t>Conduct sentiment analysis using customer ratings to understand product reception. </a:t>
            </a:r>
            <a:endParaRPr lang="en-IN" sz="1900" dirty="0">
              <a:latin typeface="Arial Rounded MT Bold" panose="020F0704030504030204" pitchFamily="34" charset="0"/>
            </a:endParaRPr>
          </a:p>
        </p:txBody>
      </p:sp>
    </p:spTree>
    <p:extLst>
      <p:ext uri="{BB962C8B-B14F-4D97-AF65-F5344CB8AC3E}">
        <p14:creationId xmlns:p14="http://schemas.microsoft.com/office/powerpoint/2010/main" val="151174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375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Calibri Light</vt:lpstr>
      <vt:lpstr>Verdana</vt:lpstr>
      <vt:lpstr>Wingdings</vt:lpstr>
      <vt:lpstr>Office Theme</vt:lpstr>
      <vt:lpstr>PowerPoint Presentation</vt:lpstr>
      <vt:lpstr>INDRODUCTION:</vt:lpstr>
      <vt:lpstr>FEATURES :</vt:lpstr>
      <vt:lpstr>DATASET:</vt:lpstr>
      <vt:lpstr>DASHBOARD:</vt:lpstr>
      <vt:lpstr>FINDINGS:</vt:lpstr>
      <vt:lpstr>FINDINGS:</vt:lpstr>
      <vt:lpstr>APPLICATIONS:</vt:lpstr>
      <vt:lpstr>APPLICATIONS: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Manoj</dc:creator>
  <cp:lastModifiedBy>Akshay Manoj</cp:lastModifiedBy>
  <cp:revision>11</cp:revision>
  <dcterms:created xsi:type="dcterms:W3CDTF">2025-01-10T11:57:35Z</dcterms:created>
  <dcterms:modified xsi:type="dcterms:W3CDTF">2025-01-26T13:26:26Z</dcterms:modified>
</cp:coreProperties>
</file>