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8" r:id="rId8"/>
    <p:sldId id="264" r:id="rId9"/>
    <p:sldId id="267" r:id="rId10"/>
    <p:sldId id="258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22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2EC7C-9B43-3F95-8358-AAEC4070DB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490F59-7E80-F515-EE23-534E7DD9DA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F3B3C-3D8C-87B9-DA3F-71EDAC413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F2B39-7518-4B8F-84CC-A3A8327A0C03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F917C-0214-416C-2B49-FE15C43BC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F3562-9C32-E60A-9F35-AD2484222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8F36D-A440-4732-A0A2-2C9C461142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8936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1D6F5-4591-2305-A630-B16681173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FE143F-E632-B295-4F02-FC5D744BF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325EA-44F6-3368-8EA8-960075974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F2B39-7518-4B8F-84CC-A3A8327A0C03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0D02F-4E71-5BBA-4F9F-566289500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4258B-2D93-C09A-B574-72C88C608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8F36D-A440-4732-A0A2-2C9C461142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851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2A9BC8-3D32-6CF1-40A0-6BF82E3E4E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780636-5F43-A88F-B820-11A11392E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583EE-726F-4A2D-8BBC-B42090B6A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F2B39-7518-4B8F-84CC-A3A8327A0C03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2B3EE-BBA6-732D-6939-CC9CDAAA3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1DC55-02FD-4353-3184-D04BD72C5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8F36D-A440-4732-A0A2-2C9C461142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5580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41B8E-61F7-77CC-2C9D-1C3A85BF3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45818-2DA7-311E-80D6-393E456B0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5E0B1-3A2D-EC39-72A6-8C12DFBEE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F2B39-7518-4B8F-84CC-A3A8327A0C03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8731E-0060-8AFA-E00E-BC845271F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8F668-1BE2-8153-375D-17AF7ADE2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8F36D-A440-4732-A0A2-2C9C461142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58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BEF0E-266E-90C0-5DB7-F96729573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8BCDD-2392-A5E7-F951-50BC01131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9AF69-5486-0241-FDB5-34468F72B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F2B39-7518-4B8F-84CC-A3A8327A0C03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80D89-8FD3-4055-81EA-1BED8B120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8C6DB-E8D7-04D7-0BF8-CC9F75042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8F36D-A440-4732-A0A2-2C9C461142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58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41733-722A-CDE4-3B76-6F2DE9DC1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961A2-DE99-9920-63E1-A1D52186C8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E5BA26-0E9A-C369-3A2D-4B2DB2B62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48C543-0AEC-ECF9-E6BE-1C8B4EC2F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F2B39-7518-4B8F-84CC-A3A8327A0C03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D6682-7D95-3491-FB2D-411C40AE8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7C0657-5DF7-53E6-C391-D0D9FEEE3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8F36D-A440-4732-A0A2-2C9C461142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9224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88A48-2036-2A8C-D31E-80454B5BF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0EEADA-B5CA-5E43-7D4E-9671DE0A3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9A7538-0F13-7EEE-4D97-8FF0E89D8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6BEC64-F155-D6C3-45D5-ADFC28A95B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209E69-170D-043F-F3B3-CCA9338DA0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ED0C5F-EBA3-8E3E-A4BA-2304A36F2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F2B39-7518-4B8F-84CC-A3A8327A0C03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272F14-2DD7-687F-9FAB-52B50FB4D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C0F3A1-0E1F-9F59-8C58-79F612B6B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8F36D-A440-4732-A0A2-2C9C461142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4391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9E343-5C35-F082-5D20-2A569A8FF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536398-D8EA-FF2C-3377-1FE663981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F2B39-7518-4B8F-84CC-A3A8327A0C03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373C9F-BDEF-6B30-443E-CD3538B48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33883A-123F-41EC-AE61-8D3426985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8F36D-A440-4732-A0A2-2C9C461142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759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4FEE5C-CA31-BF9D-3479-07DC4980F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F2B39-7518-4B8F-84CC-A3A8327A0C03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38FEF5-68B9-43EB-E9A5-A1E89D653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F82620-937C-F34E-7988-395E68726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8F36D-A440-4732-A0A2-2C9C461142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8191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E0423-2D9F-9A0E-CB5D-80059132C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CA1AB-C848-142D-6BB5-800B68B9A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E71BB6-BB70-8549-B1FB-AA2955051C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0494A-38E2-EE6F-D738-F868A1B8B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F2B39-7518-4B8F-84CC-A3A8327A0C03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C423A4-5B8D-CB3B-18D3-58873D074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C30C9-DF01-1658-5406-384180210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8F36D-A440-4732-A0A2-2C9C461142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2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3B33D-7A09-8BE3-6094-A6DA4303B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D55BD2-C374-61AB-050F-89326C76F6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54031E-7137-872C-5418-A2A7000D1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E7B21-1DDE-47E6-2EA7-C6EAFF658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F2B39-7518-4B8F-84CC-A3A8327A0C03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22A54-DFFB-F244-724D-78378E128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A30C62-586A-6B97-C78F-F4832C4D6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8F36D-A440-4732-A0A2-2C9C461142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437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7166AD-2690-A0E5-E0E5-81E3935A3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E43D8-DCA7-2B57-1010-C4B5D4ECF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3410E-ACC3-D251-D4F2-FC6D560EA2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F2B39-7518-4B8F-84CC-A3A8327A0C03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81927-A28D-EA9E-8A81-3C2F7AB689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68D59-D129-9769-4CA3-DEE1F33192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8F36D-A440-4732-A0A2-2C9C461142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941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9465852-01DF-7DFC-C42C-2815D187B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" y="0"/>
            <a:ext cx="1218983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7BCAA7-6B33-3088-0DEE-F2534D86D3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3161" y="2054942"/>
            <a:ext cx="5278839" cy="2163096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br>
              <a:rPr lang="en-IN" sz="5400" b="1" dirty="0">
                <a:solidFill>
                  <a:schemeClr val="bg1">
                    <a:lumMod val="65000"/>
                  </a:schemeClr>
                </a:solidFill>
                <a:latin typeface="Candara Light" panose="020E0502030303020204" pitchFamily="34" charset="0"/>
              </a:rPr>
            </a:br>
            <a:r>
              <a:rPr lang="en-IN" sz="10700" b="1" dirty="0">
                <a:ln w="0">
                  <a:solidFill>
                    <a:sysClr val="windowText" lastClr="000000"/>
                  </a:solidFill>
                </a:ln>
                <a:solidFill>
                  <a:schemeClr val="bg1">
                    <a:lumMod val="6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Bodoni MT" panose="02070603080606020203" pitchFamily="18" charset="0"/>
              </a:rPr>
              <a:t>EV</a:t>
            </a:r>
            <a:br>
              <a:rPr lang="en-IN" sz="5400" b="1" dirty="0">
                <a:solidFill>
                  <a:schemeClr val="bg1">
                    <a:lumMod val="65000"/>
                  </a:schemeClr>
                </a:solidFill>
                <a:latin typeface="Bodoni MT" panose="02070603080606020203" pitchFamily="18" charset="0"/>
              </a:rPr>
            </a:br>
            <a:r>
              <a:rPr lang="en-IN" sz="5400" b="1" dirty="0">
                <a:solidFill>
                  <a:schemeClr val="bg1">
                    <a:lumMod val="65000"/>
                  </a:schemeClr>
                </a:solidFill>
                <a:latin typeface="Bodoni MT" panose="02070603080606020203" pitchFamily="18" charset="0"/>
              </a:rPr>
              <a:t>POPULATIONS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9BD225-3FEA-705D-672B-386FD9BD3F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1509" y="4288810"/>
            <a:ext cx="3805084" cy="1254124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bg1">
                    <a:lumMod val="65000"/>
                  </a:schemeClr>
                </a:solidFill>
                <a:latin typeface="Bodoni MT" panose="02070603080606020203" pitchFamily="18" charset="0"/>
              </a:rPr>
              <a:t>BY</a:t>
            </a:r>
          </a:p>
          <a:p>
            <a:r>
              <a:rPr lang="en-IN" b="1" dirty="0">
                <a:solidFill>
                  <a:schemeClr val="bg1">
                    <a:lumMod val="65000"/>
                  </a:schemeClr>
                </a:solidFill>
                <a:latin typeface="Bodoni MT" panose="02070603080606020203" pitchFamily="18" charset="0"/>
              </a:rPr>
              <a:t>AKSHAY MANOJ</a:t>
            </a:r>
          </a:p>
        </p:txBody>
      </p:sp>
    </p:spTree>
    <p:extLst>
      <p:ext uri="{BB962C8B-B14F-4D97-AF65-F5344CB8AC3E}">
        <p14:creationId xmlns:p14="http://schemas.microsoft.com/office/powerpoint/2010/main" val="15107036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C8F5D1-2A6B-E94F-7877-2125129043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8E04FE-E73B-5F00-2DF5-5FB77FD6C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4E9750-47CF-7895-D432-372874FA69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9541" y="1174954"/>
            <a:ext cx="5161935" cy="983073"/>
          </a:xfrm>
        </p:spPr>
        <p:txBody>
          <a:bodyPr/>
          <a:lstStyle/>
          <a:p>
            <a:r>
              <a:rPr lang="en-IN" dirty="0">
                <a:latin typeface="Candara Light" panose="020E0502030303020204" pitchFamily="34" charset="0"/>
              </a:rPr>
              <a:t>Conclusion: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3E0BC7-8079-53A5-95D9-1BF2BCF737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8709" y="2566142"/>
            <a:ext cx="5943601" cy="3637936"/>
          </a:xfrm>
        </p:spPr>
        <p:txBody>
          <a:bodyPr>
            <a:normAutofit/>
          </a:bodyPr>
          <a:lstStyle/>
          <a:p>
            <a:r>
              <a:rPr lang="en-US" dirty="0">
                <a:latin typeface="Candara Light" panose="020E0502030303020204" pitchFamily="34" charset="0"/>
              </a:rPr>
              <a:t>The dataset reveals significant progress in EV adoption, with </a:t>
            </a:r>
            <a:r>
              <a:rPr lang="en-US" b="1" dirty="0">
                <a:latin typeface="Candara Light" panose="020E0502030303020204" pitchFamily="34" charset="0"/>
              </a:rPr>
              <a:t>trends in vehicle types</a:t>
            </a:r>
            <a:r>
              <a:rPr lang="en-US" dirty="0">
                <a:latin typeface="Candara Light" panose="020E0502030303020204" pitchFamily="34" charset="0"/>
              </a:rPr>
              <a:t> and </a:t>
            </a:r>
            <a:r>
              <a:rPr lang="en-US" b="1" dirty="0">
                <a:latin typeface="Candara Light" panose="020E0502030303020204" pitchFamily="34" charset="0"/>
              </a:rPr>
              <a:t>regional preferences</a:t>
            </a:r>
            <a:r>
              <a:rPr lang="en-US" dirty="0">
                <a:latin typeface="Candara Light" panose="020E0502030303020204" pitchFamily="34" charset="0"/>
              </a:rPr>
              <a:t>. It highlights the importance of </a:t>
            </a:r>
            <a:r>
              <a:rPr lang="en-US" b="1" dirty="0">
                <a:latin typeface="Candara Light" panose="020E0502030303020204" pitchFamily="34" charset="0"/>
              </a:rPr>
              <a:t>clean energy incentives </a:t>
            </a:r>
            <a:r>
              <a:rPr lang="en-US" dirty="0">
                <a:latin typeface="Candara Light" panose="020E0502030303020204" pitchFamily="34" charset="0"/>
              </a:rPr>
              <a:t>and serves as a valuable resource for </a:t>
            </a:r>
            <a:r>
              <a:rPr lang="en-US" b="1" dirty="0">
                <a:latin typeface="Candara Light" panose="020E0502030303020204" pitchFamily="34" charset="0"/>
              </a:rPr>
              <a:t>tracking the industry's evolution </a:t>
            </a:r>
            <a:r>
              <a:rPr lang="en-US" dirty="0">
                <a:latin typeface="Candara Light" panose="020E0502030303020204" pitchFamily="34" charset="0"/>
              </a:rPr>
              <a:t>and </a:t>
            </a:r>
            <a:r>
              <a:rPr lang="en-US" b="1" dirty="0">
                <a:latin typeface="Candara Light" panose="020E0502030303020204" pitchFamily="34" charset="0"/>
              </a:rPr>
              <a:t>guiding future </a:t>
            </a:r>
            <a:r>
              <a:rPr lang="en-US" dirty="0">
                <a:latin typeface="Candara Light" panose="020E0502030303020204" pitchFamily="34" charset="0"/>
              </a:rPr>
              <a:t>strategies for </a:t>
            </a:r>
            <a:r>
              <a:rPr lang="en-US" b="1" dirty="0">
                <a:latin typeface="Candara Light" panose="020E0502030303020204" pitchFamily="34" charset="0"/>
              </a:rPr>
              <a:t>sustainable transportation</a:t>
            </a:r>
            <a:r>
              <a:rPr lang="en-US" dirty="0">
                <a:latin typeface="Candara Light" panose="020E0502030303020204" pitchFamily="34" charset="0"/>
              </a:rPr>
              <a:t>.</a:t>
            </a:r>
          </a:p>
          <a:p>
            <a:endParaRPr lang="en-IN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7402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A5062A-598C-7D12-8794-16DA577828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A421C-2BA3-9599-E60E-5607E88670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6B36AD-2D69-308B-4C30-B646F66F97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233CA9-87A7-F287-46F4-6BBD4EEA24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2972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23CA1B-E3A5-4B43-5D1C-59AAB7474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0C9B2D5-18B7-5DDA-65CC-CC40809C4B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903432-31FB-160F-D450-0E15F7B60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02592" y="1789472"/>
            <a:ext cx="5584723" cy="1071716"/>
          </a:xfrm>
        </p:spPr>
        <p:txBody>
          <a:bodyPr>
            <a:normAutofit/>
          </a:bodyPr>
          <a:lstStyle/>
          <a:p>
            <a:r>
              <a:rPr lang="en-IN" sz="4800" dirty="0">
                <a:latin typeface="Candara Light" panose="020E0502030303020204" pitchFamily="34" charset="0"/>
              </a:rPr>
              <a:t>INTRODUCTION: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98E6C-C6CE-74DC-6F5B-8B3A13CD88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32439" y="3996813"/>
            <a:ext cx="7059561" cy="2733368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Candara Light" panose="020E0502030303020204" pitchFamily="34" charset="0"/>
              </a:rPr>
              <a:t>The adoption of Ev’s has emerged as a significant step toward </a:t>
            </a:r>
            <a:r>
              <a:rPr lang="en-US" sz="1800" b="1" dirty="0">
                <a:latin typeface="Candara Light" panose="020E0502030303020204" pitchFamily="34" charset="0"/>
              </a:rPr>
              <a:t>achieving sustainability </a:t>
            </a:r>
            <a:r>
              <a:rPr lang="en-US" sz="1800" dirty="0">
                <a:latin typeface="Candara Light" panose="020E0502030303020204" pitchFamily="34" charset="0"/>
              </a:rPr>
              <a:t>and </a:t>
            </a:r>
            <a:r>
              <a:rPr lang="en-US" sz="1800" b="1" dirty="0">
                <a:latin typeface="Candara Light" panose="020E0502030303020204" pitchFamily="34" charset="0"/>
              </a:rPr>
              <a:t>reducing CO2 emissions </a:t>
            </a:r>
            <a:r>
              <a:rPr lang="en-US" sz="1800" dirty="0">
                <a:latin typeface="Candara Light" panose="020E0502030303020204" pitchFamily="34" charset="0"/>
              </a:rPr>
              <a:t>in the transportation sector. The dataset captures the growth and distribution of EV’s across the United States. It also </a:t>
            </a:r>
            <a:r>
              <a:rPr lang="en-US" sz="1800" b="1" dirty="0">
                <a:latin typeface="Candara Light" panose="020E0502030303020204" pitchFamily="34" charset="0"/>
              </a:rPr>
              <a:t>highlights</a:t>
            </a:r>
            <a:r>
              <a:rPr lang="en-US" sz="1800" dirty="0">
                <a:latin typeface="Candara Light" panose="020E0502030303020204" pitchFamily="34" charset="0"/>
              </a:rPr>
              <a:t> </a:t>
            </a:r>
            <a:r>
              <a:rPr lang="en-US" sz="1800" b="1" dirty="0">
                <a:latin typeface="Candara Light" panose="020E0502030303020204" pitchFamily="34" charset="0"/>
              </a:rPr>
              <a:t>geographic distribution patterns</a:t>
            </a:r>
            <a:r>
              <a:rPr lang="en-US" sz="1800" dirty="0">
                <a:latin typeface="Candara Light" panose="020E0502030303020204" pitchFamily="34" charset="0"/>
              </a:rPr>
              <a:t>, offering </a:t>
            </a:r>
            <a:r>
              <a:rPr lang="en-US" sz="1800" b="1" dirty="0">
                <a:latin typeface="Candara Light" panose="020E0502030303020204" pitchFamily="34" charset="0"/>
              </a:rPr>
              <a:t>valuable insights </a:t>
            </a:r>
            <a:r>
              <a:rPr lang="en-US" sz="1800" dirty="0">
                <a:latin typeface="Candara Light" panose="020E0502030303020204" pitchFamily="34" charset="0"/>
              </a:rPr>
              <a:t>into </a:t>
            </a:r>
            <a:r>
              <a:rPr lang="en-US" sz="1800" b="1" dirty="0">
                <a:latin typeface="Candara Light" panose="020E0502030303020204" pitchFamily="34" charset="0"/>
              </a:rPr>
              <a:t>regional EV adoption </a:t>
            </a:r>
            <a:r>
              <a:rPr lang="en-US" sz="1800" dirty="0">
                <a:latin typeface="Candara Light" panose="020E0502030303020204" pitchFamily="34" charset="0"/>
              </a:rPr>
              <a:t>trends and </a:t>
            </a:r>
            <a:r>
              <a:rPr lang="en-US" sz="1800" b="1" dirty="0">
                <a:latin typeface="Candara Light" panose="020E0502030303020204" pitchFamily="34" charset="0"/>
              </a:rPr>
              <a:t>infrastructure readiness</a:t>
            </a:r>
            <a:r>
              <a:rPr lang="en-US" sz="1800" dirty="0">
                <a:latin typeface="Candara Light" panose="020E0502030303020204" pitchFamily="34" charset="0"/>
              </a:rPr>
              <a:t>. It provides insights into the </a:t>
            </a:r>
            <a:r>
              <a:rPr lang="en-US" sz="1800" b="1" dirty="0">
                <a:latin typeface="Candara Light" panose="020E0502030303020204" pitchFamily="34" charset="0"/>
              </a:rPr>
              <a:t>shift toward sustainable transportation </a:t>
            </a:r>
            <a:r>
              <a:rPr lang="en-US" sz="1800" dirty="0">
                <a:latin typeface="Candara Light" panose="020E0502030303020204" pitchFamily="34" charset="0"/>
              </a:rPr>
              <a:t>and </a:t>
            </a:r>
            <a:r>
              <a:rPr lang="en-US" sz="1800" b="1" dirty="0">
                <a:latin typeface="Candara Light" panose="020E0502030303020204" pitchFamily="34" charset="0"/>
              </a:rPr>
              <a:t>the role of clean energy incentives in driving EV adoption</a:t>
            </a:r>
            <a:r>
              <a:rPr lang="en-US" sz="1800" dirty="0">
                <a:latin typeface="Candara Light" panose="020E0502030303020204" pitchFamily="34" charset="0"/>
              </a:rPr>
              <a:t>.</a:t>
            </a:r>
            <a:endParaRPr lang="en-IN" sz="1800" dirty="0">
              <a:latin typeface="Candara Light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416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27DD6B-F81C-EF72-3689-292A7E407E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5846DFD-2204-09A2-E951-6D48B9E77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7FB74E-15A6-1FDB-FD7F-AA3C02C23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7278" y="130619"/>
            <a:ext cx="5102942" cy="1070781"/>
          </a:xfrm>
        </p:spPr>
        <p:txBody>
          <a:bodyPr>
            <a:normAutofit/>
          </a:bodyPr>
          <a:lstStyle/>
          <a:p>
            <a:r>
              <a:rPr lang="en-IN" sz="5400" b="1" dirty="0">
                <a:solidFill>
                  <a:srgbClr val="142228"/>
                </a:solidFill>
                <a:latin typeface="Candara Light" panose="020E0502030303020204" pitchFamily="34" charset="0"/>
              </a:rPr>
              <a:t>FEATURES:</a:t>
            </a:r>
            <a:endParaRPr lang="en-IN" sz="5400" dirty="0">
              <a:solidFill>
                <a:srgbClr val="142228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E49857-7C98-ACAF-B8C8-C578C8F882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0" y="1332019"/>
            <a:ext cx="4572000" cy="5510245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IN" sz="2500" b="1" dirty="0">
                <a:solidFill>
                  <a:srgbClr val="142228"/>
                </a:solidFill>
                <a:latin typeface="Candara Light" panose="020E0502030303020204" pitchFamily="34" charset="0"/>
              </a:rPr>
              <a:t>Country</a:t>
            </a:r>
          </a:p>
          <a:p>
            <a:pPr marL="342900" indent="-342900" algn="l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IN" sz="2500" b="1" dirty="0">
                <a:solidFill>
                  <a:srgbClr val="142228"/>
                </a:solidFill>
                <a:latin typeface="Candara Light" panose="020E0502030303020204" pitchFamily="34" charset="0"/>
              </a:rPr>
              <a:t>City</a:t>
            </a:r>
          </a:p>
          <a:p>
            <a:pPr marL="342900" indent="-342900" algn="l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IN" sz="2500" b="1" dirty="0">
                <a:solidFill>
                  <a:srgbClr val="142228"/>
                </a:solidFill>
                <a:latin typeface="Candara Light" panose="020E0502030303020204" pitchFamily="34" charset="0"/>
              </a:rPr>
              <a:t>State</a:t>
            </a:r>
          </a:p>
          <a:p>
            <a:pPr marL="342900" indent="-342900" algn="l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IN" sz="2500" b="1" dirty="0">
                <a:solidFill>
                  <a:srgbClr val="142228"/>
                </a:solidFill>
                <a:latin typeface="Candara Light" panose="020E0502030303020204" pitchFamily="34" charset="0"/>
              </a:rPr>
              <a:t>Make</a:t>
            </a:r>
          </a:p>
          <a:p>
            <a:pPr marL="342900" indent="-342900" algn="l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IN" sz="2500" b="1" dirty="0">
                <a:solidFill>
                  <a:srgbClr val="142228"/>
                </a:solidFill>
                <a:latin typeface="Candara Light" panose="020E0502030303020204" pitchFamily="34" charset="0"/>
              </a:rPr>
              <a:t>Model</a:t>
            </a:r>
          </a:p>
          <a:p>
            <a:pPr marL="342900" indent="-342900" algn="l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IN" sz="2500" b="1" dirty="0">
                <a:solidFill>
                  <a:srgbClr val="142228"/>
                </a:solidFill>
                <a:latin typeface="Candara Light" panose="020E0502030303020204" pitchFamily="34" charset="0"/>
              </a:rPr>
              <a:t> Electric Vehicle Type</a:t>
            </a:r>
          </a:p>
          <a:p>
            <a:pPr marL="342900" indent="-342900" algn="just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IN" sz="2500" b="1" dirty="0">
                <a:solidFill>
                  <a:srgbClr val="142228"/>
                </a:solidFill>
                <a:latin typeface="Candara Light" panose="020E0502030303020204" pitchFamily="34" charset="0"/>
              </a:rPr>
              <a:t>Clean Alternative Fuel </a:t>
            </a:r>
          </a:p>
          <a:p>
            <a:pPr algn="just">
              <a:lnSpc>
                <a:spcPct val="110000"/>
              </a:lnSpc>
            </a:pPr>
            <a:r>
              <a:rPr lang="en-IN" sz="2500" b="1" dirty="0">
                <a:solidFill>
                  <a:srgbClr val="142228"/>
                </a:solidFill>
                <a:latin typeface="Candara Light" panose="020E0502030303020204" pitchFamily="34" charset="0"/>
              </a:rPr>
              <a:t>     Vehicle Eligibility</a:t>
            </a:r>
          </a:p>
          <a:p>
            <a:pPr marL="342900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500" b="1" dirty="0">
                <a:solidFill>
                  <a:srgbClr val="142228"/>
                </a:solidFill>
                <a:latin typeface="Candara Light" panose="020E0502030303020204" pitchFamily="34" charset="0"/>
              </a:rPr>
              <a:t>Electric Range</a:t>
            </a:r>
          </a:p>
          <a:p>
            <a:pPr marL="342900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500" b="1" dirty="0">
                <a:solidFill>
                  <a:srgbClr val="142228"/>
                </a:solidFill>
                <a:latin typeface="Candara Light" panose="020E0502030303020204" pitchFamily="34" charset="0"/>
              </a:rPr>
              <a:t>Base MSRP</a:t>
            </a:r>
          </a:p>
          <a:p>
            <a:pPr marL="342900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500" b="1" dirty="0">
                <a:solidFill>
                  <a:srgbClr val="142228"/>
                </a:solidFill>
                <a:latin typeface="Candara Light" panose="020E0502030303020204" pitchFamily="34" charset="0"/>
              </a:rPr>
              <a:t>Census_Tract_2020</a:t>
            </a:r>
          </a:p>
          <a:p>
            <a:endParaRPr lang="en-IN" b="1" dirty="0">
              <a:solidFill>
                <a:srgbClr val="1422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5152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15B1EF-D5D8-DF63-2AF7-E79E49FF4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9A837-D6B6-287C-E03E-4F4A118C35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483" y="99066"/>
            <a:ext cx="3952568" cy="971908"/>
          </a:xfrm>
        </p:spPr>
        <p:txBody>
          <a:bodyPr>
            <a:normAutofit/>
          </a:bodyPr>
          <a:lstStyle/>
          <a:p>
            <a:r>
              <a:rPr lang="en-IN" sz="4800" b="1" spc="300" dirty="0">
                <a:latin typeface="Candara Light" panose="020E0502030303020204" pitchFamily="34" charset="0"/>
              </a:rPr>
              <a:t>DATASET: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EEB708-CCFC-B570-9599-E6E77B21FE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C1A91C-A838-E300-00E4-DEA971DD4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9132"/>
            <a:ext cx="12192000" cy="48750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94073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4DD94A-0F55-2D32-FF8C-68328C9478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C2627-5C04-AA42-6813-71B5083384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129" y="123877"/>
            <a:ext cx="4218039" cy="804760"/>
          </a:xfrm>
        </p:spPr>
        <p:txBody>
          <a:bodyPr>
            <a:normAutofit/>
          </a:bodyPr>
          <a:lstStyle/>
          <a:p>
            <a:r>
              <a:rPr lang="en-IN" sz="4400" b="1" dirty="0">
                <a:latin typeface="Candara Light" panose="020E0502030303020204" pitchFamily="34" charset="0"/>
              </a:rPr>
              <a:t>DASHBOARD: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3C401D-8878-5F55-46EC-43AF199CD2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5123AB-B907-197B-5653-3331532F5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6121"/>
            <a:ext cx="12192000" cy="573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974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87B10E-D335-FA81-DA67-23909D2C5B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553AC9-E347-D0BC-6E5C-29CF3AD4E3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C2F0E7-1C90-EA67-C133-03CEF4EB4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1561" y="0"/>
            <a:ext cx="3932903" cy="981740"/>
          </a:xfrm>
        </p:spPr>
        <p:txBody>
          <a:bodyPr>
            <a:normAutofit/>
          </a:bodyPr>
          <a:lstStyle/>
          <a:p>
            <a:r>
              <a:rPr lang="en-IN" sz="4800" b="1" dirty="0">
                <a:latin typeface="Candara Light" panose="020E0502030303020204" pitchFamily="34" charset="0"/>
              </a:rPr>
              <a:t>FINDINGS: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203336-5A1A-EA93-44FB-E35BEEC274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4271" y="1219199"/>
            <a:ext cx="8003458" cy="4670323"/>
          </a:xfrm>
        </p:spPr>
        <p:txBody>
          <a:bodyPr/>
          <a:lstStyle/>
          <a:p>
            <a:pPr marL="432000" indent="-3429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effectLst/>
                <a:latin typeface="Candara Light" panose="020E0502030303020204" pitchFamily="34" charset="0"/>
              </a:rPr>
              <a:t> ELECTRIC VEHICLE TYPE VS ELECTRIC RANGE</a:t>
            </a:r>
            <a:endParaRPr lang="en-IN" b="1" dirty="0">
              <a:latin typeface="Candara Light" panose="020E0502030303020204" pitchFamily="34" charset="0"/>
            </a:endParaRPr>
          </a:p>
          <a:p>
            <a:pPr marL="432000">
              <a:lnSpc>
                <a:spcPct val="100000"/>
              </a:lnSpc>
            </a:pPr>
            <a:r>
              <a:rPr lang="en-IN" dirty="0">
                <a:latin typeface="Candara Light" panose="020E0502030303020204" pitchFamily="34" charset="0"/>
              </a:rPr>
              <a:t>Battery Electric Vehicle (BEV) out runs the </a:t>
            </a:r>
          </a:p>
          <a:p>
            <a:pPr marL="432000">
              <a:lnSpc>
                <a:spcPct val="100000"/>
              </a:lnSpc>
            </a:pPr>
            <a:r>
              <a:rPr lang="en-IN" dirty="0">
                <a:latin typeface="Candara Light" panose="020E0502030303020204" pitchFamily="34" charset="0"/>
              </a:rPr>
              <a:t>Hybrids versions</a:t>
            </a:r>
          </a:p>
          <a:p>
            <a:pPr marL="432000" indent="-3429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b="1" dirty="0">
                <a:effectLst/>
                <a:latin typeface="Candara Light" panose="020E0502030303020204" pitchFamily="34" charset="0"/>
              </a:rPr>
              <a:t>MAKE VS ELECTRIC RANGE</a:t>
            </a:r>
          </a:p>
          <a:p>
            <a:pPr marL="432000">
              <a:lnSpc>
                <a:spcPct val="100000"/>
              </a:lnSpc>
            </a:pPr>
            <a:r>
              <a:rPr lang="en-IN" dirty="0">
                <a:latin typeface="Candara Light" panose="020E0502030303020204" pitchFamily="34" charset="0"/>
              </a:rPr>
              <a:t>TOP – TESLA</a:t>
            </a:r>
          </a:p>
          <a:p>
            <a:pPr marL="432000">
              <a:lnSpc>
                <a:spcPct val="100000"/>
              </a:lnSpc>
            </a:pPr>
            <a:r>
              <a:rPr lang="en-IN" dirty="0">
                <a:latin typeface="Candara Light" panose="020E0502030303020204" pitchFamily="34" charset="0"/>
              </a:rPr>
              <a:t>LOW – TH!NK </a:t>
            </a:r>
          </a:p>
          <a:p>
            <a:pPr marL="432000" indent="-3429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b="1" dirty="0">
                <a:latin typeface="Candara Light" panose="020E0502030303020204" pitchFamily="34" charset="0"/>
              </a:rPr>
              <a:t>MAKE VS BASE MSRP</a:t>
            </a:r>
          </a:p>
          <a:p>
            <a:pPr marL="432000">
              <a:lnSpc>
                <a:spcPct val="100000"/>
              </a:lnSpc>
            </a:pPr>
            <a:r>
              <a:rPr lang="en-IN" dirty="0">
                <a:latin typeface="Candara Light" panose="020E0502030303020204" pitchFamily="34" charset="0"/>
              </a:rPr>
              <a:t>TOP – TESLA,BMW</a:t>
            </a:r>
          </a:p>
          <a:p>
            <a:pPr marL="432000">
              <a:lnSpc>
                <a:spcPct val="100000"/>
              </a:lnSpc>
            </a:pPr>
            <a:r>
              <a:rPr lang="en-IN" dirty="0">
                <a:latin typeface="Candara Light" panose="020E0502030303020204" pitchFamily="34" charset="0"/>
              </a:rPr>
              <a:t>LOW – CADILLAC</a:t>
            </a:r>
          </a:p>
          <a:p>
            <a:endParaRPr lang="en-IN" b="1" dirty="0">
              <a:latin typeface="Candara Light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0155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58739A-5929-AF7E-970B-A9EA44478D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9BF283-BFFF-E55F-FB72-A6349FDF02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BC6743-C84A-1597-DFB2-E28A680FB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1561" y="0"/>
            <a:ext cx="3932903" cy="981740"/>
          </a:xfrm>
        </p:spPr>
        <p:txBody>
          <a:bodyPr>
            <a:normAutofit/>
          </a:bodyPr>
          <a:lstStyle/>
          <a:p>
            <a:r>
              <a:rPr lang="en-IN" sz="4800" b="1" dirty="0">
                <a:latin typeface="Candara Light" panose="020E0502030303020204" pitchFamily="34" charset="0"/>
              </a:rPr>
              <a:t>FINDINGS: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038FA2-D797-210C-283F-A6A6216142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4271" y="1779639"/>
            <a:ext cx="8003458" cy="3785420"/>
          </a:xfrm>
        </p:spPr>
        <p:txBody>
          <a:bodyPr/>
          <a:lstStyle/>
          <a:p>
            <a:pPr marL="432000" indent="-3429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b="1" dirty="0">
                <a:effectLst/>
                <a:latin typeface="Candara Light" panose="020E0502030303020204" pitchFamily="34" charset="0"/>
              </a:rPr>
              <a:t>MODEL VS ELECTRIC RANGE</a:t>
            </a:r>
          </a:p>
          <a:p>
            <a:pPr marL="432000">
              <a:lnSpc>
                <a:spcPct val="100000"/>
              </a:lnSpc>
            </a:pPr>
            <a:r>
              <a:rPr lang="en-IN" dirty="0">
                <a:latin typeface="Candara Light" panose="020E0502030303020204" pitchFamily="34" charset="0"/>
              </a:rPr>
              <a:t>TOP – TESLA(MODEL 3, MODEL-S)</a:t>
            </a:r>
          </a:p>
          <a:p>
            <a:pPr marL="432000">
              <a:lnSpc>
                <a:spcPct val="100000"/>
              </a:lnSpc>
            </a:pPr>
            <a:r>
              <a:rPr lang="en-IN" dirty="0">
                <a:latin typeface="Candara Light" panose="020E0502030303020204" pitchFamily="34" charset="0"/>
              </a:rPr>
              <a:t>LOW – EDV,C40</a:t>
            </a:r>
          </a:p>
          <a:p>
            <a:pPr marL="432000" indent="-3429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b="1" dirty="0">
                <a:latin typeface="Candara Light" panose="020E0502030303020204" pitchFamily="34" charset="0"/>
              </a:rPr>
              <a:t>MODEL VS BASE MSRP</a:t>
            </a:r>
          </a:p>
          <a:p>
            <a:pPr marL="432000">
              <a:lnSpc>
                <a:spcPct val="100000"/>
              </a:lnSpc>
            </a:pPr>
            <a:r>
              <a:rPr lang="en-IN" dirty="0">
                <a:latin typeface="Candara Light" panose="020E0502030303020204" pitchFamily="34" charset="0"/>
              </a:rPr>
              <a:t>TOP – TESLA(MODEL-S)</a:t>
            </a:r>
          </a:p>
          <a:p>
            <a:pPr marL="432000">
              <a:lnSpc>
                <a:spcPct val="100000"/>
              </a:lnSpc>
            </a:pPr>
            <a:r>
              <a:rPr lang="en-IN" dirty="0">
                <a:latin typeface="Candara Light" panose="020E0502030303020204" pitchFamily="34" charset="0"/>
              </a:rPr>
              <a:t>LOW – ROADSTER</a:t>
            </a:r>
            <a:endParaRPr lang="en-IN" b="1" dirty="0">
              <a:latin typeface="Candara Light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187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F736BD-E0E0-0722-F9CF-6365609A0E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0CE8D87-0C8C-D664-503C-20DD120F9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07925"/>
            <a:ext cx="12192000" cy="77134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248CC3-8CA6-5DB7-5BEB-6C674A557F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4026" y="0"/>
            <a:ext cx="4572000" cy="703231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Candara Light" panose="020E0502030303020204" pitchFamily="34" charset="0"/>
              </a:rPr>
              <a:t>APPLICATION: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6858ED-6D10-5DE8-B803-F1E8DCF0A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771119"/>
            <a:ext cx="3972232" cy="1563329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Candara Light" panose="020E0502030303020204" pitchFamily="34" charset="0"/>
              </a:rPr>
              <a:t>Policy Development:</a:t>
            </a:r>
          </a:p>
          <a:p>
            <a:r>
              <a:rPr lang="en-US" sz="2000" dirty="0">
                <a:latin typeface="Candara Light" panose="020E0502030303020204" pitchFamily="34" charset="0"/>
              </a:rPr>
              <a:t>Analyze trends in clean fuel vehicle eligibility to refine government incentives for EV adoption.</a:t>
            </a:r>
            <a:endParaRPr lang="en-IN" sz="2000" dirty="0">
              <a:latin typeface="Candara Light" panose="020E0502030303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AB6518-1A1E-A888-EDC6-0526D292B68B}"/>
              </a:ext>
            </a:extLst>
          </p:cNvPr>
          <p:cNvSpPr txBox="1"/>
          <p:nvPr/>
        </p:nvSpPr>
        <p:spPr>
          <a:xfrm>
            <a:off x="8219770" y="703232"/>
            <a:ext cx="406072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ndara Light" panose="020E0502030303020204" pitchFamily="34" charset="0"/>
              </a:rPr>
              <a:t>Infrastructure Planning:</a:t>
            </a:r>
          </a:p>
          <a:p>
            <a:r>
              <a:rPr lang="en-US" sz="2000" dirty="0">
                <a:latin typeface="Candara Light" panose="020E0502030303020204" pitchFamily="34" charset="0"/>
              </a:rPr>
              <a:t>Evaluate the geographic spread of EVs to strategically place charging stations where they are most needed.</a:t>
            </a:r>
            <a:endParaRPr lang="en-IN" sz="2000" dirty="0">
              <a:latin typeface="Candara Light" panose="020E0502030303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FE4275-BDF8-0037-058D-C4E6AD6219EF}"/>
              </a:ext>
            </a:extLst>
          </p:cNvPr>
          <p:cNvSpPr txBox="1"/>
          <p:nvPr/>
        </p:nvSpPr>
        <p:spPr>
          <a:xfrm>
            <a:off x="4350773" y="717267"/>
            <a:ext cx="34904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ndara Light" panose="020E0502030303020204" pitchFamily="34" charset="0"/>
              </a:rPr>
              <a:t>Market Analysis for Manufacturers:</a:t>
            </a:r>
          </a:p>
          <a:p>
            <a:r>
              <a:rPr lang="en-US" sz="2000" dirty="0">
                <a:latin typeface="Candara Light" panose="020E0502030303020204" pitchFamily="34" charset="0"/>
              </a:rPr>
              <a:t>Identify consumer preferences for specific makes, models, and electric ranges to design competitive and desirable EVs.</a:t>
            </a:r>
            <a:endParaRPr lang="en-IN" sz="2000" dirty="0">
              <a:latin typeface="Candara Light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334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77663E-781E-B23C-595B-ABFC7FFF40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4A9D238-8696-68A8-1D69-B5E764B75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07925"/>
            <a:ext cx="12192000" cy="77134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0DE717-88D3-3D63-A1EE-5A04A5C2BA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4026" y="0"/>
            <a:ext cx="4572000" cy="703231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Candara Light" panose="020E0502030303020204" pitchFamily="34" charset="0"/>
              </a:rPr>
              <a:t>APPLICATION: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8289FA-11C5-D32A-05C6-7F4264B89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771119"/>
            <a:ext cx="3972232" cy="1563329"/>
          </a:xfrm>
        </p:spPr>
        <p:txBody>
          <a:bodyPr>
            <a:normAutofit lnSpcReduction="10000"/>
          </a:bodyPr>
          <a:lstStyle/>
          <a:p>
            <a:r>
              <a:rPr lang="en-US" sz="2000" b="1" dirty="0">
                <a:latin typeface="Candara Light" panose="020E0502030303020204" pitchFamily="34" charset="0"/>
              </a:rPr>
              <a:t>Environmental Impact Assessment:</a:t>
            </a:r>
          </a:p>
          <a:p>
            <a:r>
              <a:rPr lang="en-US" sz="2000" dirty="0">
                <a:latin typeface="Candara Light" panose="020E0502030303020204" pitchFamily="34" charset="0"/>
              </a:rPr>
              <a:t>Quantify the potential reduction in greenhouse gas emissions resulting from the current and projected EV population.</a:t>
            </a:r>
            <a:endParaRPr lang="en-IN" sz="2000" dirty="0">
              <a:latin typeface="Candara Light" panose="020E0502030303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59FEE4-1488-0918-A5C9-58A68F0D4394}"/>
              </a:ext>
            </a:extLst>
          </p:cNvPr>
          <p:cNvSpPr txBox="1"/>
          <p:nvPr/>
        </p:nvSpPr>
        <p:spPr>
          <a:xfrm>
            <a:off x="8219770" y="703232"/>
            <a:ext cx="40607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ndara Light" panose="020E0502030303020204" pitchFamily="34" charset="0"/>
              </a:rPr>
              <a:t>Energy Sector Optimization:</a:t>
            </a:r>
          </a:p>
          <a:p>
            <a:r>
              <a:rPr lang="en-US" sz="2000" dirty="0">
                <a:latin typeface="Candara Light" panose="020E0502030303020204" pitchFamily="34" charset="0"/>
              </a:rPr>
              <a:t>Use EV distribution data to forecast and balance renewable energy contributions to the grid.</a:t>
            </a:r>
            <a:endParaRPr lang="en-IN" sz="2000" dirty="0">
              <a:latin typeface="Candara Light" panose="020E0502030303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AA92A0-D348-1BAC-82B9-2019C53E6AD0}"/>
              </a:ext>
            </a:extLst>
          </p:cNvPr>
          <p:cNvSpPr txBox="1"/>
          <p:nvPr/>
        </p:nvSpPr>
        <p:spPr>
          <a:xfrm>
            <a:off x="4350773" y="717266"/>
            <a:ext cx="342654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ndara Light" panose="020E0502030303020204" pitchFamily="34" charset="0"/>
              </a:rPr>
              <a:t>Automotive Industry Insights:</a:t>
            </a:r>
          </a:p>
          <a:p>
            <a:r>
              <a:rPr lang="en-US" sz="2000" dirty="0">
                <a:latin typeface="Candara Light" panose="020E0502030303020204" pitchFamily="34" charset="0"/>
              </a:rPr>
              <a:t>Study preferences for vehicle models, manufacturers, and electric ranges to understand market dynamics.</a:t>
            </a:r>
            <a:endParaRPr lang="en-IN" sz="2000" dirty="0">
              <a:latin typeface="Candara Light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9938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365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Bahnschrift Light</vt:lpstr>
      <vt:lpstr>Bodoni MT</vt:lpstr>
      <vt:lpstr>Calibri</vt:lpstr>
      <vt:lpstr>Calibri Light</vt:lpstr>
      <vt:lpstr>Candara Light</vt:lpstr>
      <vt:lpstr>Courier New</vt:lpstr>
      <vt:lpstr>Wingdings</vt:lpstr>
      <vt:lpstr>Office Theme</vt:lpstr>
      <vt:lpstr> EV POPULATIONS</vt:lpstr>
      <vt:lpstr>INTRODUCTION:</vt:lpstr>
      <vt:lpstr>FEATURES:</vt:lpstr>
      <vt:lpstr>DATASET:</vt:lpstr>
      <vt:lpstr>DASHBOARD:</vt:lpstr>
      <vt:lpstr>FINDINGS:</vt:lpstr>
      <vt:lpstr>FINDINGS:</vt:lpstr>
      <vt:lpstr>APPLICATION:</vt:lpstr>
      <vt:lpstr>APPLICATION:</vt:lpstr>
      <vt:lpstr>Conclusion: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Akshay Manoj</dc:creator>
  <cp:lastModifiedBy>Akshay Manoj</cp:lastModifiedBy>
  <cp:revision>17</cp:revision>
  <dcterms:created xsi:type="dcterms:W3CDTF">2025-01-15T11:59:52Z</dcterms:created>
  <dcterms:modified xsi:type="dcterms:W3CDTF">2025-01-27T14:26:27Z</dcterms:modified>
</cp:coreProperties>
</file>