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0CF395-D652-4B8D-8B7F-8DB6EE6EAD44}">
  <a:tblStyle styleId="{460CF395-D652-4B8D-8B7F-8DB6EE6EAD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3e5d627a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e5d627a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3e5d627a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e5d627a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3e5d627a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e5d627a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3e5d627a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3e5d627a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3e5d627a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e5d627a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3e5d627a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3e5d627a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3e5d627a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3e5d627a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3e5d627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e5d627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3e5d627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e5d627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3e5d627a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e5d627a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3e5d627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e5d627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3e5d627a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e5d627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3e5d627a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e5d627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w3schoo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MG Travels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website to book travel tours.</a:t>
            </a:r>
            <a:endParaRPr b="1" sz="2400"/>
          </a:p>
        </p:txBody>
      </p:sp>
      <p:graphicFrame>
        <p:nvGraphicFramePr>
          <p:cNvPr id="74" name="Google Shape;74;p13"/>
          <p:cNvGraphicFramePr/>
          <p:nvPr/>
        </p:nvGraphicFramePr>
        <p:xfrm>
          <a:off x="952500" y="1933700"/>
          <a:ext cx="3000000" cy="3000000"/>
        </p:xfrm>
        <a:graphic>
          <a:graphicData uri="http://schemas.openxmlformats.org/drawingml/2006/table">
            <a:tbl>
              <a:tblPr>
                <a:noFill/>
                <a:tableStyleId>{460CF395-D652-4B8D-8B7F-8DB6EE6EAD44}</a:tableStyleId>
              </a:tblPr>
              <a:tblGrid>
                <a:gridCol w="3619500"/>
                <a:gridCol w="3619500"/>
              </a:tblGrid>
              <a:tr h="381000">
                <a:tc>
                  <a:txBody>
                    <a:bodyPr/>
                    <a:lstStyle/>
                    <a:p>
                      <a:pPr indent="0" lvl="0" marL="0" rtl="0" algn="l">
                        <a:spcBef>
                          <a:spcPts val="0"/>
                        </a:spcBef>
                        <a:spcAft>
                          <a:spcPts val="0"/>
                        </a:spcAft>
                        <a:buNone/>
                      </a:pPr>
                      <a:r>
                        <a:rPr lang="en">
                          <a:solidFill>
                            <a:srgbClr val="FFFFFF"/>
                          </a:solidFill>
                        </a:rPr>
                        <a:t>Roll No.</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Name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Sahil Colvalkar</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Akshay Galgali</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Ajinkya Jadhav</a:t>
                      </a:r>
                      <a:endParaRPr>
                        <a:solidFill>
                          <a:srgbClr val="FFFFFF"/>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Gallery &amp; Review</a:t>
            </a:r>
            <a:endParaRPr sz="2400"/>
          </a:p>
        </p:txBody>
      </p:sp>
      <p:sp>
        <p:nvSpPr>
          <p:cNvPr id="136" name="Google Shape;136;p22"/>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37" name="Google Shape;137;p22"/>
          <p:cNvPicPr preferRelativeResize="0"/>
          <p:nvPr/>
        </p:nvPicPr>
        <p:blipFill>
          <a:blip r:embed="rId3">
            <a:alphaModFix/>
          </a:blip>
          <a:stretch>
            <a:fillRect/>
          </a:stretch>
        </p:blipFill>
        <p:spPr>
          <a:xfrm>
            <a:off x="1676400" y="1112025"/>
            <a:ext cx="5470104" cy="314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About Us</a:t>
            </a:r>
            <a:endParaRPr sz="2400"/>
          </a:p>
        </p:txBody>
      </p:sp>
      <p:sp>
        <p:nvSpPr>
          <p:cNvPr id="143" name="Google Shape;143;p23"/>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44" name="Google Shape;144;p23"/>
          <p:cNvPicPr preferRelativeResize="0"/>
          <p:nvPr/>
        </p:nvPicPr>
        <p:blipFill>
          <a:blip r:embed="rId3">
            <a:alphaModFix/>
          </a:blip>
          <a:stretch>
            <a:fillRect/>
          </a:stretch>
        </p:blipFill>
        <p:spPr>
          <a:xfrm>
            <a:off x="1524000" y="1112025"/>
            <a:ext cx="5240142" cy="314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Login Page</a:t>
            </a:r>
            <a:endParaRPr sz="2400"/>
          </a:p>
        </p:txBody>
      </p:sp>
      <p:sp>
        <p:nvSpPr>
          <p:cNvPr id="150" name="Google Shape;150;p24"/>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51" name="Google Shape;151;p24"/>
          <p:cNvPicPr preferRelativeResize="0"/>
          <p:nvPr/>
        </p:nvPicPr>
        <p:blipFill>
          <a:blip r:embed="rId3">
            <a:alphaModFix/>
          </a:blip>
          <a:stretch>
            <a:fillRect/>
          </a:stretch>
        </p:blipFill>
        <p:spPr>
          <a:xfrm>
            <a:off x="1524000" y="1112025"/>
            <a:ext cx="5857875" cy="300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Payment Page</a:t>
            </a:r>
            <a:endParaRPr sz="2400"/>
          </a:p>
        </p:txBody>
      </p:sp>
      <p:sp>
        <p:nvSpPr>
          <p:cNvPr id="157" name="Google Shape;157;p25"/>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58" name="Google Shape;158;p25"/>
          <p:cNvPicPr preferRelativeResize="0"/>
          <p:nvPr/>
        </p:nvPicPr>
        <p:blipFill>
          <a:blip r:embed="rId3">
            <a:alphaModFix/>
          </a:blip>
          <a:stretch>
            <a:fillRect/>
          </a:stretch>
        </p:blipFill>
        <p:spPr>
          <a:xfrm>
            <a:off x="1371600" y="1112025"/>
            <a:ext cx="5972175" cy="258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Registration Page</a:t>
            </a:r>
            <a:endParaRPr sz="2400"/>
          </a:p>
        </p:txBody>
      </p:sp>
      <p:sp>
        <p:nvSpPr>
          <p:cNvPr id="164" name="Google Shape;164;p26"/>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65" name="Google Shape;165;p26"/>
          <p:cNvPicPr preferRelativeResize="0"/>
          <p:nvPr/>
        </p:nvPicPr>
        <p:blipFill>
          <a:blip r:embed="rId3">
            <a:alphaModFix/>
          </a:blip>
          <a:stretch>
            <a:fillRect/>
          </a:stretch>
        </p:blipFill>
        <p:spPr>
          <a:xfrm>
            <a:off x="1524000" y="1112025"/>
            <a:ext cx="5810250" cy="311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Reference</a:t>
            </a:r>
            <a:endParaRPr sz="2400"/>
          </a:p>
        </p:txBody>
      </p:sp>
      <p:sp>
        <p:nvSpPr>
          <p:cNvPr id="171" name="Google Shape;171;p27"/>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sp>
        <p:nvSpPr>
          <p:cNvPr id="172" name="Google Shape;172;p27"/>
          <p:cNvSpPr txBox="1"/>
          <p:nvPr/>
        </p:nvSpPr>
        <p:spPr>
          <a:xfrm>
            <a:off x="0" y="1165025"/>
            <a:ext cx="8254500" cy="3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u="sng">
                <a:solidFill>
                  <a:schemeClr val="hlink"/>
                </a:solidFill>
                <a:hlinkClick r:id="rId3"/>
              </a:rPr>
              <a:t>www.w3schools.com</a:t>
            </a:r>
            <a:endParaRPr/>
          </a:p>
          <a:p>
            <a:pPr indent="0" lvl="0" marL="0" rtl="0" algn="l">
              <a:spcBef>
                <a:spcPts val="0"/>
              </a:spcBef>
              <a:spcAft>
                <a:spcPts val="0"/>
              </a:spcAft>
              <a:buNone/>
            </a:pPr>
            <a:r>
              <a:rPr lang="en"/>
              <a:t>[2] </a:t>
            </a:r>
            <a:r>
              <a:rPr lang="en" u="sng">
                <a:solidFill>
                  <a:schemeClr val="hlink"/>
                </a:solidFill>
              </a:rPr>
              <a:t>www.sitepoint.com </a:t>
            </a:r>
            <a:endParaRPr u="sng">
              <a:solidFill>
                <a:schemeClr val="hlink"/>
              </a:solidFill>
            </a:endParaRPr>
          </a:p>
          <a:p>
            <a:pPr indent="0" lvl="0" marL="0" rtl="0" algn="l">
              <a:spcBef>
                <a:spcPts val="0"/>
              </a:spcBef>
              <a:spcAft>
                <a:spcPts val="0"/>
              </a:spcAft>
              <a:buNone/>
            </a:pPr>
            <a:r>
              <a:rPr lang="en"/>
              <a:t>[3] </a:t>
            </a:r>
            <a:r>
              <a:rPr lang="en" u="sng">
                <a:solidFill>
                  <a:schemeClr val="hlink"/>
                </a:solidFill>
              </a:rPr>
              <a:t>www.stackoverflow.com </a:t>
            </a:r>
            <a:endParaRPr u="sng">
              <a:solidFill>
                <a:schemeClr val="hlink"/>
              </a:solidFill>
            </a:endParaRPr>
          </a:p>
          <a:p>
            <a:pPr indent="0" lvl="0" marL="0" rtl="0" algn="l">
              <a:spcBef>
                <a:spcPts val="0"/>
              </a:spcBef>
              <a:spcAft>
                <a:spcPts val="0"/>
              </a:spcAft>
              <a:buNone/>
            </a:pPr>
            <a:r>
              <a:rPr lang="en"/>
              <a:t>[4] </a:t>
            </a:r>
            <a:r>
              <a:rPr lang="en" u="sng">
                <a:solidFill>
                  <a:schemeClr val="hlink"/>
                </a:solidFill>
              </a:rPr>
              <a:t>www.geeksforgreeks.com </a:t>
            </a:r>
            <a:endParaRPr u="sng">
              <a:solidFill>
                <a:schemeClr val="hlink"/>
              </a:solidFill>
            </a:endParaRPr>
          </a:p>
          <a:p>
            <a:pPr indent="0" lvl="0" marL="0" rtl="0" algn="l">
              <a:spcBef>
                <a:spcPts val="0"/>
              </a:spcBef>
              <a:spcAft>
                <a:spcPts val="0"/>
              </a:spcAft>
              <a:buNone/>
            </a:pPr>
            <a:r>
              <a:rPr lang="en"/>
              <a:t>[5] </a:t>
            </a:r>
            <a:r>
              <a:rPr lang="en" u="sng">
                <a:solidFill>
                  <a:schemeClr val="hlink"/>
                </a:solidFill>
              </a:rPr>
              <a:t>www.techopedia.com/definition/23898/web-programming </a:t>
            </a:r>
            <a:endParaRPr u="sng">
              <a:solidFill>
                <a:schemeClr val="hlink"/>
              </a:solidFill>
            </a:endParaRPr>
          </a:p>
          <a:p>
            <a:pPr indent="0" lvl="0" marL="0" rtl="0" algn="l">
              <a:spcBef>
                <a:spcPts val="0"/>
              </a:spcBef>
              <a:spcAft>
                <a:spcPts val="0"/>
              </a:spcAft>
              <a:buNone/>
            </a:pPr>
            <a:r>
              <a:rPr lang="en"/>
              <a:t>[6] </a:t>
            </a:r>
            <a:r>
              <a:rPr lang="en" u="sng">
                <a:solidFill>
                  <a:schemeClr val="hlink"/>
                </a:solidFill>
              </a:rPr>
              <a:t>JavaScript and JQuery: Interactive Front-end web development by Jon Duckett</a:t>
            </a:r>
            <a:endParaRPr u="sng">
              <a:solidFill>
                <a:schemeClr val="hlink"/>
              </a:solidFill>
            </a:endParaRPr>
          </a:p>
          <a:p>
            <a:pPr indent="0" lvl="0" marL="0" rtl="0" algn="l">
              <a:spcBef>
                <a:spcPts val="0"/>
              </a:spcBef>
              <a:spcAft>
                <a:spcPts val="0"/>
              </a:spcAft>
              <a:buNone/>
            </a:pPr>
            <a:r>
              <a:rPr lang="en"/>
              <a:t>[7] </a:t>
            </a:r>
            <a:r>
              <a:rPr lang="en" u="sng">
                <a:solidFill>
                  <a:schemeClr val="hlink"/>
                </a:solidFill>
              </a:rPr>
              <a:t> Learning web design: A beginner’s guide to HTML, CSS, JavaScript and web graphics by Jennifer     Nierderst Robbins</a:t>
            </a:r>
            <a:endParaRPr u="sng">
              <a:solidFill>
                <a:schemeClr val="hlink"/>
              </a:solidFill>
            </a:endParaRPr>
          </a:p>
          <a:p>
            <a:pPr indent="0" lvl="0" marL="0" rtl="0" algn="l">
              <a:spcBef>
                <a:spcPts val="0"/>
              </a:spcBef>
              <a:spcAft>
                <a:spcPts val="0"/>
              </a:spcAft>
              <a:buNone/>
            </a:pPr>
            <a:r>
              <a:rPr lang="en"/>
              <a:t>[8] </a:t>
            </a:r>
            <a:r>
              <a:rPr lang="en" u="sng">
                <a:solidFill>
                  <a:schemeClr val="hlink"/>
                </a:solidFill>
              </a:rPr>
              <a:t>HTML and CSS: Design and build websites, by Jon Duckett.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0" name="Google Shape;80;p14"/>
          <p:cNvSpPr txBox="1"/>
          <p:nvPr>
            <p:ph idx="4294967295" type="title"/>
          </p:nvPr>
        </p:nvSpPr>
        <p:spPr>
          <a:xfrm>
            <a:off x="535775" y="1480150"/>
            <a:ext cx="8016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MG Travel is a very user-friendly project. In this project the user can easily understand and book all packages.  In this website user can also pay money through paytm. This site provides different tour packages, hotel booking and summer special tour packages. Through this site, users can book different types of room such as deluxe room, ac room etc. on flexible price This site provides different packages, destination, and hotel booking services in India.</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Home Page</a:t>
            </a:r>
            <a:endParaRPr sz="2400"/>
          </a:p>
        </p:txBody>
      </p:sp>
      <p:pic>
        <p:nvPicPr>
          <p:cNvPr id="86" name="Google Shape;86;p15"/>
          <p:cNvPicPr preferRelativeResize="0"/>
          <p:nvPr/>
        </p:nvPicPr>
        <p:blipFill>
          <a:blip r:embed="rId3">
            <a:alphaModFix/>
          </a:blip>
          <a:stretch>
            <a:fillRect/>
          </a:stretch>
        </p:blipFill>
        <p:spPr>
          <a:xfrm>
            <a:off x="1542850" y="952500"/>
            <a:ext cx="5686425" cy="3238500"/>
          </a:xfrm>
          <a:prstGeom prst="rect">
            <a:avLst/>
          </a:prstGeom>
          <a:noFill/>
          <a:ln>
            <a:noFill/>
          </a:ln>
        </p:spPr>
      </p:pic>
      <p:sp>
        <p:nvSpPr>
          <p:cNvPr id="87" name="Google Shape;87;p15"/>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user will be introduced to the home page initially.</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Special Packages</a:t>
            </a:r>
            <a:endParaRPr sz="2400"/>
          </a:p>
        </p:txBody>
      </p:sp>
      <p:pic>
        <p:nvPicPr>
          <p:cNvPr id="93" name="Google Shape;93;p16"/>
          <p:cNvPicPr preferRelativeResize="0"/>
          <p:nvPr/>
        </p:nvPicPr>
        <p:blipFill>
          <a:blip r:embed="rId3">
            <a:alphaModFix/>
          </a:blip>
          <a:stretch>
            <a:fillRect/>
          </a:stretch>
        </p:blipFill>
        <p:spPr>
          <a:xfrm>
            <a:off x="1542850" y="952500"/>
            <a:ext cx="5686425" cy="3238500"/>
          </a:xfrm>
          <a:prstGeom prst="rect">
            <a:avLst/>
          </a:prstGeom>
          <a:noFill/>
          <a:ln>
            <a:noFill/>
          </a:ln>
        </p:spPr>
      </p:pic>
      <p:sp>
        <p:nvSpPr>
          <p:cNvPr id="94" name="Google Shape;94;p16"/>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user can see the packages provided.</a:t>
            </a:r>
            <a:endParaRPr>
              <a:latin typeface="Lato"/>
              <a:ea typeface="Lato"/>
              <a:cs typeface="Lato"/>
              <a:sym typeface="Lato"/>
            </a:endParaRPr>
          </a:p>
        </p:txBody>
      </p:sp>
      <p:pic>
        <p:nvPicPr>
          <p:cNvPr id="95" name="Google Shape;95;p16"/>
          <p:cNvPicPr preferRelativeResize="0"/>
          <p:nvPr/>
        </p:nvPicPr>
        <p:blipFill>
          <a:blip r:embed="rId4">
            <a:alphaModFix/>
          </a:blip>
          <a:stretch>
            <a:fillRect/>
          </a:stretch>
        </p:blipFill>
        <p:spPr>
          <a:xfrm>
            <a:off x="1552363" y="957250"/>
            <a:ext cx="5667375" cy="322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511000" y="140075"/>
            <a:ext cx="708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Footer: Social Media links</a:t>
            </a:r>
            <a:endParaRPr sz="2400"/>
          </a:p>
        </p:txBody>
      </p:sp>
      <p:sp>
        <p:nvSpPr>
          <p:cNvPr id="101" name="Google Shape;101;p17"/>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user can scroll and see the packages provided and social media links.</a:t>
            </a:r>
            <a:endParaRPr>
              <a:latin typeface="Lato"/>
              <a:ea typeface="Lato"/>
              <a:cs typeface="Lato"/>
              <a:sym typeface="Lato"/>
            </a:endParaRPr>
          </a:p>
        </p:txBody>
      </p:sp>
      <p:pic>
        <p:nvPicPr>
          <p:cNvPr id="102" name="Google Shape;102;p17"/>
          <p:cNvPicPr preferRelativeResize="0"/>
          <p:nvPr/>
        </p:nvPicPr>
        <p:blipFill>
          <a:blip r:embed="rId3">
            <a:alphaModFix/>
          </a:blip>
          <a:stretch>
            <a:fillRect/>
          </a:stretch>
        </p:blipFill>
        <p:spPr>
          <a:xfrm>
            <a:off x="1371600" y="908065"/>
            <a:ext cx="5606200" cy="3498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Packages</a:t>
            </a:r>
            <a:endParaRPr sz="2400"/>
          </a:p>
        </p:txBody>
      </p:sp>
      <p:sp>
        <p:nvSpPr>
          <p:cNvPr id="108" name="Google Shape;108;p18"/>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09" name="Google Shape;109;p18"/>
          <p:cNvPicPr preferRelativeResize="0"/>
          <p:nvPr/>
        </p:nvPicPr>
        <p:blipFill>
          <a:blip r:embed="rId3">
            <a:alphaModFix/>
          </a:blip>
          <a:stretch>
            <a:fillRect/>
          </a:stretch>
        </p:blipFill>
        <p:spPr>
          <a:xfrm>
            <a:off x="1219200" y="1112025"/>
            <a:ext cx="5551271" cy="314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Packages</a:t>
            </a:r>
            <a:endParaRPr sz="2400"/>
          </a:p>
        </p:txBody>
      </p:sp>
      <p:sp>
        <p:nvSpPr>
          <p:cNvPr id="115" name="Google Shape;115;p19"/>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scroll through various packages and select a package provided.</a:t>
            </a:r>
            <a:endParaRPr>
              <a:latin typeface="Lato"/>
              <a:ea typeface="Lato"/>
              <a:cs typeface="Lato"/>
              <a:sym typeface="Lato"/>
            </a:endParaRPr>
          </a:p>
        </p:txBody>
      </p:sp>
      <p:pic>
        <p:nvPicPr>
          <p:cNvPr id="116" name="Google Shape;116;p19"/>
          <p:cNvPicPr preferRelativeResize="0"/>
          <p:nvPr/>
        </p:nvPicPr>
        <p:blipFill>
          <a:blip r:embed="rId3">
            <a:alphaModFix/>
          </a:blip>
          <a:stretch>
            <a:fillRect/>
          </a:stretch>
        </p:blipFill>
        <p:spPr>
          <a:xfrm>
            <a:off x="1371600" y="1035825"/>
            <a:ext cx="5412920" cy="314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Delhi </a:t>
            </a:r>
            <a:r>
              <a:rPr lang="en" sz="3600">
                <a:solidFill>
                  <a:schemeClr val="dk1"/>
                </a:solidFill>
              </a:rPr>
              <a:t>Packages</a:t>
            </a:r>
            <a:endParaRPr sz="2400"/>
          </a:p>
        </p:txBody>
      </p:sp>
      <p:sp>
        <p:nvSpPr>
          <p:cNvPr id="122" name="Google Shape;122;p20"/>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After clicking on book option of a package Detailed description of selected package.</a:t>
            </a:r>
            <a:endParaRPr>
              <a:latin typeface="Lato"/>
              <a:ea typeface="Lato"/>
              <a:cs typeface="Lato"/>
              <a:sym typeface="Lato"/>
            </a:endParaRPr>
          </a:p>
        </p:txBody>
      </p:sp>
      <p:pic>
        <p:nvPicPr>
          <p:cNvPr id="123" name="Google Shape;123;p20"/>
          <p:cNvPicPr preferRelativeResize="0"/>
          <p:nvPr/>
        </p:nvPicPr>
        <p:blipFill>
          <a:blip r:embed="rId3">
            <a:alphaModFix/>
          </a:blip>
          <a:stretch>
            <a:fillRect/>
          </a:stretch>
        </p:blipFill>
        <p:spPr>
          <a:xfrm>
            <a:off x="1295400" y="1112025"/>
            <a:ext cx="5287778" cy="314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4294967295" type="title"/>
          </p:nvPr>
        </p:nvSpPr>
        <p:spPr>
          <a:xfrm>
            <a:off x="523400" y="191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Delhi </a:t>
            </a:r>
            <a:r>
              <a:rPr lang="en" sz="3600">
                <a:solidFill>
                  <a:schemeClr val="dk1"/>
                </a:solidFill>
              </a:rPr>
              <a:t>Packages</a:t>
            </a:r>
            <a:endParaRPr sz="2400"/>
          </a:p>
        </p:txBody>
      </p:sp>
      <p:sp>
        <p:nvSpPr>
          <p:cNvPr id="129" name="Google Shape;129;p21"/>
          <p:cNvSpPr txBox="1"/>
          <p:nvPr/>
        </p:nvSpPr>
        <p:spPr>
          <a:xfrm>
            <a:off x="1227000" y="4406825"/>
            <a:ext cx="6494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Users can select a package provided by clicking our packages.</a:t>
            </a:r>
            <a:endParaRPr>
              <a:latin typeface="Lato"/>
              <a:ea typeface="Lato"/>
              <a:cs typeface="Lato"/>
              <a:sym typeface="Lato"/>
            </a:endParaRPr>
          </a:p>
        </p:txBody>
      </p:sp>
      <p:pic>
        <p:nvPicPr>
          <p:cNvPr id="130" name="Google Shape;130;p21"/>
          <p:cNvPicPr preferRelativeResize="0"/>
          <p:nvPr/>
        </p:nvPicPr>
        <p:blipFill>
          <a:blip r:embed="rId3">
            <a:alphaModFix/>
          </a:blip>
          <a:stretch>
            <a:fillRect/>
          </a:stretch>
        </p:blipFill>
        <p:spPr>
          <a:xfrm>
            <a:off x="1295400" y="1112025"/>
            <a:ext cx="5273766" cy="314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