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86" r:id="rId3"/>
    <p:sldId id="284" r:id="rId4"/>
    <p:sldId id="257" r:id="rId5"/>
    <p:sldId id="260" r:id="rId6"/>
    <p:sldId id="288" r:id="rId7"/>
    <p:sldId id="289" r:id="rId8"/>
    <p:sldId id="285" r:id="rId9"/>
    <p:sldId id="287" r:id="rId10"/>
    <p:sldId id="259" r:id="rId11"/>
    <p:sldId id="290" r:id="rId12"/>
    <p:sldId id="293" r:id="rId13"/>
    <p:sldId id="294" r:id="rId14"/>
    <p:sldId id="295" r:id="rId15"/>
    <p:sldId id="291" r:id="rId16"/>
    <p:sldId id="261" r:id="rId17"/>
    <p:sldId id="305" r:id="rId18"/>
    <p:sldId id="307" r:id="rId19"/>
    <p:sldId id="308" r:id="rId20"/>
    <p:sldId id="309" r:id="rId21"/>
    <p:sldId id="314" r:id="rId22"/>
    <p:sldId id="310" r:id="rId23"/>
    <p:sldId id="306" r:id="rId24"/>
    <p:sldId id="302" r:id="rId25"/>
    <p:sldId id="296" r:id="rId26"/>
    <p:sldId id="303" r:id="rId27"/>
    <p:sldId id="304" r:id="rId28"/>
    <p:sldId id="312" r:id="rId29"/>
    <p:sldId id="311" r:id="rId30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32"/>
      <p:bold r:id="rId33"/>
      <p:italic r:id="rId34"/>
      <p:boldItalic r:id="rId35"/>
    </p:embeddedFont>
    <p:embeddedFont>
      <p:font typeface="Frank Ruhl Libre Light" pitchFamily="2" charset="-79"/>
      <p:regular r:id="rId36"/>
      <p:bold r:id="rId37"/>
    </p:embeddedFont>
    <p:embeddedFont>
      <p:font typeface="IBM Plex Sans Condensed" panose="020B0506050203000203" pitchFamily="34" charset="77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47F"/>
    <a:srgbClr val="18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4A745-705B-43E1-B32B-0AA1952B4933}">
  <a:tblStyle styleId="{2794A745-705B-43E1-B32B-0AA1952B49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62"/>
  </p:normalViewPr>
  <p:slideViewPr>
    <p:cSldViewPr snapToGrid="0" snapToObjects="1">
      <p:cViewPr varScale="1">
        <p:scale>
          <a:sx n="161" d="100"/>
          <a:sy n="161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38193152518031"/>
          <c:y val="0.12507180960196965"/>
          <c:w val="0.63523613694963932"/>
          <c:h val="0.72206264532895625"/>
        </c:manualLayout>
      </c:layout>
      <c:pieChart>
        <c:varyColors val="1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034-614B-8D98-99F7BFF67B4C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4-614B-8D98-99F7BFF67B4C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034-614B-8D98-99F7BFF67B4C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4-614B-8D98-99F7BFF67B4C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34-614B-8D98-99F7BFF67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5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66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75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74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00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85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50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54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991250" y="2840051"/>
            <a:ext cx="3615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rgbClr val="6B6E81"/>
              </a:buClr>
              <a:buSzPts val="1800"/>
              <a:buNone/>
              <a:defRPr sz="1800"/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rgbClr val="6B6E81"/>
              </a:buClr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04500"/>
            <a:ext cx="60873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24459" y="1797900"/>
            <a:ext cx="0" cy="15477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991250" y="604500"/>
            <a:ext cx="3615600" cy="39345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2400"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0" y="2092500"/>
            <a:ext cx="1524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D9DCE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“</a:t>
            </a:r>
            <a:endParaRPr sz="9600" b="1">
              <a:solidFill>
                <a:srgbClr val="D9DCE6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◎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◎"/>
              <a:defRPr/>
            </a:lvl2pPr>
            <a:lvl3pPr marL="1371600" lvl="2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183375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5061144" y="1026000"/>
            <a:ext cx="24672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1800"/>
            </a:lvl2pPr>
            <a:lvl3pPr marL="1371600" lvl="2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9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604500"/>
            <a:ext cx="7928100" cy="393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9525" dir="5400000" algn="bl" rotWithShape="0">
              <a:srgbClr val="010E1B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0"/>
          <p:cNvCxnSpPr/>
          <p:nvPr/>
        </p:nvCxnSpPr>
        <p:spPr>
          <a:xfrm>
            <a:off x="1946716" y="1026000"/>
            <a:ext cx="0" cy="3091500"/>
          </a:xfrm>
          <a:prstGeom prst="straightConnector1">
            <a:avLst/>
          </a:prstGeom>
          <a:noFill/>
          <a:ln w="9525" cap="flat" cmpd="sng">
            <a:solidFill>
              <a:srgbClr val="D9DCE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457200" y="1025950"/>
            <a:ext cx="1237200" cy="30915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r">
              <a:spcBef>
                <a:spcPts val="360"/>
              </a:spcBef>
              <a:spcAft>
                <a:spcPts val="8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1D3E7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113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175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lvl="2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lvl="3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lvl="4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lvl="5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lvl="6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lvl="7" indent="-3556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lvl="8" indent="-3556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53425" y="-60"/>
            <a:ext cx="548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12" Type="http://schemas.openxmlformats.org/officeDocument/2006/relationships/image" Target="../media/image9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11" Type="http://schemas.openxmlformats.org/officeDocument/2006/relationships/image" Target="../media/image8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25.svg"/><Relationship Id="rId19" Type="http://schemas.openxmlformats.org/officeDocument/2006/relationships/image" Target="../media/image32.pn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20.png"/><Relationship Id="rId18" Type="http://schemas.openxmlformats.org/officeDocument/2006/relationships/image" Target="../media/image47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svg"/><Relationship Id="rId20" Type="http://schemas.openxmlformats.org/officeDocument/2006/relationships/image" Target="../media/image49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10" Type="http://schemas.openxmlformats.org/officeDocument/2006/relationships/image" Target="../media/image41.svg"/><Relationship Id="rId19" Type="http://schemas.openxmlformats.org/officeDocument/2006/relationships/image" Target="../media/image48.png"/><Relationship Id="rId4" Type="http://schemas.openxmlformats.org/officeDocument/2006/relationships/image" Target="../media/image35.svg"/><Relationship Id="rId9" Type="http://schemas.openxmlformats.org/officeDocument/2006/relationships/image" Target="../media/image40.png"/><Relationship Id="rId1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ctrTitle"/>
          </p:nvPr>
        </p:nvSpPr>
        <p:spPr>
          <a:xfrm>
            <a:off x="1998100" y="604500"/>
            <a:ext cx="3597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ELECTION DATA VISUALIZATION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64C15AE-BFD4-444F-BD1B-09B598B44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2966"/>
              </p:ext>
            </p:extLst>
          </p:nvPr>
        </p:nvGraphicFramePr>
        <p:xfrm>
          <a:off x="116958" y="1690577"/>
          <a:ext cx="1473302" cy="191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5A01D0A9-8803-AC4E-AB32-99D7A4D45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450" y="209105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70B2-1D70-434B-ACE9-E45B9FB2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dirty="0"/>
              <a:t>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FEB1-1309-8246-B505-93AF14F0A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MIT Election Data +  Science Lab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MIT Election Data and Science Lab is dedicated to the nonpartisan application of scientific principles to election research and administration.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 have data from 2008 to 2016.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contains 17 different performance indicators for each state</a:t>
            </a:r>
          </a:p>
        </p:txBody>
      </p:sp>
    </p:spTree>
    <p:extLst>
      <p:ext uri="{BB962C8B-B14F-4D97-AF65-F5344CB8AC3E}">
        <p14:creationId xmlns:p14="http://schemas.microsoft.com/office/powerpoint/2010/main" val="322209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CLIENTS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pic>
        <p:nvPicPr>
          <p:cNvPr id="3" name="Graphic 2" descr="Person with idea">
            <a:extLst>
              <a:ext uri="{FF2B5EF4-FFF2-40B4-BE49-F238E27FC236}">
                <a16:creationId xmlns:a16="http://schemas.microsoft.com/office/drawing/2014/main" id="{FD709390-9277-2147-BC0A-EBAB3E5A3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825" y="2008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9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D25-1930-A148-9354-8878A0A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9" y="1026000"/>
            <a:ext cx="1516235" cy="3091500"/>
          </a:xfrm>
        </p:spPr>
        <p:txBody>
          <a:bodyPr/>
          <a:lstStyle/>
          <a:p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FOR THIS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641A2-6EC9-8549-82CD-21AE43A0E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200" b="1" dirty="0">
                <a:latin typeface="Corbel" panose="020B0503020204020204" pitchFamily="34" charset="0"/>
                <a:ea typeface="Apple SD Gothic Neo" panose="02000300000000000000" pitchFamily="2" charset="-127"/>
              </a:rPr>
              <a:t> </a:t>
            </a:r>
            <a:r>
              <a:rPr lang="en-US" sz="1400" b="1" dirty="0">
                <a:solidFill>
                  <a:srgbClr val="FFB000"/>
                </a:solidFill>
                <a:latin typeface="IBM Plex Sans Condensed"/>
              </a:rPr>
              <a:t>TWO MAIN CLIENTS FOR THIS APPLICATION</a:t>
            </a:r>
            <a:endParaRPr lang="en-US" sz="1400" dirty="0"/>
          </a:p>
          <a:p>
            <a:pPr marL="139700" indent="0">
              <a:buNone/>
            </a:pPr>
            <a:endParaRPr lang="en-US" sz="1200" dirty="0"/>
          </a:p>
          <a:p>
            <a:pPr fontAlgn="base">
              <a:lnSpc>
                <a:spcPct val="20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Federal election committee/ Government officials</a:t>
            </a:r>
          </a:p>
          <a:p>
            <a:pPr fontAlgn="base">
              <a:lnSpc>
                <a:spcPct val="200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Geo-Political/history students/professor</a:t>
            </a:r>
          </a:p>
        </p:txBody>
      </p:sp>
    </p:spTree>
    <p:extLst>
      <p:ext uri="{BB962C8B-B14F-4D97-AF65-F5344CB8AC3E}">
        <p14:creationId xmlns:p14="http://schemas.microsoft.com/office/powerpoint/2010/main" val="255231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D25-1930-A148-9354-8878A0A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9" y="1026000"/>
            <a:ext cx="1516235" cy="3091500"/>
          </a:xfrm>
        </p:spPr>
        <p:txBody>
          <a:bodyPr/>
          <a:lstStyle/>
          <a:p>
            <a:r>
              <a:rPr lang="en-US" dirty="0"/>
              <a:t>DECISIONS</a:t>
            </a:r>
            <a:br>
              <a:rPr lang="en-US" dirty="0"/>
            </a:br>
            <a:r>
              <a:rPr lang="en-US" dirty="0"/>
              <a:t>PROMPTED</a:t>
            </a:r>
            <a:br>
              <a:rPr lang="en-US" dirty="0"/>
            </a:br>
            <a:r>
              <a:rPr lang="en-US" dirty="0"/>
              <a:t>BY THIS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641A2-6EC9-8549-82CD-21AE43A0E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proper arrangements for voters with disability. </a:t>
            </a:r>
          </a:p>
          <a:p>
            <a:pPr fontAlgn="base"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the election process smoother like decreasing the wait time for voters.</a:t>
            </a:r>
          </a:p>
          <a:p>
            <a:pPr fontAlgn="base"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completeness- Helps to improve the ways/methods we can collect the data.</a:t>
            </a:r>
          </a:p>
          <a:p>
            <a:pPr fontAlgn="base"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Voter Turnout -  Steps to be taken to encourage people to exercise voting especially young people.</a:t>
            </a:r>
          </a:p>
          <a:p>
            <a:pPr fontAlgn="base"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comparison-  compare states, make decisions such as if a state is performing good, follow the strategies or methods adopted by the good performing state  to improve the performance in the under performing states.</a:t>
            </a:r>
          </a:p>
          <a:p>
            <a:pPr fontAlgn="base">
              <a:lnSpc>
                <a:spcPct val="200000"/>
              </a:lnSpc>
              <a:spcAft>
                <a:spcPts val="1200"/>
              </a:spcAft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0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pic>
        <p:nvPicPr>
          <p:cNvPr id="3" name="Graphic 2" descr="Robot">
            <a:extLst>
              <a:ext uri="{FF2B5EF4-FFF2-40B4-BE49-F238E27FC236}">
                <a16:creationId xmlns:a16="http://schemas.microsoft.com/office/drawing/2014/main" id="{8CBCECFB-947C-ED4B-A74D-43C8E7789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600" y="211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4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41875" y="1010009"/>
            <a:ext cx="1558765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191200" y="1026000"/>
            <a:ext cx="53457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ongo DB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xpress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eact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ode.js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React google charts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Fusion Charts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158335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CED244B4-2EF4-CF41-9F12-2C30344A1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600" y="211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3BCD-F6DE-7D46-A5CC-BD2B9CC9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93" y="1026000"/>
            <a:ext cx="1341900" cy="3091500"/>
          </a:xfrm>
        </p:spPr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E2E6D56-871A-A64B-B214-D3FB09CF4F72}"/>
              </a:ext>
            </a:extLst>
          </p:cNvPr>
          <p:cNvSpPr txBox="1">
            <a:spLocks/>
          </p:cNvSpPr>
          <p:nvPr/>
        </p:nvSpPr>
        <p:spPr>
          <a:xfrm>
            <a:off x="2157811" y="1026000"/>
            <a:ext cx="5345700" cy="30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139700" indent="0">
              <a:buFont typeface="Frank Ruhl Libre Light"/>
              <a:buNone/>
            </a:pPr>
            <a:r>
              <a:rPr lang="en-US" sz="1400" b="1" dirty="0">
                <a:solidFill>
                  <a:srgbClr val="FFB000"/>
                </a:solidFill>
                <a:latin typeface="IBM Plex Sans Condensed"/>
              </a:rPr>
              <a:t>DASHBOARDS</a:t>
            </a:r>
            <a:endParaRPr lang="en-US" sz="1400" dirty="0"/>
          </a:p>
          <a:p>
            <a:pPr marL="139700" indent="0">
              <a:buFont typeface="Frank Ruhl Libre Light"/>
              <a:buNone/>
            </a:pPr>
            <a:endParaRPr lang="en-US" sz="1200" dirty="0"/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average dashboard</a:t>
            </a:r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level details dashboard</a:t>
            </a:r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States comparison graph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7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9837-9420-604E-8B8D-D6F54F94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75" y="1025950"/>
            <a:ext cx="1552525" cy="3091500"/>
          </a:xfrm>
        </p:spPr>
        <p:txBody>
          <a:bodyPr/>
          <a:lstStyle/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NATIONAL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AVERAGE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DASHBOARD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0F04512-808E-4940-BB43-74C56047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74" y="1026000"/>
            <a:ext cx="5502794" cy="30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DFD1C-25CB-C142-A4CE-194E5CC8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268" y="1026000"/>
            <a:ext cx="1339702" cy="309150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MEAN</a:t>
            </a:r>
          </a:p>
          <a:p>
            <a:pPr algn="ctr"/>
            <a:r>
              <a:rPr lang="en-US" sz="24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CODERS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9EF05-09CF-3E4F-94CB-DEFDF58AC4CC}"/>
              </a:ext>
            </a:extLst>
          </p:cNvPr>
          <p:cNvSpPr txBox="1"/>
          <p:nvPr/>
        </p:nvSpPr>
        <p:spPr>
          <a:xfrm>
            <a:off x="2274115" y="1175207"/>
            <a:ext cx="5416165" cy="245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600" b="1" dirty="0">
                <a:solidFill>
                  <a:srgbClr val="1D3E7C"/>
                </a:solidFill>
                <a:latin typeface="IBM Plex Sans Condensed"/>
                <a:cs typeface="Frank Ruhl Libre Light"/>
                <a:sym typeface="Frank Ruhl Libre Light"/>
              </a:rPr>
              <a:t>AKSHAY JAISWAL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solidFill>
                  <a:srgbClr val="1D3E7C"/>
                </a:solidFill>
                <a:latin typeface="IBM Plex Sans Condensed"/>
                <a:cs typeface="Frank Ruhl Libre Light"/>
                <a:sym typeface="Frank Ruhl Libre Light"/>
              </a:rPr>
              <a:t>JANHAVI DAHIHANDE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solidFill>
                  <a:srgbClr val="1D3E7C"/>
                </a:solidFill>
                <a:latin typeface="IBM Plex Sans Condensed"/>
                <a:cs typeface="Frank Ruhl Libre Light"/>
                <a:sym typeface="Frank Ruhl Libre Light"/>
              </a:rPr>
              <a:t>PRAJWAL VENKATESH</a:t>
            </a:r>
          </a:p>
          <a:p>
            <a:pPr>
              <a:lnSpc>
                <a:spcPct val="250000"/>
              </a:lnSpc>
            </a:pPr>
            <a:r>
              <a:rPr lang="en-US" sz="1600" b="1" dirty="0">
                <a:solidFill>
                  <a:srgbClr val="1D3E7C"/>
                </a:solidFill>
                <a:latin typeface="IBM Plex Sans Condensed"/>
                <a:cs typeface="Frank Ruhl Libre Light"/>
                <a:sym typeface="Frank Ruhl Libre Light"/>
              </a:rPr>
              <a:t>PRIYAL AGRAWAL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630C4-AA4D-E841-A850-06EA39ACF717}"/>
              </a:ext>
            </a:extLst>
          </p:cNvPr>
          <p:cNvSpPr txBox="1"/>
          <p:nvPr/>
        </p:nvSpPr>
        <p:spPr>
          <a:xfrm>
            <a:off x="3827721" y="132907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66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9837-9420-604E-8B8D-D6F54F94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75" y="1025950"/>
            <a:ext cx="1552525" cy="3091500"/>
          </a:xfrm>
        </p:spPr>
        <p:txBody>
          <a:bodyPr/>
          <a:lstStyle/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STATE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DETAILS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04512-808E-4940-BB43-74C56047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53" y="1107019"/>
            <a:ext cx="5149836" cy="29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3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9837-9420-604E-8B8D-D6F54F94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75" y="1025950"/>
            <a:ext cx="1552525" cy="3091500"/>
          </a:xfrm>
        </p:spPr>
        <p:txBody>
          <a:bodyPr/>
          <a:lstStyle/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STATE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DETAILS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04512-808E-4940-BB43-74C56047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53" y="1370940"/>
            <a:ext cx="5149836" cy="24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99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9837-9420-604E-8B8D-D6F54F94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875" y="1025950"/>
            <a:ext cx="1552525" cy="3091500"/>
          </a:xfrm>
        </p:spPr>
        <p:txBody>
          <a:bodyPr/>
          <a:lstStyle/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STATE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COMPARISON</a:t>
            </a:r>
          </a:p>
          <a:p>
            <a:r>
              <a:rPr lang="en-US" sz="1600" b="1" dirty="0">
                <a:solidFill>
                  <a:srgbClr val="1D3E7C"/>
                </a:solidFill>
                <a:latin typeface="IBM Plex Sans Condensed"/>
                <a:sym typeface="IBM Plex Sans Condensed"/>
              </a:rPr>
              <a:t>GRAPH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04512-808E-4940-BB43-74C56047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94" y="1107019"/>
            <a:ext cx="5152554" cy="29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7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D25-1930-A148-9354-8878A0A8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9" y="1026000"/>
            <a:ext cx="1516235" cy="3091500"/>
          </a:xfrm>
        </p:spPr>
        <p:txBody>
          <a:bodyPr/>
          <a:lstStyle/>
          <a:p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INDICATORS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641A2-6EC9-8549-82CD-21AE43A0E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400" b="1" dirty="0">
                <a:solidFill>
                  <a:srgbClr val="FFB000"/>
                </a:solidFill>
                <a:latin typeface="IBM Plex Sans Condensed"/>
              </a:rPr>
              <a:t>SIX KEY PERFORMANCE INDICATORS (KPI’s)</a:t>
            </a:r>
            <a:endParaRPr lang="en-US" sz="1400" dirty="0"/>
          </a:p>
          <a:p>
            <a:pPr marL="139700" indent="0">
              <a:buNone/>
            </a:pPr>
            <a:endParaRPr lang="en-US" sz="1200" dirty="0"/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Completeness</a:t>
            </a:r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Voter turnout</a:t>
            </a:r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Disability or illness  related Voting problems</a:t>
            </a:r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 time</a:t>
            </a:r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Registration rejection</a:t>
            </a:r>
          </a:p>
          <a:p>
            <a:pPr fontAlgn="base">
              <a:lnSpc>
                <a:spcPct val="2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States with online registration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55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179840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CAHRT DESIGN PRINCIPLES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pic>
        <p:nvPicPr>
          <p:cNvPr id="3" name="Graphic 2" descr="Person with idea">
            <a:extLst>
              <a:ext uri="{FF2B5EF4-FFF2-40B4-BE49-F238E27FC236}">
                <a16:creationId xmlns:a16="http://schemas.microsoft.com/office/drawing/2014/main" id="{FD709390-9277-2147-BC0A-EBAB3E5A3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825" y="2008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02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C18C-549B-764E-BA86-7F185F3D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 DESIGN </a:t>
            </a:r>
            <a:br>
              <a:rPr lang="en-US" dirty="0"/>
            </a:br>
            <a:r>
              <a:rPr lang="en-US" dirty="0"/>
              <a:t>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F43-A850-9E48-8A26-0ED32675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1200" y="1026000"/>
            <a:ext cx="5345700" cy="347157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of familiar chart types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 charts should start at zero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include a legend when it’s not needed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3D charts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not use randomly generated colors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 mixing chart types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the data series</a:t>
            </a:r>
          </a:p>
        </p:txBody>
      </p:sp>
    </p:spTree>
    <p:extLst>
      <p:ext uri="{BB962C8B-B14F-4D97-AF65-F5344CB8AC3E}">
        <p14:creationId xmlns:p14="http://schemas.microsoft.com/office/powerpoint/2010/main" val="1128422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991250" y="1798400"/>
            <a:ext cx="3615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DESIGN PRINCIPLES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1798400"/>
            <a:ext cx="15276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D9DCE6"/>
              </a:solidFill>
              <a:latin typeface="Frank Ruhl Libre Light"/>
              <a:ea typeface="Frank Ruhl Libre Light"/>
              <a:cs typeface="Frank Ruhl Libre Light"/>
              <a:sym typeface="Frank Ruhl Libre Light"/>
            </a:endParaRPr>
          </a:p>
        </p:txBody>
      </p:sp>
      <p:pic>
        <p:nvPicPr>
          <p:cNvPr id="3" name="Graphic 2" descr="Person with idea">
            <a:extLst>
              <a:ext uri="{FF2B5EF4-FFF2-40B4-BE49-F238E27FC236}">
                <a16:creationId xmlns:a16="http://schemas.microsoft.com/office/drawing/2014/main" id="{FD709390-9277-2147-BC0A-EBAB3E5A3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825" y="2008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6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C18C-549B-764E-BA86-7F185F3D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br>
              <a:rPr lang="en-US" dirty="0"/>
            </a:br>
            <a:r>
              <a:rPr lang="en-US" dirty="0"/>
              <a:t> DESIGN </a:t>
            </a:r>
            <a:br>
              <a:rPr lang="en-US" dirty="0"/>
            </a:br>
            <a:r>
              <a:rPr lang="en-US" dirty="0"/>
              <a:t>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F43-A850-9E48-8A26-0ED32675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1200" y="1026000"/>
            <a:ext cx="5345700" cy="347157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Relevant context of the data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Avoidance of excessive detail or precision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 arrangement of data </a:t>
            </a:r>
          </a:p>
          <a:p>
            <a:pPr>
              <a:spcAft>
                <a:spcPts val="12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 Unnecessary grid lines in graphs</a:t>
            </a:r>
          </a:p>
        </p:txBody>
      </p:sp>
    </p:spTree>
    <p:extLst>
      <p:ext uri="{BB962C8B-B14F-4D97-AF65-F5344CB8AC3E}">
        <p14:creationId xmlns:p14="http://schemas.microsoft.com/office/powerpoint/2010/main" val="1368979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24283-450E-4A40-8C2C-7786419E2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7" name="Google Shape;365;p36">
            <a:extLst>
              <a:ext uri="{FF2B5EF4-FFF2-40B4-BE49-F238E27FC236}">
                <a16:creationId xmlns:a16="http://schemas.microsoft.com/office/drawing/2014/main" id="{B5FD813E-A1F4-7147-96DD-59F93007843D}"/>
              </a:ext>
            </a:extLst>
          </p:cNvPr>
          <p:cNvSpPr txBox="1">
            <a:spLocks/>
          </p:cNvSpPr>
          <p:nvPr/>
        </p:nvSpPr>
        <p:spPr>
          <a:xfrm>
            <a:off x="2546666" y="1991850"/>
            <a:ext cx="342883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n-US" sz="9600" dirty="0">
                <a:solidFill>
                  <a:srgbClr val="3F547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2299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5;p36">
            <a:extLst>
              <a:ext uri="{FF2B5EF4-FFF2-40B4-BE49-F238E27FC236}">
                <a16:creationId xmlns:a16="http://schemas.microsoft.com/office/drawing/2014/main" id="{90F54660-C68A-F644-840F-1FB681866FA1}"/>
              </a:ext>
            </a:extLst>
          </p:cNvPr>
          <p:cNvSpPr txBox="1">
            <a:spLocks/>
          </p:cNvSpPr>
          <p:nvPr/>
        </p:nvSpPr>
        <p:spPr>
          <a:xfrm>
            <a:off x="2068202" y="1505515"/>
            <a:ext cx="7245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n-US" sz="96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5" name="Google Shape;366;p36">
            <a:extLst>
              <a:ext uri="{FF2B5EF4-FFF2-40B4-BE49-F238E27FC236}">
                <a16:creationId xmlns:a16="http://schemas.microsoft.com/office/drawing/2014/main" id="{922EF158-BB4D-FC46-BBDE-3D200FB9360C}"/>
              </a:ext>
            </a:extLst>
          </p:cNvPr>
          <p:cNvSpPr txBox="1">
            <a:spLocks/>
          </p:cNvSpPr>
          <p:nvPr/>
        </p:nvSpPr>
        <p:spPr>
          <a:xfrm>
            <a:off x="3399964" y="3225356"/>
            <a:ext cx="2820082" cy="67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Bef>
                <a:spcPts val="600"/>
              </a:spcBef>
              <a:buFont typeface="Frank Ruhl Libre Light"/>
              <a:buNone/>
            </a:pPr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175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722725" y="1608150"/>
            <a:ext cx="4699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DF6DA"/>
                </a:solidFill>
              </a:rPr>
              <a:t>ELECTIONS</a:t>
            </a:r>
            <a:endParaRPr sz="6000" dirty="0">
              <a:solidFill>
                <a:srgbClr val="FDF6DA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3722725" y="2750555"/>
            <a:ext cx="4699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backbone of democracy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3" name="Graphic 22" descr="Gavel">
            <a:extLst>
              <a:ext uri="{FF2B5EF4-FFF2-40B4-BE49-F238E27FC236}">
                <a16:creationId xmlns:a16="http://schemas.microsoft.com/office/drawing/2014/main" id="{6DCB01FC-1346-E14B-BB09-2E451F7F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2447" y="2178654"/>
            <a:ext cx="636447" cy="636447"/>
          </a:xfrm>
          <a:prstGeom prst="rect">
            <a:avLst/>
          </a:prstGeom>
        </p:spPr>
      </p:pic>
      <p:pic>
        <p:nvPicPr>
          <p:cNvPr id="33" name="Graphic 32" descr="Pyramid with levels">
            <a:extLst>
              <a:ext uri="{FF2B5EF4-FFF2-40B4-BE49-F238E27FC236}">
                <a16:creationId xmlns:a16="http://schemas.microsoft.com/office/drawing/2014/main" id="{49F8724D-A9CF-D34F-B01A-9AF84E51F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4528" y="3225931"/>
            <a:ext cx="490611" cy="490611"/>
          </a:xfrm>
          <a:prstGeom prst="rect">
            <a:avLst/>
          </a:prstGeom>
        </p:spPr>
      </p:pic>
      <p:pic>
        <p:nvPicPr>
          <p:cNvPr id="35" name="Graphic 34" descr="Group of people">
            <a:extLst>
              <a:ext uri="{FF2B5EF4-FFF2-40B4-BE49-F238E27FC236}">
                <a16:creationId xmlns:a16="http://schemas.microsoft.com/office/drawing/2014/main" id="{9EA984A2-B7E5-0A44-8CC2-B29050CCC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2974" y="807753"/>
            <a:ext cx="636447" cy="636447"/>
          </a:xfrm>
          <a:prstGeom prst="rect">
            <a:avLst/>
          </a:prstGeom>
        </p:spPr>
      </p:pic>
      <p:pic>
        <p:nvPicPr>
          <p:cNvPr id="37" name="Graphic 36" descr="Group success">
            <a:extLst>
              <a:ext uri="{FF2B5EF4-FFF2-40B4-BE49-F238E27FC236}">
                <a16:creationId xmlns:a16="http://schemas.microsoft.com/office/drawing/2014/main" id="{48AFE48D-3CA7-6C40-A129-2E6CBF7C2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2973" y="3391166"/>
            <a:ext cx="636447" cy="636447"/>
          </a:xfrm>
          <a:prstGeom prst="rect">
            <a:avLst/>
          </a:prstGeom>
        </p:spPr>
      </p:pic>
      <p:pic>
        <p:nvPicPr>
          <p:cNvPr id="39" name="Graphic 38" descr="Office worker">
            <a:extLst>
              <a:ext uri="{FF2B5EF4-FFF2-40B4-BE49-F238E27FC236}">
                <a16:creationId xmlns:a16="http://schemas.microsoft.com/office/drawing/2014/main" id="{D8CA7AA2-EC4B-7C4E-BF4D-C987A64FCE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9891" y="3313842"/>
            <a:ext cx="443025" cy="443025"/>
          </a:xfrm>
          <a:prstGeom prst="rect">
            <a:avLst/>
          </a:prstGeom>
        </p:spPr>
      </p:pic>
      <p:pic>
        <p:nvPicPr>
          <p:cNvPr id="47" name="Graphic 46" descr="Marketing">
            <a:extLst>
              <a:ext uri="{FF2B5EF4-FFF2-40B4-BE49-F238E27FC236}">
                <a16:creationId xmlns:a16="http://schemas.microsoft.com/office/drawing/2014/main" id="{081D670F-5AA1-E24C-9F47-635BEE3103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629" y="2188482"/>
            <a:ext cx="636446" cy="636446"/>
          </a:xfrm>
          <a:prstGeom prst="rect">
            <a:avLst/>
          </a:prstGeom>
        </p:spPr>
      </p:pic>
      <p:pic>
        <p:nvPicPr>
          <p:cNvPr id="51" name="Graphic 50" descr="Handshake">
            <a:extLst>
              <a:ext uri="{FF2B5EF4-FFF2-40B4-BE49-F238E27FC236}">
                <a16:creationId xmlns:a16="http://schemas.microsoft.com/office/drawing/2014/main" id="{81CF34D4-EEA2-EF4D-B4B5-211839F6B5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94528" y="1388749"/>
            <a:ext cx="528821" cy="528821"/>
          </a:xfrm>
          <a:prstGeom prst="rect">
            <a:avLst/>
          </a:prstGeom>
        </p:spPr>
      </p:pic>
      <p:pic>
        <p:nvPicPr>
          <p:cNvPr id="53" name="Graphic 52" descr="Business Growth">
            <a:extLst>
              <a:ext uri="{FF2B5EF4-FFF2-40B4-BE49-F238E27FC236}">
                <a16:creationId xmlns:a16="http://schemas.microsoft.com/office/drawing/2014/main" id="{F6AEF2C1-ABBA-2446-883F-FA50AD2B1A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6572" y="1408643"/>
            <a:ext cx="528822" cy="528822"/>
          </a:xfrm>
          <a:prstGeom prst="rect">
            <a:avLst/>
          </a:prstGeom>
        </p:spPr>
      </p:pic>
      <p:pic>
        <p:nvPicPr>
          <p:cNvPr id="55" name="Graphic 54" descr="Bank">
            <a:extLst>
              <a:ext uri="{FF2B5EF4-FFF2-40B4-BE49-F238E27FC236}">
                <a16:creationId xmlns:a16="http://schemas.microsoft.com/office/drawing/2014/main" id="{A1F6A252-AB1B-FF46-993A-04300C0D6A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7919" y="1674412"/>
            <a:ext cx="1393422" cy="1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ELECTIONS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70723" y="1026000"/>
            <a:ext cx="5365741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6B6E81"/>
                </a:solidFill>
                <a:latin typeface="Corbel" panose="020B0503020204020204" pitchFamily="34" charset="0"/>
                <a:ea typeface="Apple SD Gothic Neo" panose="02000300000000000000" pitchFamily="2" charset="-127"/>
              </a:rPr>
              <a:t>       </a:t>
            </a:r>
            <a:r>
              <a:rPr lang="en-US" sz="1600" b="1" dirty="0">
                <a:solidFill>
                  <a:srgbClr val="FFB000"/>
                </a:solidFill>
                <a:latin typeface="IBM Plex Sans Condensed"/>
                <a:sym typeface="IBM Plex Sans Condensed"/>
              </a:rPr>
              <a:t>BACKBONE OF DEMOCRACY</a:t>
            </a:r>
            <a:endParaRPr lang="en-US" sz="3600" b="1" dirty="0">
              <a:solidFill>
                <a:srgbClr val="FFB000"/>
              </a:solidFill>
              <a:latin typeface="IBM Plex Sans Condensed"/>
              <a:sym typeface="IBM Plex Sans Condensed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  <a:ea typeface="Apple SD Gothic Neo" panose="02000300000000000000" pitchFamily="2" charset="-127"/>
            </a:endParaRPr>
          </a:p>
          <a:p>
            <a:pPr marL="628650" lvl="1" indent="-1714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Election is crucial to activating the democratic process.</a:t>
            </a:r>
          </a:p>
          <a:p>
            <a:pPr marL="628650" lvl="1" indent="-1714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Elections give people an opportunity to have their say.</a:t>
            </a:r>
          </a:p>
          <a:p>
            <a:pPr marL="628650" lvl="1" indent="-171450"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Elections give power back to the people.</a:t>
            </a:r>
            <a:endParaRPr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91250" y="732091"/>
            <a:ext cx="3615600" cy="393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dirty="0"/>
              <a:t>The ballot is stronger than the bullet.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en-US" dirty="0"/>
              <a:t>	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en-US" dirty="0"/>
              <a:t>	- Abraham Lincoln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722725" y="1608150"/>
            <a:ext cx="4699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DF6DA"/>
                </a:solidFill>
              </a:rPr>
              <a:t>SOME FACTS</a:t>
            </a:r>
            <a:endParaRPr sz="6000" dirty="0">
              <a:solidFill>
                <a:srgbClr val="FDF6DA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3722725" y="2750555"/>
            <a:ext cx="4699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truth behind the curtains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" name="Graphic 14" descr="Pie chart">
            <a:extLst>
              <a:ext uri="{FF2B5EF4-FFF2-40B4-BE49-F238E27FC236}">
                <a16:creationId xmlns:a16="http://schemas.microsoft.com/office/drawing/2014/main" id="{E17595C8-0267-194C-BEC6-DFC4B15EC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890" y="2313138"/>
            <a:ext cx="422242" cy="422242"/>
          </a:xfrm>
          <a:prstGeom prst="rect">
            <a:avLst/>
          </a:prstGeom>
        </p:spPr>
      </p:pic>
      <p:pic>
        <p:nvPicPr>
          <p:cNvPr id="4" name="Graphic 3" descr="Blind">
            <a:extLst>
              <a:ext uri="{FF2B5EF4-FFF2-40B4-BE49-F238E27FC236}">
                <a16:creationId xmlns:a16="http://schemas.microsoft.com/office/drawing/2014/main" id="{B990F772-6EB4-7547-A2B2-9D9E79B47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2509" y="3142955"/>
            <a:ext cx="538162" cy="538162"/>
          </a:xfrm>
          <a:prstGeom prst="rect">
            <a:avLst/>
          </a:prstGeom>
        </p:spPr>
      </p:pic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8FEC6161-961C-1345-BA57-CBE414730A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930" y="3131307"/>
            <a:ext cx="538161" cy="538161"/>
          </a:xfrm>
          <a:prstGeom prst="rect">
            <a:avLst/>
          </a:prstGeom>
        </p:spPr>
      </p:pic>
      <p:pic>
        <p:nvPicPr>
          <p:cNvPr id="10" name="Graphic 9" descr="Person in wheelchair">
            <a:extLst>
              <a:ext uri="{FF2B5EF4-FFF2-40B4-BE49-F238E27FC236}">
                <a16:creationId xmlns:a16="http://schemas.microsoft.com/office/drawing/2014/main" id="{B66853B4-06F3-4F4D-A78A-5E758896AA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7494" y="1357204"/>
            <a:ext cx="538161" cy="538161"/>
          </a:xfrm>
          <a:prstGeom prst="rect">
            <a:avLst/>
          </a:prstGeom>
        </p:spPr>
      </p:pic>
      <p:pic>
        <p:nvPicPr>
          <p:cNvPr id="14" name="Graphic 13" descr="Group success">
            <a:extLst>
              <a:ext uri="{FF2B5EF4-FFF2-40B4-BE49-F238E27FC236}">
                <a16:creationId xmlns:a16="http://schemas.microsoft.com/office/drawing/2014/main" id="{0DE51BF4-B599-C742-9337-648142180E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91021" y="3666534"/>
            <a:ext cx="538161" cy="538161"/>
          </a:xfrm>
          <a:prstGeom prst="rect">
            <a:avLst/>
          </a:prstGeom>
        </p:spPr>
      </p:pic>
      <p:pic>
        <p:nvPicPr>
          <p:cNvPr id="18" name="Graphic 17" descr="Puzzle pieces">
            <a:extLst>
              <a:ext uri="{FF2B5EF4-FFF2-40B4-BE49-F238E27FC236}">
                <a16:creationId xmlns:a16="http://schemas.microsoft.com/office/drawing/2014/main" id="{073FBE4D-600B-C446-BA93-E18924DCF6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8248" y="2188050"/>
            <a:ext cx="538161" cy="538161"/>
          </a:xfrm>
          <a:prstGeom prst="rect">
            <a:avLst/>
          </a:prstGeom>
        </p:spPr>
      </p:pic>
      <p:pic>
        <p:nvPicPr>
          <p:cNvPr id="22" name="Graphic 21" descr="No sign">
            <a:extLst>
              <a:ext uri="{FF2B5EF4-FFF2-40B4-BE49-F238E27FC236}">
                <a16:creationId xmlns:a16="http://schemas.microsoft.com/office/drawing/2014/main" id="{E99314B0-9197-2B4D-8D4F-B5AFD36B24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13109" y="806869"/>
            <a:ext cx="538161" cy="538161"/>
          </a:xfrm>
          <a:prstGeom prst="rect">
            <a:avLst/>
          </a:prstGeom>
        </p:spPr>
      </p:pic>
      <p:pic>
        <p:nvPicPr>
          <p:cNvPr id="24" name="Graphic 23" descr="Warning">
            <a:extLst>
              <a:ext uri="{FF2B5EF4-FFF2-40B4-BE49-F238E27FC236}">
                <a16:creationId xmlns:a16="http://schemas.microsoft.com/office/drawing/2014/main" id="{18F5A195-A03B-D942-9004-1223519A0B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3140" y="1725217"/>
            <a:ext cx="1298100" cy="1298100"/>
          </a:xfrm>
          <a:prstGeom prst="rect">
            <a:avLst/>
          </a:prstGeom>
        </p:spPr>
      </p:pic>
      <p:pic>
        <p:nvPicPr>
          <p:cNvPr id="26" name="Graphic 25" descr="Raised hand">
            <a:extLst>
              <a:ext uri="{FF2B5EF4-FFF2-40B4-BE49-F238E27FC236}">
                <a16:creationId xmlns:a16="http://schemas.microsoft.com/office/drawing/2014/main" id="{F4372516-A868-B048-B822-9295A22E60B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02509" y="1233145"/>
            <a:ext cx="538161" cy="5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B96D-8814-614D-BE05-F5B669E4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00" y="1026000"/>
            <a:ext cx="1341899" cy="3091500"/>
          </a:xfrm>
        </p:spPr>
        <p:txBody>
          <a:bodyPr/>
          <a:lstStyle/>
          <a:p>
            <a:r>
              <a:rPr lang="en-US" sz="3600" dirty="0"/>
              <a:t>IN 2016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California </a:t>
            </a:r>
            <a:endParaRPr lang="en-US" sz="3600" dirty="0"/>
          </a:p>
        </p:txBody>
      </p:sp>
      <p:sp>
        <p:nvSpPr>
          <p:cNvPr id="4" name="Google Shape;268;p29">
            <a:extLst>
              <a:ext uri="{FF2B5EF4-FFF2-40B4-BE49-F238E27FC236}">
                <a16:creationId xmlns:a16="http://schemas.microsoft.com/office/drawing/2014/main" id="{DD62E616-AF05-C34B-B57F-26FC7A3FE8D8}"/>
              </a:ext>
            </a:extLst>
          </p:cNvPr>
          <p:cNvSpPr txBox="1">
            <a:spLocks/>
          </p:cNvSpPr>
          <p:nvPr/>
        </p:nvSpPr>
        <p:spPr>
          <a:xfrm>
            <a:off x="2445488" y="871870"/>
            <a:ext cx="3062178" cy="5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n" sz="3600" dirty="0">
                <a:solidFill>
                  <a:srgbClr val="FFB000"/>
                </a:solidFill>
              </a:rPr>
              <a:t>79.77%</a:t>
            </a:r>
          </a:p>
        </p:txBody>
      </p:sp>
      <p:sp>
        <p:nvSpPr>
          <p:cNvPr id="5" name="Google Shape;269;p29">
            <a:extLst>
              <a:ext uri="{FF2B5EF4-FFF2-40B4-BE49-F238E27FC236}">
                <a16:creationId xmlns:a16="http://schemas.microsoft.com/office/drawing/2014/main" id="{049FAFEA-66C5-7C4E-B8D3-EC6A1B3F3EC8}"/>
              </a:ext>
            </a:extLst>
          </p:cNvPr>
          <p:cNvSpPr txBox="1">
            <a:spLocks/>
          </p:cNvSpPr>
          <p:nvPr/>
        </p:nvSpPr>
        <p:spPr>
          <a:xfrm>
            <a:off x="2445488" y="1301264"/>
            <a:ext cx="3874466" cy="5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Voter Registration Rate</a:t>
            </a:r>
            <a:endParaRPr lang="en-US" sz="1200" dirty="0"/>
          </a:p>
        </p:txBody>
      </p:sp>
      <p:sp>
        <p:nvSpPr>
          <p:cNvPr id="8" name="Google Shape;272;p29">
            <a:extLst>
              <a:ext uri="{FF2B5EF4-FFF2-40B4-BE49-F238E27FC236}">
                <a16:creationId xmlns:a16="http://schemas.microsoft.com/office/drawing/2014/main" id="{535207B1-1812-4D44-91FC-4F04A0EEFC2E}"/>
              </a:ext>
            </a:extLst>
          </p:cNvPr>
          <p:cNvSpPr txBox="1">
            <a:spLocks/>
          </p:cNvSpPr>
          <p:nvPr/>
        </p:nvSpPr>
        <p:spPr>
          <a:xfrm>
            <a:off x="2445488" y="1999101"/>
            <a:ext cx="3062178" cy="5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n" sz="3600" dirty="0">
                <a:solidFill>
                  <a:srgbClr val="FFB000"/>
                </a:solidFill>
              </a:rPr>
              <a:t>58.40%</a:t>
            </a:r>
            <a:endParaRPr lang="en-US" sz="3600" dirty="0">
              <a:solidFill>
                <a:srgbClr val="FFB000"/>
              </a:solidFill>
            </a:endParaRPr>
          </a:p>
        </p:txBody>
      </p:sp>
      <p:sp>
        <p:nvSpPr>
          <p:cNvPr id="9" name="Google Shape;273;p29">
            <a:extLst>
              <a:ext uri="{FF2B5EF4-FFF2-40B4-BE49-F238E27FC236}">
                <a16:creationId xmlns:a16="http://schemas.microsoft.com/office/drawing/2014/main" id="{B895A93F-C5B5-2447-A162-5D6555790856}"/>
              </a:ext>
            </a:extLst>
          </p:cNvPr>
          <p:cNvSpPr txBox="1">
            <a:spLocks/>
          </p:cNvSpPr>
          <p:nvPr/>
        </p:nvSpPr>
        <p:spPr>
          <a:xfrm>
            <a:off x="2445487" y="2428495"/>
            <a:ext cx="4922875" cy="5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Total voter turnout</a:t>
            </a:r>
          </a:p>
        </p:txBody>
      </p:sp>
      <p:sp>
        <p:nvSpPr>
          <p:cNvPr id="11" name="Google Shape;268;p29">
            <a:extLst>
              <a:ext uri="{FF2B5EF4-FFF2-40B4-BE49-F238E27FC236}">
                <a16:creationId xmlns:a16="http://schemas.microsoft.com/office/drawing/2014/main" id="{C02E3E69-88D6-E346-B426-28821289B84E}"/>
              </a:ext>
            </a:extLst>
          </p:cNvPr>
          <p:cNvSpPr txBox="1">
            <a:spLocks/>
          </p:cNvSpPr>
          <p:nvPr/>
        </p:nvSpPr>
        <p:spPr>
          <a:xfrm>
            <a:off x="2445488" y="3126332"/>
            <a:ext cx="3062178" cy="5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3E7C"/>
              </a:buClr>
              <a:buSzPts val="1600"/>
              <a:buFont typeface="IBM Plex Sans Condensed"/>
              <a:buNone/>
              <a:defRPr sz="1600" b="1" i="0" u="none" strike="noStrike" cap="none">
                <a:solidFill>
                  <a:srgbClr val="1D3E7C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algn="l"/>
            <a:r>
              <a:rPr lang="en-US" sz="3600" dirty="0">
                <a:solidFill>
                  <a:srgbClr val="FFB000"/>
                </a:solidFill>
              </a:rPr>
              <a:t>11.56%</a:t>
            </a:r>
          </a:p>
        </p:txBody>
      </p:sp>
      <p:sp>
        <p:nvSpPr>
          <p:cNvPr id="12" name="Google Shape;269;p29">
            <a:extLst>
              <a:ext uri="{FF2B5EF4-FFF2-40B4-BE49-F238E27FC236}">
                <a16:creationId xmlns:a16="http://schemas.microsoft.com/office/drawing/2014/main" id="{B5E89695-73D2-6747-AC90-899717DF14AF}"/>
              </a:ext>
            </a:extLst>
          </p:cNvPr>
          <p:cNvSpPr txBox="1">
            <a:spLocks/>
          </p:cNvSpPr>
          <p:nvPr/>
        </p:nvSpPr>
        <p:spPr>
          <a:xfrm>
            <a:off x="2445487" y="3555726"/>
            <a:ext cx="5082363" cy="5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1400"/>
              <a:buFont typeface="Frank Ruhl Libre Light"/>
              <a:buChar char="◎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5pPr>
            <a:lvl6pPr marL="2743200" marR="0" lvl="5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6pPr>
            <a:lvl7pPr marL="3200400" marR="0" lvl="6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●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7pPr>
            <a:lvl8pPr marL="3657600" marR="0" lvl="7" indent="-355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D9DCE6"/>
              </a:buClr>
              <a:buSzPts val="2000"/>
              <a:buFont typeface="Frank Ruhl Libre Light"/>
              <a:buChar char="○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8pPr>
            <a:lvl9pPr marL="4114800" marR="0" lvl="8" indent="-355600" algn="l" rtl="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D9DCE6"/>
              </a:buClr>
              <a:buSzPts val="2000"/>
              <a:buFont typeface="Frank Ruhl Libre Light"/>
              <a:buChar char="■"/>
              <a:defRPr sz="2000" b="0" i="0" u="none" strike="noStrike" cap="none">
                <a:solidFill>
                  <a:srgbClr val="6B6E81"/>
                </a:solidFill>
                <a:latin typeface="Frank Ruhl Libre Light"/>
                <a:ea typeface="Frank Ruhl Libre Light"/>
                <a:cs typeface="Frank Ruhl Libre Light"/>
                <a:sym typeface="Frank Ruhl Libre Ligh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Voters with disability were deterred from voting</a:t>
            </a:r>
          </a:p>
        </p:txBody>
      </p:sp>
    </p:spTree>
    <p:extLst>
      <p:ext uri="{BB962C8B-B14F-4D97-AF65-F5344CB8AC3E}">
        <p14:creationId xmlns:p14="http://schemas.microsoft.com/office/powerpoint/2010/main" val="21435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3722725" y="1608150"/>
            <a:ext cx="4699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DF6DA"/>
                </a:solidFill>
              </a:rPr>
              <a:t>ANALYSIS</a:t>
            </a:r>
            <a:endParaRPr sz="6000" dirty="0">
              <a:solidFill>
                <a:srgbClr val="FDF6DA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3722725" y="2750555"/>
            <a:ext cx="4699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The need and possibilities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10F4D574-D717-854D-866A-9B860BB0D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632" y="1741259"/>
            <a:ext cx="1660861" cy="1660861"/>
          </a:xfrm>
          <a:prstGeom prst="rect">
            <a:avLst/>
          </a:prstGeom>
        </p:spPr>
      </p:pic>
      <p:pic>
        <p:nvPicPr>
          <p:cNvPr id="5" name="Graphic 4" descr="Presentation with bar chart">
            <a:extLst>
              <a:ext uri="{FF2B5EF4-FFF2-40B4-BE49-F238E27FC236}">
                <a16:creationId xmlns:a16="http://schemas.microsoft.com/office/drawing/2014/main" id="{0E2583E8-40F1-454A-A90D-7591C8408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6941" y="880643"/>
            <a:ext cx="422241" cy="422241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0E5531E2-5CF0-394A-818D-6F6B3E5A2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8430" y="3156350"/>
            <a:ext cx="422241" cy="422241"/>
          </a:xfrm>
          <a:prstGeom prst="rect">
            <a:avLst/>
          </a:prstGeom>
        </p:spPr>
      </p:pic>
      <p:pic>
        <p:nvPicPr>
          <p:cNvPr id="11" name="Graphic 10" descr="Bar graph with downward trend">
            <a:extLst>
              <a:ext uri="{FF2B5EF4-FFF2-40B4-BE49-F238E27FC236}">
                <a16:creationId xmlns:a16="http://schemas.microsoft.com/office/drawing/2014/main" id="{50BB90DB-79C1-0F4D-8585-839D5478D8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8430" y="1415165"/>
            <a:ext cx="422241" cy="422241"/>
          </a:xfrm>
          <a:prstGeom prst="rect">
            <a:avLst/>
          </a:prstGeom>
        </p:spPr>
      </p:pic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3CFCEA52-4FA1-1943-99D3-90400193EA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28613" y="2230266"/>
            <a:ext cx="422241" cy="422241"/>
          </a:xfrm>
          <a:prstGeom prst="rect">
            <a:avLst/>
          </a:prstGeom>
        </p:spPr>
      </p:pic>
      <p:pic>
        <p:nvPicPr>
          <p:cNvPr id="15" name="Graphic 14" descr="Pie chart">
            <a:extLst>
              <a:ext uri="{FF2B5EF4-FFF2-40B4-BE49-F238E27FC236}">
                <a16:creationId xmlns:a16="http://schemas.microsoft.com/office/drawing/2014/main" id="{E17595C8-0267-194C-BEC6-DFC4B15EC4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890" y="2313138"/>
            <a:ext cx="422242" cy="422242"/>
          </a:xfrm>
          <a:prstGeom prst="rect">
            <a:avLst/>
          </a:prstGeom>
        </p:spPr>
      </p:pic>
      <p:pic>
        <p:nvPicPr>
          <p:cNvPr id="17" name="Graphic 16" descr="Upward trend">
            <a:extLst>
              <a:ext uri="{FF2B5EF4-FFF2-40B4-BE49-F238E27FC236}">
                <a16:creationId xmlns:a16="http://schemas.microsoft.com/office/drawing/2014/main" id="{6E3DBAA6-1A5A-E34F-9EC4-3488210E6B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5454" y="3190999"/>
            <a:ext cx="422242" cy="422242"/>
          </a:xfrm>
          <a:prstGeom prst="rect">
            <a:avLst/>
          </a:prstGeom>
        </p:spPr>
      </p:pic>
      <p:pic>
        <p:nvPicPr>
          <p:cNvPr id="19" name="Graphic 18" descr="Filter">
            <a:extLst>
              <a:ext uri="{FF2B5EF4-FFF2-40B4-BE49-F238E27FC236}">
                <a16:creationId xmlns:a16="http://schemas.microsoft.com/office/drawing/2014/main" id="{DAC371F6-F563-604C-A5FC-DB1E1E1B99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06940" y="3708025"/>
            <a:ext cx="422242" cy="422242"/>
          </a:xfrm>
          <a:prstGeom prst="rect">
            <a:avLst/>
          </a:prstGeom>
        </p:spPr>
      </p:pic>
      <p:pic>
        <p:nvPicPr>
          <p:cNvPr id="21" name="Graphic 20" descr="Statistics">
            <a:extLst>
              <a:ext uri="{FF2B5EF4-FFF2-40B4-BE49-F238E27FC236}">
                <a16:creationId xmlns:a16="http://schemas.microsoft.com/office/drawing/2014/main" id="{A8A37FC6-6097-8E42-8BE8-B5937ABF17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8762" y="1415163"/>
            <a:ext cx="422241" cy="4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91300" y="1026000"/>
            <a:ext cx="1341900" cy="309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SOLVING</a:t>
            </a:r>
            <a:br>
              <a:rPr lang="en-US" dirty="0"/>
            </a:br>
            <a:r>
              <a:rPr lang="en-US" dirty="0"/>
              <a:t>PROBLEMS</a:t>
            </a:r>
            <a:br>
              <a:rPr lang="en-US" dirty="0"/>
            </a:br>
            <a:r>
              <a:rPr lang="en-US" dirty="0"/>
              <a:t>THROUGH</a:t>
            </a:r>
            <a:br>
              <a:rPr lang="en-US" dirty="0"/>
            </a:br>
            <a:r>
              <a:rPr lang="en-US" dirty="0"/>
              <a:t>DATA</a:t>
            </a: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885663" y="1026000"/>
            <a:ext cx="5854840" cy="34077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28650" lvl="1" indent="-17145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of the biggest problems faced by US elections is the voter turnout.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turnouts can lead to unequal representation among various parts of the population.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one of the biggest threat to the elections and democracy itself.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problems are difficult to identify and solve without proper tools and data.</a:t>
            </a:r>
          </a:p>
          <a:p>
            <a:pPr marL="628650" lvl="1" indent="-17145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 we wanted to come up with a tool that can visualize this election data and help understand the problems better and solve them efficiently.</a:t>
            </a:r>
          </a:p>
          <a:p>
            <a:pPr marL="114300" indent="0">
              <a:buNone/>
            </a:pPr>
            <a:br>
              <a:rPr lang="en-US" sz="1200" dirty="0"/>
            </a:b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03389"/>
      </p:ext>
    </p:extLst>
  </p:cSld>
  <p:clrMapOvr>
    <a:masterClrMapping/>
  </p:clrMapOvr>
</p:sld>
</file>

<file path=ppt/theme/theme1.xml><?xml version="1.0" encoding="utf-8"?>
<a:theme xmlns:a="http://schemas.openxmlformats.org/drawingml/2006/main" name="Octa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371</Words>
  <Application>Microsoft Macintosh PowerPoint</Application>
  <PresentationFormat>On-screen Show (16:9)</PresentationFormat>
  <Paragraphs>109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Frank Ruhl Libre Light</vt:lpstr>
      <vt:lpstr>IBM Plex Sans Condensed</vt:lpstr>
      <vt:lpstr>Corbel</vt:lpstr>
      <vt:lpstr>Arial</vt:lpstr>
      <vt:lpstr>Octavia template</vt:lpstr>
      <vt:lpstr>ELECTION DATA VISUALIZATION</vt:lpstr>
      <vt:lpstr>PowerPoint Presentation</vt:lpstr>
      <vt:lpstr>ELECTIONS</vt:lpstr>
      <vt:lpstr>IMPORTANCE OF ELECTIONS</vt:lpstr>
      <vt:lpstr>PowerPoint Presentation</vt:lpstr>
      <vt:lpstr>SOME FACTS</vt:lpstr>
      <vt:lpstr>IN 2016   California </vt:lpstr>
      <vt:lpstr>ANALYSIS</vt:lpstr>
      <vt:lpstr>SOLVING PROBLEMS THROUGH DATA</vt:lpstr>
      <vt:lpstr>DATASETS</vt:lpstr>
      <vt:lpstr>DATASET DETAILS</vt:lpstr>
      <vt:lpstr>CLIENTS</vt:lpstr>
      <vt:lpstr>CLIENTS FOR THIS APPLICATION</vt:lpstr>
      <vt:lpstr>DECISIONS PROMPTED BY THIS APPLICATION</vt:lpstr>
      <vt:lpstr>TECHNOLOGIES USED</vt:lpstr>
      <vt:lpstr>TECHNOLOGIES USED</vt:lpstr>
      <vt:lpstr>APPLICATION</vt:lpstr>
      <vt:lpstr>APPLICATION</vt:lpstr>
      <vt:lpstr>PowerPoint Presentation</vt:lpstr>
      <vt:lpstr>PowerPoint Presentation</vt:lpstr>
      <vt:lpstr>PowerPoint Presentation</vt:lpstr>
      <vt:lpstr>PowerPoint Presentation</vt:lpstr>
      <vt:lpstr>KEY PERFORMANCE INDICATORS</vt:lpstr>
      <vt:lpstr>CAHRT DESIGN PRINCIPLES</vt:lpstr>
      <vt:lpstr>CHART  DESIGN  PRINCIPLES</vt:lpstr>
      <vt:lpstr>DASHBOARD DESIGN PRINCIPLES</vt:lpstr>
      <vt:lpstr>DASHBOARD  DESIGN  PRINCIPLES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DATA VISUALIZATION</dc:title>
  <cp:lastModifiedBy>Yadav, Mangesh</cp:lastModifiedBy>
  <cp:revision>95</cp:revision>
  <dcterms:modified xsi:type="dcterms:W3CDTF">2019-05-07T17:27:41Z</dcterms:modified>
</cp:coreProperties>
</file>