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9" r:id="rId10"/>
    <p:sldId id="271" r:id="rId11"/>
    <p:sldId id="272" r:id="rId12"/>
    <p:sldId id="273" r:id="rId13"/>
    <p:sldId id="267" r:id="rId14"/>
    <p:sldId id="268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2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61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2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9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8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3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0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7D6DD6-4264-4440-B89A-7DEF46B375D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F9D7-35ED-4918-8B8B-4E21C931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13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DBCAE-F227-9F78-6863-2E07A48FF300}"/>
              </a:ext>
            </a:extLst>
          </p:cNvPr>
          <p:cNvSpPr txBox="1"/>
          <p:nvPr/>
        </p:nvSpPr>
        <p:spPr>
          <a:xfrm>
            <a:off x="1699890" y="796413"/>
            <a:ext cx="9045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Zomato Data Analysis 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488F-E4DB-B37A-2B09-596CB8E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73" y="2372850"/>
            <a:ext cx="4396110" cy="3544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11FF8-BD8B-7C9C-B2A4-1B5EDDD11649}"/>
              </a:ext>
            </a:extLst>
          </p:cNvPr>
          <p:cNvSpPr txBox="1"/>
          <p:nvPr/>
        </p:nvSpPr>
        <p:spPr>
          <a:xfrm>
            <a:off x="8149851" y="1700471"/>
            <a:ext cx="33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Akshay Kishor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1601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FF0EA-E86F-526F-6E08-6CA71060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17" y="570705"/>
            <a:ext cx="9404723" cy="569837"/>
          </a:xfrm>
        </p:spPr>
        <p:txBody>
          <a:bodyPr/>
          <a:lstStyle/>
          <a:p>
            <a:pPr algn="ctr"/>
            <a:r>
              <a:rPr lang="en-US" sz="2800" b="1" dirty="0"/>
              <a:t>Rating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EB1D6-197D-371B-1C71-7D5F8DF4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2109629"/>
            <a:ext cx="4709652" cy="26387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B2BFC-226B-D030-47FA-A35DBFF8D1AA}"/>
              </a:ext>
            </a:extLst>
          </p:cNvPr>
          <p:cNvSpPr txBox="1"/>
          <p:nvPr/>
        </p:nvSpPr>
        <p:spPr>
          <a:xfrm>
            <a:off x="6253317" y="2063377"/>
            <a:ext cx="464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restaurants are rated 3 – which consists of 48% of overall restaurant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E960E-A30E-63F7-E5A1-B2623B85C34C}"/>
              </a:ext>
            </a:extLst>
          </p:cNvPr>
          <p:cNvSpPr txBox="1"/>
          <p:nvPr/>
        </p:nvSpPr>
        <p:spPr>
          <a:xfrm>
            <a:off x="6253317" y="3308555"/>
            <a:ext cx="464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1 rates restaurants – in total they contribute to more than 70% of restaurants</a:t>
            </a:r>
          </a:p>
        </p:txBody>
      </p:sp>
    </p:spTree>
    <p:extLst>
      <p:ext uri="{BB962C8B-B14F-4D97-AF65-F5344CB8AC3E}">
        <p14:creationId xmlns:p14="http://schemas.microsoft.com/office/powerpoint/2010/main" val="332683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C39-C733-2491-15C3-5D445500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9"/>
            <a:ext cx="9404723" cy="550172"/>
          </a:xfrm>
        </p:spPr>
        <p:txBody>
          <a:bodyPr/>
          <a:lstStyle/>
          <a:p>
            <a:pPr algn="ctr"/>
            <a:r>
              <a:rPr lang="en-US" sz="2800" b="1" dirty="0"/>
              <a:t>Table Booking &amp; Online Delivery Impact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5E4DA-58BC-5A9B-DCF9-D0868D56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0" y="1275900"/>
            <a:ext cx="3649967" cy="215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C66A3-832E-2215-EB37-0E6A7BAE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0" y="3871615"/>
            <a:ext cx="3649967" cy="2322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C620E-126F-D1E6-0349-6C1D388CD8DD}"/>
              </a:ext>
            </a:extLst>
          </p:cNvPr>
          <p:cNvSpPr txBox="1"/>
          <p:nvPr/>
        </p:nvSpPr>
        <p:spPr>
          <a:xfrm>
            <a:off x="5840363" y="1790921"/>
            <a:ext cx="537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Delivery option in not available in more than 74% of restaurants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D8B00-B072-F336-069D-6C3A0E82BAED}"/>
              </a:ext>
            </a:extLst>
          </p:cNvPr>
          <p:cNvSpPr txBox="1"/>
          <p:nvPr/>
        </p:nvSpPr>
        <p:spPr>
          <a:xfrm>
            <a:off x="5933769" y="3225282"/>
            <a:ext cx="537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Booking option in not available in more than 87% of restaurants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4E442-ADF6-CEDD-8741-0E34D18B97F6}"/>
              </a:ext>
            </a:extLst>
          </p:cNvPr>
          <p:cNvSpPr txBox="1"/>
          <p:nvPr/>
        </p:nvSpPr>
        <p:spPr>
          <a:xfrm>
            <a:off x="5933769" y="4659643"/>
            <a:ext cx="537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these features have negligible impact on ratings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2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8860-A394-98B4-9977-0458C964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49" y="492047"/>
            <a:ext cx="9404723" cy="638663"/>
          </a:xfrm>
        </p:spPr>
        <p:txBody>
          <a:bodyPr/>
          <a:lstStyle/>
          <a:p>
            <a:pPr algn="ctr"/>
            <a:r>
              <a:rPr lang="en-US" sz="2800" b="1" dirty="0"/>
              <a:t>Top 10 Cuisines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D467A-8D2F-D4E3-480A-A21BBC58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88" y="1837666"/>
            <a:ext cx="6388753" cy="29014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A09FE-3E10-41CD-4AFB-04CBCC6A55D8}"/>
              </a:ext>
            </a:extLst>
          </p:cNvPr>
          <p:cNvSpPr txBox="1"/>
          <p:nvPr/>
        </p:nvSpPr>
        <p:spPr>
          <a:xfrm>
            <a:off x="7669162" y="1927123"/>
            <a:ext cx="378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Indian is the cuisine used in most number of restaurants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ED1FD-A490-1718-D82F-DD7AB95C173B}"/>
              </a:ext>
            </a:extLst>
          </p:cNvPr>
          <p:cNvSpPr txBox="1"/>
          <p:nvPr/>
        </p:nvSpPr>
        <p:spPr>
          <a:xfrm>
            <a:off x="7669162" y="3463413"/>
            <a:ext cx="378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North Indian, Chinese Cuisine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0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67F-14B1-6F9B-A6EF-4A4F940B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902" y="452718"/>
            <a:ext cx="9404723" cy="599334"/>
          </a:xfrm>
        </p:spPr>
        <p:txBody>
          <a:bodyPr/>
          <a:lstStyle/>
          <a:p>
            <a:pPr algn="ctr"/>
            <a:r>
              <a:rPr lang="en-US" sz="2800" b="1" dirty="0"/>
              <a:t>Expenditure Analysis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0521A-3DDB-82BB-F7AF-BF9043D7E9A8}"/>
              </a:ext>
            </a:extLst>
          </p:cNvPr>
          <p:cNvSpPr txBox="1"/>
          <p:nvPr/>
        </p:nvSpPr>
        <p:spPr>
          <a:xfrm>
            <a:off x="7138218" y="2136338"/>
            <a:ext cx="3903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and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corelated.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rated restaurants attracts heavy expenditure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5A2B1-30CE-4928-BE61-132A3876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5" y="1732621"/>
            <a:ext cx="5824109" cy="3655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37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A575-D439-4AF8-39C3-D0553AC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1" y="462550"/>
            <a:ext cx="9404723" cy="530508"/>
          </a:xfrm>
        </p:spPr>
        <p:txBody>
          <a:bodyPr/>
          <a:lstStyle/>
          <a:p>
            <a:pPr algn="ctr"/>
            <a:r>
              <a:rPr lang="en-US" sz="2800" b="1" dirty="0"/>
              <a:t>Recommendation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70631-EFC9-08CB-EBB0-23A3740D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6" y="1708946"/>
            <a:ext cx="4074943" cy="38727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EC6C7-4489-7591-5EFF-AFC47ED23628}"/>
              </a:ext>
            </a:extLst>
          </p:cNvPr>
          <p:cNvSpPr txBox="1"/>
          <p:nvPr/>
        </p:nvSpPr>
        <p:spPr>
          <a:xfrm>
            <a:off x="5211096" y="1474838"/>
            <a:ext cx="622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 where we have less count of high rated restaurants should be our focus.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8D53-DB35-6109-9BDA-C2B4A83B8390}"/>
              </a:ext>
            </a:extLst>
          </p:cNvPr>
          <p:cNvSpPr txBox="1"/>
          <p:nvPr/>
        </p:nvSpPr>
        <p:spPr>
          <a:xfrm>
            <a:off x="5211096" y="2444980"/>
            <a:ext cx="622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of restaurants are impacted by expenditure and cuisines – high rated cuisines and above average expense should be our 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798BF-9C2C-CBA8-D764-0BB11CADF736}"/>
              </a:ext>
            </a:extLst>
          </p:cNvPr>
          <p:cNvSpPr txBox="1"/>
          <p:nvPr/>
        </p:nvSpPr>
        <p:spPr>
          <a:xfrm>
            <a:off x="5211096" y="3822574"/>
            <a:ext cx="622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Booking &amp; Online Delivery is not necessary, they have not impact on ratings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75962-2734-AE31-E853-2236F64DE5D7}"/>
              </a:ext>
            </a:extLst>
          </p:cNvPr>
          <p:cNvSpPr txBox="1"/>
          <p:nvPr/>
        </p:nvSpPr>
        <p:spPr>
          <a:xfrm>
            <a:off x="5211096" y="4923169"/>
            <a:ext cx="622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for Two should be greater than 1000 INR to ensure good rated restaurant</a:t>
            </a:r>
          </a:p>
        </p:txBody>
      </p:sp>
    </p:spTree>
    <p:extLst>
      <p:ext uri="{BB962C8B-B14F-4D97-AF65-F5344CB8AC3E}">
        <p14:creationId xmlns:p14="http://schemas.microsoft.com/office/powerpoint/2010/main" val="159215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4BEE7D-2B4E-2623-3B87-9C0C3D1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8" y="1238865"/>
            <a:ext cx="10491019" cy="50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78D02-EA6E-66EF-FD32-E76B1F75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81" y="285430"/>
            <a:ext cx="4522519" cy="17298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918BD-7D2C-75AA-00EA-66F620111A7B}"/>
              </a:ext>
            </a:extLst>
          </p:cNvPr>
          <p:cNvSpPr txBox="1"/>
          <p:nvPr/>
        </p:nvSpPr>
        <p:spPr>
          <a:xfrm>
            <a:off x="3048000" y="31974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As conclusion – we can be sure that features like Online Delivery and Table Booking does not impact the ratings.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D47CE-E2E0-A50D-59F7-3A121C87A3D6}"/>
              </a:ext>
            </a:extLst>
          </p:cNvPr>
          <p:cNvSpPr txBox="1"/>
          <p:nvPr/>
        </p:nvSpPr>
        <p:spPr>
          <a:xfrm>
            <a:off x="3048000" y="3977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Price range has a direct impact on rating</a:t>
            </a:r>
            <a:r>
              <a:rPr lang="en-IN" sz="1800" dirty="0">
                <a:latin typeface="-apple-system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ECC5-8B14-9F58-C285-EBFB916E613C}"/>
              </a:ext>
            </a:extLst>
          </p:cNvPr>
          <p:cNvSpPr txBox="1"/>
          <p:nvPr/>
        </p:nvSpPr>
        <p:spPr>
          <a:xfrm>
            <a:off x="3048000" y="4597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-apple-system"/>
              </a:rPr>
              <a:t>2018 had highest number of restaurants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C748D-21A2-F392-0BAA-0F7CD509030B}"/>
              </a:ext>
            </a:extLst>
          </p:cNvPr>
          <p:cNvSpPr txBox="1"/>
          <p:nvPr/>
        </p:nvSpPr>
        <p:spPr>
          <a:xfrm>
            <a:off x="3048000" y="5218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-apple-system"/>
              </a:rPr>
              <a:t>India leads the restaurant count dataset by an heavy margin</a:t>
            </a:r>
          </a:p>
        </p:txBody>
      </p:sp>
    </p:spTree>
    <p:extLst>
      <p:ext uri="{BB962C8B-B14F-4D97-AF65-F5344CB8AC3E}">
        <p14:creationId xmlns:p14="http://schemas.microsoft.com/office/powerpoint/2010/main" val="104671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7F638-F908-64A4-3F0F-49A85436B149}"/>
              </a:ext>
            </a:extLst>
          </p:cNvPr>
          <p:cNvSpPr txBox="1"/>
          <p:nvPr/>
        </p:nvSpPr>
        <p:spPr>
          <a:xfrm>
            <a:off x="2949678" y="2515307"/>
            <a:ext cx="7236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928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FF267-F061-D648-A956-290AC22086C4}"/>
              </a:ext>
            </a:extLst>
          </p:cNvPr>
          <p:cNvSpPr txBox="1"/>
          <p:nvPr/>
        </p:nvSpPr>
        <p:spPr>
          <a:xfrm>
            <a:off x="4980038" y="250108"/>
            <a:ext cx="223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65FF6-F5F8-3664-0070-C334FCB9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67" y="1183607"/>
            <a:ext cx="4545192" cy="4785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AFB1B-06F2-29E2-D189-E8BBB12C5E85}"/>
              </a:ext>
            </a:extLst>
          </p:cNvPr>
          <p:cNvSpPr txBox="1"/>
          <p:nvPr/>
        </p:nvSpPr>
        <p:spPr>
          <a:xfrm>
            <a:off x="7698652" y="1326674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Zomato 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6BC35-FAD7-2747-B02F-E679D70C46DA}"/>
              </a:ext>
            </a:extLst>
          </p:cNvPr>
          <p:cNvSpPr txBox="1"/>
          <p:nvPr/>
        </p:nvSpPr>
        <p:spPr>
          <a:xfrm>
            <a:off x="7698652" y="2171404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84247-7578-4B5F-E198-125E47B098B9}"/>
              </a:ext>
            </a:extLst>
          </p:cNvPr>
          <p:cNvSpPr txBox="1"/>
          <p:nvPr/>
        </p:nvSpPr>
        <p:spPr>
          <a:xfrm>
            <a:off x="7698651" y="3102595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 up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5281B-0956-5010-854B-6C651D499893}"/>
              </a:ext>
            </a:extLst>
          </p:cNvPr>
          <p:cNvSpPr txBox="1"/>
          <p:nvPr/>
        </p:nvSpPr>
        <p:spPr>
          <a:xfrm>
            <a:off x="7698651" y="4093601"/>
            <a:ext cx="34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Restaurant Suggestions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64D18-D57C-7FD4-F94C-5F73A90F103C}"/>
              </a:ext>
            </a:extLst>
          </p:cNvPr>
          <p:cNvSpPr txBox="1"/>
          <p:nvPr/>
        </p:nvSpPr>
        <p:spPr>
          <a:xfrm>
            <a:off x="7698651" y="5161994"/>
            <a:ext cx="34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1254E-9A6B-34EA-148F-2B129ABD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89" y="2025461"/>
            <a:ext cx="688464" cy="664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144784-687B-C350-3BA6-A42F00A0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489" y="1209334"/>
            <a:ext cx="688464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3F7E07-60D2-32D9-0BD7-9F2FB1442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458" y="2920949"/>
            <a:ext cx="692496" cy="65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50F61D-BB01-3595-01D2-5CB453076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456" y="3925119"/>
            <a:ext cx="692497" cy="646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5C3EC-DBA9-996B-1BF0-2E1DF2FB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628" y="4970850"/>
            <a:ext cx="63632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74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4A422-9DE1-6D3E-14BB-C2E7D0CE267F}"/>
              </a:ext>
            </a:extLst>
          </p:cNvPr>
          <p:cNvSpPr txBox="1"/>
          <p:nvPr/>
        </p:nvSpPr>
        <p:spPr>
          <a:xfrm>
            <a:off x="4635910" y="336443"/>
            <a:ext cx="2920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About Zomato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821DA-AF99-2074-D0F3-63877537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01" y="1874880"/>
            <a:ext cx="4071353" cy="3108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19599-640B-74A5-055A-294A33790CDA}"/>
              </a:ext>
            </a:extLst>
          </p:cNvPr>
          <p:cNvSpPr txBox="1"/>
          <p:nvPr/>
        </p:nvSpPr>
        <p:spPr>
          <a:xfrm>
            <a:off x="6096000" y="1650282"/>
            <a:ext cx="4841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Zomato is an Indian multinational food delivery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Founded in 2008 by Deepinder Goyal and Pankaj Chaddah</a:t>
            </a:r>
            <a:r>
              <a:rPr lang="en-US" sz="2400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allows users to discover and order food from a wide variety of local restaurants.</a:t>
            </a:r>
          </a:p>
        </p:txBody>
      </p:sp>
    </p:spTree>
    <p:extLst>
      <p:ext uri="{BB962C8B-B14F-4D97-AF65-F5344CB8AC3E}">
        <p14:creationId xmlns:p14="http://schemas.microsoft.com/office/powerpoint/2010/main" val="242216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2BFC-D6DE-7FDA-7348-FE819E06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62551"/>
            <a:ext cx="9404723" cy="540340"/>
          </a:xfrm>
        </p:spPr>
        <p:txBody>
          <a:bodyPr/>
          <a:lstStyle/>
          <a:p>
            <a:pPr algn="ctr"/>
            <a:r>
              <a:rPr lang="en-US" sz="3200" b="1" dirty="0"/>
              <a:t>Problem Statement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4BDF-50D8-0E70-F0FF-62E6E4DD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96" y="1725019"/>
            <a:ext cx="4191085" cy="36143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39B9-66ED-0935-CEFF-7369C1F950AD}"/>
              </a:ext>
            </a:extLst>
          </p:cNvPr>
          <p:cNvSpPr txBox="1"/>
          <p:nvPr/>
        </p:nvSpPr>
        <p:spPr>
          <a:xfrm>
            <a:off x="5948515" y="1684843"/>
            <a:ext cx="53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should new restaurants be opened?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D16F4-B96A-BF6E-802D-7C995D51A3FE}"/>
              </a:ext>
            </a:extLst>
          </p:cNvPr>
          <p:cNvSpPr txBox="1"/>
          <p:nvPr/>
        </p:nvSpPr>
        <p:spPr>
          <a:xfrm>
            <a:off x="5948515" y="2644559"/>
            <a:ext cx="57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factor impacts the ratings of restaurants?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EAB2B-3DF8-ED75-ACE5-6ACB6A8DB34A}"/>
              </a:ext>
            </a:extLst>
          </p:cNvPr>
          <p:cNvSpPr txBox="1"/>
          <p:nvPr/>
        </p:nvSpPr>
        <p:spPr>
          <a:xfrm>
            <a:off x="6022255" y="3573052"/>
            <a:ext cx="57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restaurant has Table Booking &amp; Online delivery options?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3001-9519-6020-6A54-5F420D23383D}"/>
              </a:ext>
            </a:extLst>
          </p:cNvPr>
          <p:cNvSpPr txBox="1"/>
          <p:nvPr/>
        </p:nvSpPr>
        <p:spPr>
          <a:xfrm>
            <a:off x="6022256" y="4778544"/>
            <a:ext cx="57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should be the expenditure for new restaurants?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705458-945E-A030-8C00-933B751E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99" y="338684"/>
            <a:ext cx="7487601" cy="7069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Unlocking Insights – Data Peek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5E15B-25EB-A5FE-FDCF-B6F5D5AB976A}"/>
              </a:ext>
            </a:extLst>
          </p:cNvPr>
          <p:cNvSpPr txBox="1"/>
          <p:nvPr/>
        </p:nvSpPr>
        <p:spPr>
          <a:xfrm>
            <a:off x="5443123" y="19227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-apple-system"/>
              </a:rPr>
              <a:t>Data consisted of 9,542 restaurants spread across 15 countries world wide.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E059E-6EE1-3DD0-1BD1-95E334C0A867}"/>
              </a:ext>
            </a:extLst>
          </p:cNvPr>
          <p:cNvSpPr txBox="1"/>
          <p:nvPr/>
        </p:nvSpPr>
        <p:spPr>
          <a:xfrm>
            <a:off x="5443123" y="31773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-apple-system"/>
              </a:rPr>
              <a:t>Having ratings against each restaurants along with price range varying from 1 to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439C-98B6-7484-4750-3403F7ED9996}"/>
              </a:ext>
            </a:extLst>
          </p:cNvPr>
          <p:cNvSpPr txBox="1"/>
          <p:nvPr/>
        </p:nvSpPr>
        <p:spPr>
          <a:xfrm>
            <a:off x="5443123" y="46120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-apple-system"/>
              </a:rPr>
              <a:t>Each restaurant had a cuisine – in total there were 1,825 cuisines across the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581B8-1AEA-AD7E-5502-62FA3201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70" y="1652506"/>
            <a:ext cx="3353091" cy="3985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263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D0F2D-05E0-47B7-A57E-BD771FEE0F28}"/>
              </a:ext>
            </a:extLst>
          </p:cNvPr>
          <p:cNvSpPr txBox="1"/>
          <p:nvPr/>
        </p:nvSpPr>
        <p:spPr>
          <a:xfrm>
            <a:off x="2984899" y="301871"/>
            <a:ext cx="683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Cleanup Approach &amp; Tools Used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F6DB-50BB-8728-96E8-28EB0372D1CC}"/>
              </a:ext>
            </a:extLst>
          </p:cNvPr>
          <p:cNvSpPr txBox="1"/>
          <p:nvPr/>
        </p:nvSpPr>
        <p:spPr>
          <a:xfrm>
            <a:off x="5142272" y="1997839"/>
            <a:ext cx="6204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column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Datekey_Opening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values “_” was replaced by “-“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9 cases in Cuisines column which were BLANKs.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avoid any misleading information, I have deleted these line items as they contributed only 0.001% of the entire dataset.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DC7A3-BF4E-1F94-A6FC-6D7CA915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09" y="1997839"/>
            <a:ext cx="3656346" cy="2724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97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1F19F2-12C2-3824-1CAB-C480F4B0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5" y="1818969"/>
            <a:ext cx="6307393" cy="35296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F23ED-C742-F92B-2081-90DC86E07DFE}"/>
              </a:ext>
            </a:extLst>
          </p:cNvPr>
          <p:cNvSpPr txBox="1"/>
          <p:nvPr/>
        </p:nvSpPr>
        <p:spPr>
          <a:xfrm>
            <a:off x="7600334" y="2449420"/>
            <a:ext cx="3618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2018 was the year with most count of restaurants opened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E9971-DFE3-B408-4EEA-9B14BB5F455D}"/>
              </a:ext>
            </a:extLst>
          </p:cNvPr>
          <p:cNvSpPr txBox="1"/>
          <p:nvPr/>
        </p:nvSpPr>
        <p:spPr>
          <a:xfrm>
            <a:off x="7600333" y="3726202"/>
            <a:ext cx="3529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On an average every year around 1000 restaurants are opening</a:t>
            </a:r>
            <a:endParaRPr lang="en-IN" dirty="0"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1FE30-6BC6-BEF0-1D07-4F2399EA5C7F}"/>
              </a:ext>
            </a:extLst>
          </p:cNvPr>
          <p:cNvSpPr txBox="1"/>
          <p:nvPr/>
        </p:nvSpPr>
        <p:spPr>
          <a:xfrm>
            <a:off x="3448664" y="331256"/>
            <a:ext cx="599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Year Wise Restaurant Count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589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D3136-754A-1D8A-A42E-93A83BD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6" y="1582195"/>
            <a:ext cx="4603318" cy="434253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0911A-5577-B386-61D3-3605E007345C}"/>
              </a:ext>
            </a:extLst>
          </p:cNvPr>
          <p:cNvSpPr txBox="1"/>
          <p:nvPr/>
        </p:nvSpPr>
        <p:spPr>
          <a:xfrm>
            <a:off x="5475194" y="2057679"/>
            <a:ext cx="580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Target cities should be such wherein competition is less.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10FF1-5548-3C84-CB11-4114D3919A8D}"/>
              </a:ext>
            </a:extLst>
          </p:cNvPr>
          <p:cNvSpPr txBox="1"/>
          <p:nvPr/>
        </p:nvSpPr>
        <p:spPr>
          <a:xfrm>
            <a:off x="5475194" y="30076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Hence the filter used to identify such cities were </a:t>
            </a:r>
          </a:p>
          <a:p>
            <a:r>
              <a:rPr lang="en-US" dirty="0">
                <a:latin typeface="-apple-system"/>
              </a:rPr>
              <a:t>      as follows: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-apple-system"/>
              </a:rPr>
              <a:t>Greater than 4 rating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-apple-system"/>
              </a:rPr>
              <a:t>Less than 10 restaurants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2B45-20B2-7706-2CF8-92110BE9C0D6}"/>
              </a:ext>
            </a:extLst>
          </p:cNvPr>
          <p:cNvSpPr txBox="1"/>
          <p:nvPr/>
        </p:nvSpPr>
        <p:spPr>
          <a:xfrm>
            <a:off x="5475194" y="4819105"/>
            <a:ext cx="584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With this filter 6 countries can be the target points and cities in these countries are shown in image.</a:t>
            </a:r>
            <a:endParaRPr lang="en-US" dirty="0"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761-3B7E-CD64-7991-10B96E8BC297}"/>
              </a:ext>
            </a:extLst>
          </p:cNvPr>
          <p:cNvSpPr txBox="1"/>
          <p:nvPr/>
        </p:nvSpPr>
        <p:spPr>
          <a:xfrm>
            <a:off x="2512141" y="303931"/>
            <a:ext cx="716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 Restaurant Openings : City Insights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781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2B5C5F-EA3D-B2B3-691C-4785049F2A83}"/>
              </a:ext>
            </a:extLst>
          </p:cNvPr>
          <p:cNvSpPr txBox="1">
            <a:spLocks/>
          </p:cNvSpPr>
          <p:nvPr/>
        </p:nvSpPr>
        <p:spPr>
          <a:xfrm>
            <a:off x="1636902" y="452718"/>
            <a:ext cx="9404723" cy="599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/>
              <a:t>Country Wise Restaurant Count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10C1B-D9C4-A138-F2A2-4ECB2C93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35" y="1620958"/>
            <a:ext cx="6424007" cy="3890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FCF1B-EFD3-C4AD-845E-F507B29DD022}"/>
              </a:ext>
            </a:extLst>
          </p:cNvPr>
          <p:cNvSpPr txBox="1"/>
          <p:nvPr/>
        </p:nvSpPr>
        <p:spPr>
          <a:xfrm>
            <a:off x="7859517" y="2967335"/>
            <a:ext cx="32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 has the most # of restaurants with 8652 restaurants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E166E-9B35-0549-FA0F-B3E625471BDA}"/>
              </a:ext>
            </a:extLst>
          </p:cNvPr>
          <p:cNvSpPr txBox="1"/>
          <p:nvPr/>
        </p:nvSpPr>
        <p:spPr>
          <a:xfrm>
            <a:off x="7777318" y="1620958"/>
            <a:ext cx="318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Restaurant count is 9542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E8548-348D-E398-B632-3464E1669490}"/>
              </a:ext>
            </a:extLst>
          </p:cNvPr>
          <p:cNvSpPr txBox="1"/>
          <p:nvPr/>
        </p:nvSpPr>
        <p:spPr>
          <a:xfrm>
            <a:off x="7921655" y="4736690"/>
            <a:ext cx="30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Followed by USA which has 425 restaurants</a:t>
            </a:r>
          </a:p>
        </p:txBody>
      </p:sp>
    </p:spTree>
    <p:extLst>
      <p:ext uri="{BB962C8B-B14F-4D97-AF65-F5344CB8AC3E}">
        <p14:creationId xmlns:p14="http://schemas.microsoft.com/office/powerpoint/2010/main" val="277978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3199</TotalTime>
  <Words>522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Problem Statement</vt:lpstr>
      <vt:lpstr>Unlocking Insights – Data Peek</vt:lpstr>
      <vt:lpstr>PowerPoint Presentation</vt:lpstr>
      <vt:lpstr>PowerPoint Presentation</vt:lpstr>
      <vt:lpstr>PowerPoint Presentation</vt:lpstr>
      <vt:lpstr>PowerPoint Presentation</vt:lpstr>
      <vt:lpstr>Rating</vt:lpstr>
      <vt:lpstr>Table Booking &amp; Online Delivery Impact</vt:lpstr>
      <vt:lpstr>Top 10 Cuisines</vt:lpstr>
      <vt:lpstr>Expenditure Analysis</vt:lpstr>
      <vt:lpstr>Recommendation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akshaykishor111@outlook.com</dc:creator>
  <cp:lastModifiedBy>akshaykishor111@outlook.com</cp:lastModifiedBy>
  <cp:revision>7</cp:revision>
  <dcterms:created xsi:type="dcterms:W3CDTF">2024-08-27T05:31:51Z</dcterms:created>
  <dcterms:modified xsi:type="dcterms:W3CDTF">2024-09-14T13:40:50Z</dcterms:modified>
</cp:coreProperties>
</file>