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6"/>
  </p:notesMasterIdLst>
  <p:sldIdLst>
    <p:sldId id="256" r:id="rId5"/>
    <p:sldId id="257" r:id="rId6"/>
    <p:sldId id="260" r:id="rId7"/>
    <p:sldId id="261" r:id="rId8"/>
    <p:sldId id="262" r:id="rId9"/>
    <p:sldId id="263" r:id="rId10"/>
    <p:sldId id="280" r:id="rId11"/>
    <p:sldId id="258" r:id="rId12"/>
    <p:sldId id="264" r:id="rId13"/>
    <p:sldId id="278" r:id="rId14"/>
    <p:sldId id="279" r:id="rId15"/>
    <p:sldId id="267" r:id="rId16"/>
    <p:sldId id="268" r:id="rId17"/>
    <p:sldId id="269" r:id="rId18"/>
    <p:sldId id="270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  <p1510:client id="{FA9917E5-8AAE-4C90-9236-7D8186F0FE66}" v="5364" dt="2022-12-20T12:00:35.808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62" d="100"/>
          <a:sy n="62" d="100"/>
        </p:scale>
        <p:origin x="133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298" y="2345719"/>
            <a:ext cx="5136334" cy="1325563"/>
          </a:xfrm>
        </p:spPr>
        <p:txBody>
          <a:bodyPr anchor="ctr">
            <a:normAutofit fontScale="90000"/>
          </a:bodyPr>
          <a:lstStyle/>
          <a:p>
            <a:r>
              <a:rPr lang="en-US" b="1" dirty="0">
                <a:solidFill>
                  <a:srgbClr val="0E659B"/>
                </a:solidFill>
                <a:latin typeface="Calibri"/>
              </a:rPr>
              <a:t>Various Technologies trend analysis and their representation.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7315" y="3759876"/>
            <a:ext cx="5181600" cy="26169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Akshay Kumar G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IBM Plex Mono Text"/>
              </a:rPr>
              <a:t>20th Dec 2022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5D8CE797-7EB0-1B32-4D8D-8676CE014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940" y="2464323"/>
            <a:ext cx="5316512" cy="3565778"/>
          </a:xfrm>
          <a:prstGeom prst="rect">
            <a:avLst/>
          </a:prstGeom>
        </p:spPr>
      </p:pic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18561FD-6DAD-691E-4CD0-8C72B8455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449" y="2466545"/>
            <a:ext cx="5353986" cy="356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IBM Plex Mono Text"/>
              </a:rPr>
              <a:t>Findings</a:t>
            </a:r>
          </a:p>
          <a:p>
            <a:r>
              <a:rPr lang="en-US" sz="2400" dirty="0">
                <a:latin typeface="IBM Plex Mono Text"/>
              </a:rPr>
              <a:t>MySQL is the most widely used database technology</a:t>
            </a:r>
          </a:p>
          <a:p>
            <a:r>
              <a:rPr lang="en-US" sz="2400" dirty="0">
                <a:latin typeface="IBM Plex Mono Text"/>
              </a:rPr>
              <a:t>Microsoft SQL server and Postgre SQL are close second and third</a:t>
            </a:r>
          </a:p>
          <a:p>
            <a:r>
              <a:rPr lang="en-US" sz="2400" dirty="0">
                <a:latin typeface="IBM Plex Mono Text"/>
              </a:rPr>
              <a:t>Oracle lost its place in the top for the coming year.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IBM Plex Mono Text"/>
              </a:rPr>
              <a:t>Implications</a:t>
            </a:r>
          </a:p>
          <a:p>
            <a:r>
              <a:rPr lang="en-US" sz="2400" dirty="0">
                <a:latin typeface="IBM Plex Mono Text"/>
              </a:rPr>
              <a:t>NoSQL type database like </a:t>
            </a:r>
            <a:r>
              <a:rPr lang="en-US" sz="2400" dirty="0" err="1">
                <a:latin typeface="IBM Plex Mono Text"/>
              </a:rPr>
              <a:t>MangoDB</a:t>
            </a:r>
            <a:r>
              <a:rPr lang="en-US" sz="2400" dirty="0">
                <a:latin typeface="IBM Plex Mono Text"/>
              </a:rPr>
              <a:t> is gaining importance in the industry.</a:t>
            </a:r>
          </a:p>
          <a:p>
            <a:r>
              <a:rPr lang="en-US" sz="2400" dirty="0">
                <a:latin typeface="IBM Plex Mono Text"/>
              </a:rPr>
              <a:t>Redis Database also gained more importance compared to the previous year since it supports various types of abstract data types.</a:t>
            </a:r>
          </a:p>
          <a:p>
            <a:r>
              <a:rPr lang="en-US" sz="2400" dirty="0">
                <a:latin typeface="IBM Plex Mono Text"/>
              </a:rPr>
              <a:t>Open Source databases are still in demand.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IBM Plex Mono Text"/>
              </a:rPr>
              <a:t>https://eu-de.dataplatform.cloud.ibm.com/dashboards/7e400a5a-56b0-4a27-83f9-4cccaa92bca4/view/797be37a249662fe44fef2e407ca7a017a34230fb4bb855682d67b4909332097a8684291c8791a59d317076bf1e8460bc0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9000B42A-D129-99FE-E2B7-7456839E2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498" y="1297037"/>
            <a:ext cx="8277068" cy="516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26FA5E8-B733-448B-55FB-D8E3E4BBC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679" y="1306194"/>
            <a:ext cx="8039724" cy="500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761E440D-20D3-A2B8-99AE-7F3760657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514" y="1257772"/>
            <a:ext cx="7989757" cy="511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10135" y="1663232"/>
            <a:ext cx="5843665" cy="46636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IBM Plex Mono Text"/>
              </a:rPr>
              <a:t>Trends in various technologies keep on changing year after year.</a:t>
            </a:r>
          </a:p>
          <a:p>
            <a:r>
              <a:rPr lang="en-US" sz="2400" dirty="0">
                <a:latin typeface="IBM Plex Mono Text"/>
              </a:rPr>
              <a:t>Upskilling according to the fast changing trends is very much needed to match the industry standard.</a:t>
            </a:r>
          </a:p>
          <a:p>
            <a:r>
              <a:rPr lang="en-US" sz="2400" dirty="0">
                <a:latin typeface="IBM Plex Mono Text"/>
              </a:rPr>
              <a:t>There is not much respondents belonging to other countries other than US, India, Canada etc.,</a:t>
            </a:r>
          </a:p>
          <a:p>
            <a:r>
              <a:rPr lang="en-US" sz="2400" dirty="0">
                <a:latin typeface="IBM Plex Mono Text"/>
              </a:rPr>
              <a:t>Difference between the ratio between Men and Women respondents is huge.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IBM Plex Mono Text"/>
              </a:rPr>
              <a:t>Findings</a:t>
            </a:r>
          </a:p>
          <a:p>
            <a:r>
              <a:rPr lang="en-US" sz="2000" dirty="0">
                <a:latin typeface="IBM Plex Mono Text"/>
              </a:rPr>
              <a:t>Technology trends are changing every year.</a:t>
            </a:r>
          </a:p>
          <a:p>
            <a:r>
              <a:rPr lang="en-US" sz="2000" dirty="0">
                <a:latin typeface="IBM Plex Mono Text"/>
              </a:rPr>
              <a:t>Platforms like Docker and AWS are getting popular and being used more.</a:t>
            </a:r>
          </a:p>
          <a:p>
            <a:r>
              <a:rPr lang="en-US" sz="2000" dirty="0">
                <a:latin typeface="IBM Plex Mono Text"/>
              </a:rPr>
              <a:t>NoSQL databases are being used more because of the flexibility it offers.</a:t>
            </a:r>
          </a:p>
          <a:p>
            <a:r>
              <a:rPr lang="en-US" sz="2000" dirty="0">
                <a:latin typeface="IBM Plex Mono Text"/>
              </a:rPr>
              <a:t>Huge difference between Men and Women respondents percentages.</a:t>
            </a:r>
          </a:p>
          <a:p>
            <a:r>
              <a:rPr lang="en-US" sz="2000" dirty="0">
                <a:latin typeface="IBM Plex Mono Text"/>
              </a:rPr>
              <a:t>Also the more number of respondents are belonging to the age group of 25 to 30.</a:t>
            </a:r>
          </a:p>
          <a:p>
            <a:pPr marL="0" indent="0">
              <a:buNone/>
            </a:pPr>
            <a:endParaRPr lang="en-US" sz="2000" dirty="0">
              <a:latin typeface="IBM Plex Mono Tex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IBM Plex Mono Text"/>
              </a:rPr>
              <a:t>Implications</a:t>
            </a:r>
          </a:p>
          <a:p>
            <a:r>
              <a:rPr lang="en-US" sz="2000" dirty="0">
                <a:latin typeface="IBM Plex Mono Text"/>
              </a:rPr>
              <a:t>Upskilling is necessary to be in line with the fast changing technology trends.</a:t>
            </a:r>
          </a:p>
          <a:p>
            <a:r>
              <a:rPr lang="en-US" sz="2000" dirty="0">
                <a:latin typeface="IBM Plex Mono Text"/>
              </a:rPr>
              <a:t>Companies should also be in a lookout for these trends and adjust to the changes to get maximum output or productivity.</a:t>
            </a:r>
            <a:endParaRPr lang="en-US" sz="2000"/>
          </a:p>
          <a:p>
            <a:r>
              <a:rPr lang="en-US" sz="2000" dirty="0">
                <a:latin typeface="IBM Plex Mono Text"/>
              </a:rPr>
              <a:t>Women also should participate more in the survey and put forth their opinions.</a:t>
            </a:r>
          </a:p>
          <a:p>
            <a:r>
              <a:rPr lang="en-US" sz="2000" dirty="0">
                <a:latin typeface="IBM Plex Mono Text"/>
              </a:rPr>
              <a:t>Concentration of techies are very less in most of the countries as seen in the country based respondent count map visualization.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688215"/>
            <a:ext cx="680950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IBM Plex Mono Text"/>
              </a:rPr>
              <a:t>Constant Upskilling is necessary to be in line with fast changing technology trends</a:t>
            </a:r>
          </a:p>
          <a:p>
            <a:r>
              <a:rPr lang="en-US" sz="2400" dirty="0">
                <a:latin typeface="IBM Plex Mono Text"/>
              </a:rPr>
              <a:t>Companies also should adapt to these changes in trends which yields them better output.</a:t>
            </a:r>
          </a:p>
          <a:p>
            <a:r>
              <a:rPr lang="en-US" sz="2400" dirty="0">
                <a:latin typeface="IBM Plex Mono Text"/>
              </a:rPr>
              <a:t>Technologies should move to lot of other developing countries or the respondents from other countries also should participate in the survey and provide their inputs.</a:t>
            </a:r>
            <a:endParaRPr lang="en-US" sz="2400" dirty="0"/>
          </a:p>
          <a:p>
            <a:r>
              <a:rPr lang="en-US" sz="2400" dirty="0">
                <a:latin typeface="IBM Plex Mono Text"/>
              </a:rPr>
              <a:t>Age group concentration as well gender concentration should improve in the coming years. </a:t>
            </a:r>
            <a:endParaRPr lang="en-US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3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C2D1C5B6-A7CD-6732-B072-C691208623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24464" y="1375920"/>
            <a:ext cx="4164735" cy="2914781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93660" y="1824839"/>
            <a:ext cx="2757368" cy="2757368"/>
          </a:xfrm>
          <a:prstGeom prst="rect">
            <a:avLst/>
          </a:prstGeom>
        </p:spPr>
      </p:pic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B30E22DE-F332-D7F3-D942-9F8EF2D19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7548" y="4230732"/>
            <a:ext cx="3954904" cy="2281487"/>
          </a:xfrm>
          <a:prstGeom prst="rect">
            <a:avLst/>
          </a:prstGeom>
        </p:spPr>
      </p:pic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57A1C5DD-03A0-B480-BA8B-D8F293F23F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7449" y="1581010"/>
            <a:ext cx="3530183" cy="2609193"/>
          </a:xfrm>
          <a:prstGeom prst="rect">
            <a:avLst/>
          </a:prstGeom>
        </p:spPr>
      </p:pic>
      <p:pic>
        <p:nvPicPr>
          <p:cNvPr id="8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E307D234-0FA1-25FF-E376-E6AF8491D5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7450" y="4229125"/>
            <a:ext cx="3530183" cy="217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0E32BC79-18B2-19E4-2E4D-E68680776C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2977" y="1441877"/>
            <a:ext cx="10754711" cy="4586620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D7EDCCD-18C1-B048-4E85-10E285E01C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6079" y="1404402"/>
            <a:ext cx="11029889" cy="4611605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463362"/>
            <a:ext cx="7356036" cy="494013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dirty="0">
                <a:latin typeface="Calibri"/>
                <a:cs typeface="Calibri"/>
              </a:rPr>
              <a:t>Analyzed various technologies that are currently being used or worked with.</a:t>
            </a:r>
            <a:endParaRPr lang="en-US" sz="2400">
              <a:latin typeface="Calibri"/>
              <a:cs typeface="Calibri"/>
            </a:endParaRPr>
          </a:p>
          <a:p>
            <a:pPr lvl="1"/>
            <a:r>
              <a:rPr lang="en-US" sz="1800" dirty="0">
                <a:latin typeface="Calibri"/>
                <a:cs typeface="Calibri"/>
              </a:rPr>
              <a:t>Top 10 programming languages that are currently used or worked with.</a:t>
            </a:r>
          </a:p>
          <a:p>
            <a:pPr lvl="1"/>
            <a:r>
              <a:rPr lang="en-US" sz="1800" dirty="0">
                <a:latin typeface="Calibri"/>
                <a:cs typeface="Calibri"/>
              </a:rPr>
              <a:t>Top 10 databases that are currently used or worked with.</a:t>
            </a:r>
          </a:p>
          <a:p>
            <a:pPr lvl="1"/>
            <a:r>
              <a:rPr lang="en-US" sz="1800" dirty="0">
                <a:latin typeface="Calibri"/>
                <a:cs typeface="Calibri"/>
              </a:rPr>
              <a:t>Top platforms that are used or worked with.</a:t>
            </a:r>
          </a:p>
          <a:p>
            <a:pPr lvl="1"/>
            <a:r>
              <a:rPr lang="en-US" sz="1800" dirty="0">
                <a:latin typeface="Calibri"/>
                <a:cs typeface="Calibri"/>
              </a:rPr>
              <a:t>Top 10 Web Frames that are used or worked with.</a:t>
            </a:r>
          </a:p>
          <a:p>
            <a:r>
              <a:rPr lang="en-US" sz="2400" dirty="0">
                <a:latin typeface="Calibri"/>
                <a:cs typeface="Calibri"/>
              </a:rPr>
              <a:t>Analyzed and visualized various technologies that are most desired for the next year.</a:t>
            </a:r>
          </a:p>
          <a:p>
            <a:pPr lvl="1"/>
            <a:r>
              <a:rPr lang="en-US" sz="1800" dirty="0">
                <a:latin typeface="Calibri"/>
                <a:cs typeface="Calibri"/>
              </a:rPr>
              <a:t>Top 10 programming languages that are most desired for the next year.</a:t>
            </a:r>
            <a:endParaRPr lang="en-US" sz="1800" dirty="0">
              <a:latin typeface="IBM Plex Mono Text"/>
              <a:cs typeface="Calibri"/>
            </a:endParaRPr>
          </a:p>
          <a:p>
            <a:pPr lvl="1"/>
            <a:r>
              <a:rPr lang="en-US" sz="1800" dirty="0">
                <a:latin typeface="Calibri"/>
                <a:cs typeface="Calibri"/>
              </a:rPr>
              <a:t>Top 10 databases that are currently used or worked with.</a:t>
            </a:r>
            <a:endParaRPr lang="en-US" sz="1800" dirty="0">
              <a:latin typeface="IBM Plex Mono Text"/>
              <a:cs typeface="Calibri"/>
            </a:endParaRPr>
          </a:p>
          <a:p>
            <a:pPr lvl="1"/>
            <a:r>
              <a:rPr lang="en-US" sz="1800" dirty="0">
                <a:latin typeface="Calibri"/>
                <a:cs typeface="Calibri"/>
              </a:rPr>
              <a:t>Top platforms that are most desired for the next year.</a:t>
            </a:r>
            <a:endParaRPr lang="en-US" sz="1800" dirty="0">
              <a:latin typeface="IBM Plex Mono Text"/>
              <a:cs typeface="Calibri"/>
            </a:endParaRPr>
          </a:p>
          <a:p>
            <a:pPr lvl="1"/>
            <a:r>
              <a:rPr lang="en-US" sz="1800" dirty="0">
                <a:latin typeface="Calibri"/>
                <a:cs typeface="Calibri"/>
              </a:rPr>
              <a:t>Top 10 Web Frames that are mostly desired for the next year.</a:t>
            </a:r>
            <a:endParaRPr lang="en-US" dirty="0"/>
          </a:p>
          <a:p>
            <a:r>
              <a:rPr lang="en-US" sz="2400" dirty="0">
                <a:latin typeface="Calibri"/>
                <a:cs typeface="Calibri"/>
              </a:rPr>
              <a:t>Demographic analysis of the data.</a:t>
            </a:r>
          </a:p>
          <a:p>
            <a:endParaRPr lang="en-US" sz="2200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122682" y="1850609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IBM Plex Mono Text"/>
              </a:rPr>
              <a:t>Objective</a:t>
            </a:r>
            <a:r>
              <a:rPr lang="en-US" dirty="0">
                <a:latin typeface="IBM Plex Mono Text"/>
              </a:rPr>
              <a:t>: </a:t>
            </a:r>
            <a:endParaRPr lang="en-US" sz="2200" dirty="0"/>
          </a:p>
          <a:p>
            <a:pPr lvl="1"/>
            <a:r>
              <a:rPr lang="en-US" dirty="0">
                <a:latin typeface="IBM Plex Mono Text"/>
              </a:rPr>
              <a:t>To get to know what are the technologies that are going to in demand in the future.</a:t>
            </a:r>
            <a:endParaRPr lang="en-US" dirty="0"/>
          </a:p>
          <a:p>
            <a:r>
              <a:rPr lang="en-US" b="1" dirty="0">
                <a:latin typeface="IBM Plex Mono Text"/>
              </a:rPr>
              <a:t>Advantages:</a:t>
            </a:r>
            <a:endParaRPr lang="en-US" dirty="0"/>
          </a:p>
          <a:p>
            <a:pPr marL="971550" lvl="1" indent="-285750"/>
            <a:r>
              <a:rPr lang="en-US" dirty="0">
                <a:latin typeface="IBM Plex Mono Text"/>
              </a:rPr>
              <a:t>To upskill based on the future popular technologies.</a:t>
            </a:r>
            <a:endParaRPr lang="en-US"/>
          </a:p>
          <a:p>
            <a:pPr marL="971550" lvl="1" indent="-285750"/>
            <a:r>
              <a:rPr lang="en-US" dirty="0">
                <a:latin typeface="IBM Plex Mono Text"/>
              </a:rPr>
              <a:t>How the demographics is going to be various technologies like programming languages, databases, web frames etc.,</a:t>
            </a:r>
            <a:endParaRPr lang="en-US"/>
          </a:p>
          <a:p>
            <a:pPr marL="971550" lvl="1" indent="-285750"/>
            <a:r>
              <a:rPr lang="en-US" dirty="0">
                <a:latin typeface="IBM Plex Mono Text"/>
              </a:rPr>
              <a:t>Useful for HR and IT firms.</a:t>
            </a:r>
            <a:endParaRPr lang="en-US" dirty="0"/>
          </a:p>
          <a:p>
            <a:pPr marL="971550" lvl="1" indent="-285750"/>
            <a:endParaRPr lang="en-US" sz="1800" dirty="0"/>
          </a:p>
          <a:p>
            <a:pPr marL="0" indent="0">
              <a:buNone/>
            </a:pPr>
            <a:endParaRPr lang="en-US" sz="220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500839"/>
            <a:ext cx="7068725" cy="498841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dirty="0">
                <a:latin typeface="IBM Plex Mono Text"/>
              </a:rPr>
              <a:t>Data Collection</a:t>
            </a:r>
          </a:p>
          <a:p>
            <a:pPr lvl="1"/>
            <a:r>
              <a:rPr lang="en-US" sz="2000" dirty="0">
                <a:latin typeface="IBM Plex Mono Text"/>
              </a:rPr>
              <a:t>Python get and requests library in jupyter notebook.</a:t>
            </a:r>
          </a:p>
          <a:p>
            <a:r>
              <a:rPr lang="en-US" sz="2400" dirty="0">
                <a:latin typeface="IBM Plex Mono Text"/>
              </a:rPr>
              <a:t>Data Exploration</a:t>
            </a:r>
            <a:endParaRPr lang="en-US" sz="2400"/>
          </a:p>
          <a:p>
            <a:pPr lvl="1"/>
            <a:r>
              <a:rPr lang="en-US" sz="2000" dirty="0">
                <a:latin typeface="IBM Plex Mono Text"/>
              </a:rPr>
              <a:t>SQL Queries and Python jupyter notebook.</a:t>
            </a:r>
          </a:p>
          <a:p>
            <a:r>
              <a:rPr lang="en-US" sz="2400" dirty="0">
                <a:latin typeface="IBM Plex Mono Text"/>
              </a:rPr>
              <a:t>Data Cleaning</a:t>
            </a:r>
          </a:p>
          <a:p>
            <a:pPr lvl="1"/>
            <a:r>
              <a:rPr lang="en-US" sz="1800" dirty="0">
                <a:latin typeface="IBM Plex Mono Text"/>
              </a:rPr>
              <a:t>Cleaning done using python pandas library in jupyter notebook.</a:t>
            </a:r>
          </a:p>
          <a:p>
            <a:r>
              <a:rPr lang="en-US" sz="2400" dirty="0">
                <a:latin typeface="IBM Plex Mono Text"/>
              </a:rPr>
              <a:t>Data Visualization </a:t>
            </a:r>
            <a:endParaRPr lang="en-US" sz="2400"/>
          </a:p>
          <a:p>
            <a:pPr lvl="1"/>
            <a:r>
              <a:rPr lang="en-US" sz="1800" dirty="0">
                <a:latin typeface="IBM Plex Mono Text"/>
              </a:rPr>
              <a:t>Basic visualization done using python jupyter notebook.</a:t>
            </a:r>
          </a:p>
          <a:p>
            <a:pPr lvl="1"/>
            <a:r>
              <a:rPr lang="en-US" sz="1800" dirty="0">
                <a:latin typeface="IBM Plex Mono Text"/>
              </a:rPr>
              <a:t>Python matplotlib library.</a:t>
            </a:r>
          </a:p>
          <a:p>
            <a:pPr lvl="1"/>
            <a:r>
              <a:rPr lang="en-US" sz="1800" dirty="0">
                <a:latin typeface="IBM Plex Mono Text"/>
              </a:rPr>
              <a:t>Python seaborn library.</a:t>
            </a:r>
          </a:p>
          <a:p>
            <a:r>
              <a:rPr lang="en-US" sz="2400" dirty="0">
                <a:latin typeface="IBM Plex Mono Text"/>
              </a:rPr>
              <a:t>Dashboarding</a:t>
            </a:r>
            <a:endParaRPr lang="en-US" sz="2400"/>
          </a:p>
          <a:p>
            <a:pPr lvl="1"/>
            <a:r>
              <a:rPr lang="en-US" sz="1800" dirty="0">
                <a:latin typeface="IBM Plex Mono Text"/>
              </a:rPr>
              <a:t>Software used: IBM Cognos</a:t>
            </a:r>
          </a:p>
          <a:p>
            <a:r>
              <a:rPr lang="en-US" sz="2400" dirty="0">
                <a:latin typeface="IBM Plex Mono Text"/>
              </a:rPr>
              <a:t>Data Presentation</a:t>
            </a:r>
            <a:endParaRPr lang="en-US" sz="2400"/>
          </a:p>
          <a:p>
            <a:pPr lvl="1"/>
            <a:r>
              <a:rPr lang="en-US" sz="2000" dirty="0">
                <a:latin typeface="IBM Plex Mono Text"/>
              </a:rPr>
              <a:t>Microsoft Power point used for presenting the work.</a:t>
            </a:r>
            <a:endParaRPr lang="en-US" sz="2000" dirty="0"/>
          </a:p>
          <a:p>
            <a:pPr lvl="1"/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BB41B8-50E7-85EF-375A-3C960E7BD73E}"/>
              </a:ext>
            </a:extLst>
          </p:cNvPr>
          <p:cNvSpPr txBox="1"/>
          <p:nvPr/>
        </p:nvSpPr>
        <p:spPr>
          <a:xfrm>
            <a:off x="999343" y="1714499"/>
            <a:ext cx="10224384" cy="45550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000" b="1" dirty="0"/>
              <a:t>From the Current technologies analysis:</a:t>
            </a:r>
            <a:endParaRPr lang="en-US" sz="2000" b="1"/>
          </a:p>
          <a:p>
            <a:pPr marL="742950" lvl="1" indent="-285750">
              <a:buFont typeface="Arial"/>
              <a:buChar char="•"/>
            </a:pPr>
            <a:r>
              <a:rPr lang="en-GB" dirty="0"/>
              <a:t>It seems that the top 3 programming languages that the respondents are worked or used are JavaScript, HTML/CSS and SQL respectively.</a:t>
            </a:r>
          </a:p>
          <a:p>
            <a:pPr marL="742950" lvl="1" indent="-285750">
              <a:buFont typeface="Arial"/>
              <a:buChar char="•"/>
            </a:pPr>
            <a:r>
              <a:rPr lang="en-GB" dirty="0"/>
              <a:t>From Top 10 databases perspective we can tell that MySQL is leading the race with close 2nd and 3rd going to Microsoft SQL server and Postgre SQL respectively.</a:t>
            </a:r>
          </a:p>
          <a:p>
            <a:pPr marL="742950" lvl="1" indent="-285750">
              <a:buFont typeface="Arial"/>
              <a:buChar char="•"/>
            </a:pPr>
            <a:r>
              <a:rPr lang="en-GB" dirty="0"/>
              <a:t>Top Platforms that are being used are Linux and then comes the Windows.</a:t>
            </a:r>
          </a:p>
          <a:p>
            <a:pPr marL="742950" lvl="1" indent="-285750">
              <a:buFont typeface="Arial"/>
              <a:buChar char="•"/>
            </a:pPr>
            <a:r>
              <a:rPr lang="en-GB" dirty="0"/>
              <a:t>Top Web Frames used are Jquery.js, </a:t>
            </a:r>
            <a:r>
              <a:rPr lang="en-GB" dirty="0" err="1"/>
              <a:t>Angular.Js</a:t>
            </a:r>
            <a:r>
              <a:rPr lang="en-GB" dirty="0"/>
              <a:t> and </a:t>
            </a:r>
            <a:r>
              <a:rPr lang="en-GB" dirty="0" err="1"/>
              <a:t>React.Js</a:t>
            </a:r>
            <a:endParaRPr lang="en-GB" dirty="0"/>
          </a:p>
          <a:p>
            <a:pPr marL="285750" indent="-285750">
              <a:buFont typeface="Arial,Sans-Serif"/>
              <a:buChar char="•"/>
            </a:pPr>
            <a:r>
              <a:rPr lang="en-GB" b="1" dirty="0">
                <a:ea typeface="+mn-lt"/>
                <a:cs typeface="+mn-lt"/>
              </a:rPr>
              <a:t>From the Future technologies trend analysis: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GB" dirty="0">
                <a:ea typeface="+mn-lt"/>
                <a:cs typeface="+mn-lt"/>
              </a:rPr>
              <a:t>It seems that the top 3 programming languages that the respondents are looking for the future to learn or use are JavaScript, HTML/CSS and Python respectively.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GB" dirty="0">
                <a:ea typeface="+mn-lt"/>
                <a:cs typeface="+mn-lt"/>
              </a:rPr>
              <a:t>From Top 10 databases perspective we can tell that Postgre SQL is leading the race with close 2nd and 3rd going to Mango DB and MySQL and Redis respectively.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GB" dirty="0">
                <a:ea typeface="+mn-lt"/>
                <a:cs typeface="+mn-lt"/>
              </a:rPr>
              <a:t>Top Platforms that are being used are Linux and then comes the Docker and AWS.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GB" dirty="0">
                <a:ea typeface="+mn-lt"/>
                <a:cs typeface="+mn-lt"/>
              </a:rPr>
              <a:t>Top Web Frames used are </a:t>
            </a:r>
            <a:r>
              <a:rPr lang="en-GB" dirty="0" err="1">
                <a:ea typeface="+mn-lt"/>
                <a:cs typeface="+mn-lt"/>
              </a:rPr>
              <a:t>React.Js</a:t>
            </a:r>
            <a:r>
              <a:rPr lang="en-GB" dirty="0">
                <a:ea typeface="+mn-lt"/>
                <a:cs typeface="+mn-lt"/>
              </a:rPr>
              <a:t>, </a:t>
            </a:r>
            <a:r>
              <a:rPr lang="en-GB" dirty="0" err="1">
                <a:ea typeface="+mn-lt"/>
                <a:cs typeface="+mn-lt"/>
              </a:rPr>
              <a:t>Angular.Js</a:t>
            </a:r>
            <a:r>
              <a:rPr lang="en-GB" dirty="0">
                <a:ea typeface="+mn-lt"/>
                <a:cs typeface="+mn-lt"/>
              </a:rPr>
              <a:t> and </a:t>
            </a:r>
            <a:r>
              <a:rPr lang="en-GB" dirty="0" err="1">
                <a:ea typeface="+mn-lt"/>
                <a:cs typeface="+mn-lt"/>
              </a:rPr>
              <a:t>Vue.Js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/>
          </a:p>
          <a:p>
            <a:pPr marL="742950" lvl="1" indent="-285750">
              <a:buFont typeface="Arial"/>
              <a:buChar char="•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RESULTS(contd..)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BB41B8-50E7-85EF-375A-3C960E7BD73E}"/>
              </a:ext>
            </a:extLst>
          </p:cNvPr>
          <p:cNvSpPr txBox="1"/>
          <p:nvPr/>
        </p:nvSpPr>
        <p:spPr>
          <a:xfrm>
            <a:off x="999343" y="1714499"/>
            <a:ext cx="10224384" cy="34470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000" b="1" dirty="0"/>
              <a:t>From the Demographics point of view:</a:t>
            </a:r>
            <a:endParaRPr lang="en-US" sz="2000" b="1" dirty="0"/>
          </a:p>
          <a:p>
            <a:pPr marL="742950" lvl="1" indent="-285750">
              <a:buFont typeface="Arial"/>
              <a:buChar char="•"/>
            </a:pPr>
            <a:r>
              <a:rPr lang="en-GB" dirty="0"/>
              <a:t>When the survey was classified based on the gender we came to know that almost 94% of the respondents were Men.</a:t>
            </a:r>
          </a:p>
          <a:p>
            <a:pPr marL="742950" lvl="1" indent="-285750">
              <a:buFont typeface="Arial"/>
              <a:buChar char="•"/>
            </a:pPr>
            <a:r>
              <a:rPr lang="en-GB" dirty="0"/>
              <a:t>From the countries perspective we can say that most of the respondents belong and United States.</a:t>
            </a:r>
          </a:p>
          <a:p>
            <a:pPr marL="742950" lvl="1" indent="-285750">
              <a:buFont typeface="Arial"/>
              <a:buChar char="•"/>
            </a:pPr>
            <a:r>
              <a:rPr lang="en-GB" dirty="0"/>
              <a:t>When the age of the respondents who participated in the survey is observed, maximum of the respondents belong to the age group of 25 to 30 y/o.</a:t>
            </a:r>
          </a:p>
          <a:p>
            <a:pPr marL="742950" lvl="1" indent="-285750">
              <a:buFont typeface="Arial"/>
              <a:buChar char="•"/>
            </a:pPr>
            <a:r>
              <a:rPr lang="en-GB" dirty="0"/>
              <a:t>When we check the education level of the 94% of men who have taken part in the survey, larger part of the group has Bachelor's Degree.</a:t>
            </a:r>
          </a:p>
          <a:p>
            <a:pPr lvl="1"/>
            <a:endParaRPr lang="en-GB" dirty="0"/>
          </a:p>
          <a:p>
            <a:pPr marL="285750" indent="-285750">
              <a:buFont typeface="Arial,Sans-Serif"/>
              <a:buChar char="•"/>
            </a:pPr>
            <a:endParaRPr lang="en-GB" b="1" dirty="0"/>
          </a:p>
          <a:p>
            <a:pPr marL="742950" lvl="1" indent="-285750">
              <a:buFont typeface="Arial"/>
              <a:buChar char="•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4383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7EFAD974-5AC5-B26B-78B8-6C06A882F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54" y="2276593"/>
            <a:ext cx="5553854" cy="3878780"/>
          </a:xfrm>
          <a:prstGeom prst="rect">
            <a:avLst/>
          </a:prstGeom>
        </p:spPr>
      </p:pic>
      <p:pic>
        <p:nvPicPr>
          <p:cNvPr id="9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B020F2D6-38A4-1EA9-305E-4973FDDEA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008" y="2325988"/>
            <a:ext cx="6103494" cy="370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IBM Plex Mono Text"/>
              </a:rPr>
              <a:t>Findings</a:t>
            </a:r>
          </a:p>
          <a:p>
            <a:r>
              <a:rPr lang="en-US" sz="2400" dirty="0">
                <a:latin typeface="IBM Plex Mono Text"/>
              </a:rPr>
              <a:t>JavaScript, HTML/CSS and SQL are top 3 for the current year</a:t>
            </a:r>
            <a:endParaRPr lang="en-US" sz="2400"/>
          </a:p>
          <a:p>
            <a:r>
              <a:rPr lang="en-US" sz="2400" dirty="0">
                <a:latin typeface="IBM Plex Mono Text"/>
              </a:rPr>
              <a:t>Since Python has abundant libraries and also with ease of learning it has made its place in top 3 for the next year.</a:t>
            </a:r>
          </a:p>
          <a:p>
            <a:r>
              <a:rPr lang="en-US" sz="2400" dirty="0">
                <a:latin typeface="IBM Plex Mono Text"/>
              </a:rPr>
              <a:t>We can see that PowerShell, </a:t>
            </a:r>
            <a:r>
              <a:rPr lang="en-US" sz="2400" dirty="0" err="1">
                <a:latin typeface="IBM Plex Mono Text"/>
              </a:rPr>
              <a:t>c++</a:t>
            </a:r>
            <a:r>
              <a:rPr lang="en-US" sz="2400" dirty="0">
                <a:latin typeface="IBM Plex Mono Text"/>
              </a:rPr>
              <a:t> and </a:t>
            </a:r>
            <a:r>
              <a:rPr lang="en-US" sz="2400" dirty="0" err="1">
                <a:latin typeface="IBM Plex Mono Text"/>
              </a:rPr>
              <a:t>php</a:t>
            </a:r>
            <a:r>
              <a:rPr lang="en-US" sz="2400" dirty="0">
                <a:latin typeface="IBM Plex Mono Text"/>
              </a:rPr>
              <a:t> slowly moving out of the top 10 list.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IBM Plex Mono Text"/>
              </a:rPr>
              <a:t>Implications</a:t>
            </a:r>
          </a:p>
          <a:p>
            <a:r>
              <a:rPr lang="en-US" sz="2400" dirty="0">
                <a:latin typeface="IBM Plex Mono Text"/>
              </a:rPr>
              <a:t>Importance for JavaScript has not changed.</a:t>
            </a:r>
          </a:p>
          <a:p>
            <a:r>
              <a:rPr lang="en-US" sz="2400" dirty="0">
                <a:latin typeface="IBM Plex Mono Text"/>
              </a:rPr>
              <a:t>Since AI and ML require python and hence its increasing popularity,</a:t>
            </a:r>
          </a:p>
          <a:p>
            <a:r>
              <a:rPr lang="en-US" sz="2400" dirty="0">
                <a:latin typeface="IBM Plex Mono Text"/>
              </a:rPr>
              <a:t>SQL also still needed by the companies for big data applications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360</Words>
  <Application>Microsoft Office PowerPoint</Application>
  <PresentationFormat>Widescreen</PresentationFormat>
  <Paragraphs>110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SLIDE_TEMPLATE_skill_network</vt:lpstr>
      <vt:lpstr>Various Technologies trend analysis and their representation.</vt:lpstr>
      <vt:lpstr>OUTLINE</vt:lpstr>
      <vt:lpstr>EXECUTIVE SUMMARY</vt:lpstr>
      <vt:lpstr>INTRODUCTION</vt:lpstr>
      <vt:lpstr>METHODOLOGY</vt:lpstr>
      <vt:lpstr>RESULTS</vt:lpstr>
      <vt:lpstr>RESULTS(contd..)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Niveditha Pandith T S</cp:lastModifiedBy>
  <cp:revision>672</cp:revision>
  <dcterms:created xsi:type="dcterms:W3CDTF">2020-10-28T18:29:43Z</dcterms:created>
  <dcterms:modified xsi:type="dcterms:W3CDTF">2022-12-20T12:01:37Z</dcterms:modified>
</cp:coreProperties>
</file>