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Alegreya Sans Light"/>
      <p:regular r:id="rId25"/>
      <p:bold r:id="rId26"/>
      <p:italic r:id="rId27"/>
      <p:boldItalic r:id="rId28"/>
    </p:embeddedFont>
    <p:embeddedFont>
      <p:font typeface="Alegreya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guide id="3" pos="1008">
          <p15:clr>
            <a:srgbClr val="747775"/>
          </p15:clr>
        </p15:guide>
        <p15:guide id="4" orient="horz" pos="1224">
          <p15:clr>
            <a:srgbClr val="747775"/>
          </p15:clr>
        </p15:guide>
        <p15:guide id="5" orient="horz" pos="576">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Yue W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5EB5E3-1B50-4BB8-9128-6A3509C75DAB}">
  <a:tblStyle styleId="{D65EB5E3-1B50-4BB8-9128-6A3509C75DA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1008"/>
        <p:guide pos="1224" orient="horz"/>
        <p:guide pos="5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AlegreyaSansLight-bold.fntdata"/><Relationship Id="rId25" Type="http://schemas.openxmlformats.org/officeDocument/2006/relationships/font" Target="fonts/AlegreyaSansLight-regular.fntdata"/><Relationship Id="rId28" Type="http://schemas.openxmlformats.org/officeDocument/2006/relationships/font" Target="fonts/AlegreyaSansLight-boldItalic.fntdata"/><Relationship Id="rId27" Type="http://schemas.openxmlformats.org/officeDocument/2006/relationships/font" Target="fonts/AlegreyaSansLight-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AlegreyaSans-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AlegreyaSans-italic.fntdata"/><Relationship Id="rId30" Type="http://schemas.openxmlformats.org/officeDocument/2006/relationships/font" Target="fonts/AlegreyaSans-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AlegreyaSans-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6-06T06:17:15.623">
    <p:pos x="6000" y="0"/>
    <p:text>meme input isn't clear; the biggest picture maybe just use the left 1st interface layout.
Feed back isn't clear; should give clear label feedback for us to improve our vibes data instead of orange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24ed158e0d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24ed158e0d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e27686a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e27686a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Alegreya Sans Light"/>
              <a:buChar char="●"/>
            </a:pPr>
            <a:r>
              <a:rPr lang="en" sz="1500">
                <a:solidFill>
                  <a:schemeClr val="dk1"/>
                </a:solidFill>
                <a:latin typeface="Alegreya Sans Light"/>
                <a:ea typeface="Alegreya Sans Light"/>
                <a:cs typeface="Alegreya Sans Light"/>
                <a:sym typeface="Alegreya Sans Light"/>
              </a:rPr>
              <a:t>zero-shot multi-class prediction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e27686a5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e27686a5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e27686a5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e27686a5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e27686a5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e27686a5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e950369b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e950369b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Alegreya Sans"/>
                <a:ea typeface="Alegreya Sans"/>
                <a:cs typeface="Alegreya Sans"/>
                <a:sym typeface="Alegreya Sans"/>
              </a:rPr>
              <a:t>• detailed presentation of results (e.g. in-depth explain one or two clusters to demonstrate method and practical outcome)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e27686a5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e27686a5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K-means, GPT tends to predict some vibes more than others.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e27686a5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e27686a5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4f135ab0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4f135ab0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4ec3755c7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4ec3755c7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Alegreya Sans"/>
                <a:ea typeface="Alegreya Sans"/>
                <a:cs typeface="Alegreya Sans"/>
                <a:sym typeface="Alegreya Sans"/>
              </a:rPr>
              <a:t>CONTEXT</a:t>
            </a:r>
            <a:endParaRPr b="1" sz="1400">
              <a:solidFill>
                <a:schemeClr val="dk1"/>
              </a:solidFill>
              <a:latin typeface="Alegreya Sans"/>
              <a:ea typeface="Alegreya Sans"/>
              <a:cs typeface="Alegreya Sans"/>
              <a:sym typeface="Alegreya Sans"/>
            </a:endParaRPr>
          </a:p>
          <a:p>
            <a:pPr indent="0" lvl="0" marL="0" rtl="0" algn="l">
              <a:spcBef>
                <a:spcPts val="0"/>
              </a:spcBef>
              <a:spcAft>
                <a:spcPts val="0"/>
              </a:spcAft>
              <a:buClr>
                <a:schemeClr val="dk1"/>
              </a:buClr>
              <a:buSzPts val="1100"/>
              <a:buFont typeface="Arial"/>
              <a:buNone/>
            </a:pPr>
            <a:r>
              <a:rPr b="1" lang="en" sz="1400">
                <a:solidFill>
                  <a:schemeClr val="dk1"/>
                </a:solidFill>
                <a:latin typeface="Alegreya Sans"/>
                <a:ea typeface="Alegreya Sans"/>
                <a:cs typeface="Alegreya Sans"/>
                <a:sym typeface="Alegreya Sans"/>
              </a:rPr>
              <a:t>(overview: why, what, how, where and for whom?)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e950369b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4e950369b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latin typeface="Alegreya Sans"/>
                <a:ea typeface="Alegreya Sans"/>
                <a:cs typeface="Alegreya Sans"/>
                <a:sym typeface="Alegreya Sans"/>
              </a:rPr>
              <a:t>Problem statement (which problem is solved, why are you solving 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ec3755c77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ec3755c77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Alegreya Sans"/>
                <a:ea typeface="Alegreya Sans"/>
                <a:cs typeface="Alegreya Sans"/>
                <a:sym typeface="Alegreya Sans"/>
              </a:rPr>
              <a:t>CONTEXT</a:t>
            </a:r>
            <a:endParaRPr b="1" sz="1400">
              <a:solidFill>
                <a:schemeClr val="dk1"/>
              </a:solidFill>
              <a:latin typeface="Alegreya Sans"/>
              <a:ea typeface="Alegreya Sans"/>
              <a:cs typeface="Alegreya Sans"/>
              <a:sym typeface="Alegreya Sans"/>
            </a:endParaRPr>
          </a:p>
          <a:p>
            <a:pPr indent="0" lvl="0" marL="0" rtl="0" algn="l">
              <a:spcBef>
                <a:spcPts val="0"/>
              </a:spcBef>
              <a:spcAft>
                <a:spcPts val="0"/>
              </a:spcAft>
              <a:buClr>
                <a:schemeClr val="dk1"/>
              </a:buClr>
              <a:buSzPts val="1100"/>
              <a:buFont typeface="Arial"/>
              <a:buNone/>
            </a:pPr>
            <a:r>
              <a:rPr b="1" lang="en" sz="1400">
                <a:solidFill>
                  <a:schemeClr val="dk1"/>
                </a:solidFill>
                <a:latin typeface="Alegreya Sans"/>
                <a:ea typeface="Alegreya Sans"/>
                <a:cs typeface="Alegreya Sans"/>
                <a:sym typeface="Alegreya Sans"/>
              </a:rPr>
              <a:t>(overview: why, what, how, where and for whom?)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e950369b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e950369b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e27686a5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e27686a5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 training data, predicting yes or no for each vibes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e27686a5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e27686a5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Alegreya Sans"/>
                <a:ea typeface="Alegreya Sans"/>
                <a:cs typeface="Alegreya Sans"/>
                <a:sym typeface="Alegreya Sans"/>
              </a:rPr>
              <a:t>Method (how are you solving the problem?)</a:t>
            </a:r>
            <a:endParaRPr b="1" sz="1400">
              <a:solidFill>
                <a:schemeClr val="dk1"/>
              </a:solidFill>
              <a:latin typeface="Alegreya Sans"/>
              <a:ea typeface="Alegreya Sans"/>
              <a:cs typeface="Alegreya Sans"/>
              <a:sym typeface="Alegreya Sans"/>
            </a:endParaRPr>
          </a:p>
          <a:p>
            <a:pPr indent="0" lvl="0" marL="0" rtl="0" algn="l">
              <a:spcBef>
                <a:spcPts val="0"/>
              </a:spcBef>
              <a:spcAft>
                <a:spcPts val="0"/>
              </a:spcAft>
              <a:buClr>
                <a:schemeClr val="dk1"/>
              </a:buClr>
              <a:buSzPts val="1100"/>
              <a:buFont typeface="Arial"/>
              <a:buNone/>
            </a:pPr>
            <a:r>
              <a:rPr b="1" lang="en" sz="1400">
                <a:solidFill>
                  <a:schemeClr val="dk1"/>
                </a:solidFill>
                <a:latin typeface="Alegreya Sans"/>
                <a:ea typeface="Alegreya Sans"/>
                <a:cs typeface="Alegreya Sans"/>
                <a:sym typeface="Alegreya Sans"/>
              </a:rPr>
              <a:t>• including method flow-chart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ec3755c7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ec3755c7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nvSpPr>
        <p:spPr>
          <a:xfrm>
            <a:off x="6374275" y="4598925"/>
            <a:ext cx="2589900" cy="461700"/>
          </a:xfrm>
          <a:prstGeom prst="rect">
            <a:avLst/>
          </a:prstGeom>
          <a:noFill/>
          <a:ln>
            <a:noFill/>
          </a:ln>
        </p:spPr>
        <p:txBody>
          <a:bodyPr anchorCtr="0" anchor="t" bIns="91425" lIns="57150" spcFirstLastPara="1" rIns="91425" wrap="square" tIns="91425">
            <a:spAutoFit/>
          </a:bodyPr>
          <a:lstStyle/>
          <a:p>
            <a:pPr indent="0" lvl="0" marL="0" marR="0" rtl="0" algn="r">
              <a:lnSpc>
                <a:spcPct val="100000"/>
              </a:lnSpc>
              <a:spcBef>
                <a:spcPts val="0"/>
              </a:spcBef>
              <a:spcAft>
                <a:spcPts val="0"/>
              </a:spcAft>
              <a:buClr>
                <a:srgbClr val="000000"/>
              </a:buClr>
              <a:buSzPts val="990"/>
              <a:buFont typeface="Arial"/>
              <a:buNone/>
            </a:pPr>
            <a:r>
              <a:rPr i="0" lang="en" sz="900" u="none" cap="none" strike="noStrike">
                <a:latin typeface="Alegreya Sans Light"/>
                <a:ea typeface="Alegreya Sans Light"/>
                <a:cs typeface="Alegreya Sans Light"/>
                <a:sym typeface="Alegreya Sans Light"/>
              </a:rPr>
              <a:t>MAA02 </a:t>
            </a:r>
            <a:endParaRPr sz="900">
              <a:latin typeface="Alegreya Sans Light"/>
              <a:ea typeface="Alegreya Sans Light"/>
              <a:cs typeface="Alegreya Sans Light"/>
              <a:sym typeface="Alegreya Sans Light"/>
            </a:endParaRPr>
          </a:p>
          <a:p>
            <a:pPr indent="0" lvl="0" marL="0" marR="0" rtl="0" algn="r">
              <a:lnSpc>
                <a:spcPct val="100000"/>
              </a:lnSpc>
              <a:spcBef>
                <a:spcPts val="0"/>
              </a:spcBef>
              <a:spcAft>
                <a:spcPts val="0"/>
              </a:spcAft>
              <a:buClr>
                <a:srgbClr val="000000"/>
              </a:buClr>
              <a:buSzPts val="990"/>
              <a:buFont typeface="Arial"/>
              <a:buNone/>
            </a:pPr>
            <a:r>
              <a:rPr lang="en" sz="900">
                <a:latin typeface="Alegreya Sans Light"/>
                <a:ea typeface="Alegreya Sans Light"/>
                <a:cs typeface="Alegreya Sans Light"/>
                <a:sym typeface="Alegreya Sans Light"/>
              </a:rPr>
              <a:t>AI IN THE BUILT ENVIRONMENT</a:t>
            </a:r>
            <a:endParaRPr sz="800">
              <a:latin typeface="Alegreya Sans Light"/>
              <a:ea typeface="Alegreya Sans Light"/>
              <a:cs typeface="Alegreya Sans Light"/>
              <a:sym typeface="Alegreya Sans Light"/>
            </a:endParaRPr>
          </a:p>
        </p:txBody>
      </p:sp>
      <p:pic>
        <p:nvPicPr>
          <p:cNvPr id="11" name="Google Shape;11;p2"/>
          <p:cNvPicPr preferRelativeResize="0"/>
          <p:nvPr/>
        </p:nvPicPr>
        <p:blipFill rotWithShape="1">
          <a:blip r:embed="rId2">
            <a:alphaModFix/>
          </a:blip>
          <a:srcRect b="12047" l="10151" r="12412" t="21316"/>
          <a:stretch/>
        </p:blipFill>
        <p:spPr>
          <a:xfrm>
            <a:off x="228600" y="4632975"/>
            <a:ext cx="1535551" cy="393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p:nvPr>
            <p:ph idx="1" type="body"/>
          </p:nvPr>
        </p:nvSpPr>
        <p:spPr>
          <a:xfrm>
            <a:off x="311700" y="3152225"/>
            <a:ext cx="8520600" cy="1300800"/>
          </a:xfrm>
          <a:prstGeom prst="rect">
            <a:avLst/>
          </a:prstGeom>
        </p:spPr>
        <p:txBody>
          <a:bodyPr anchorCtr="0" anchor="t" bIns="91425" lIns="91425" spcFirstLastPara="1" rIns="91425" wrap="square" tIns="91425">
            <a:sp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6" name="Google Shape;46;p11"/>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12"/>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p:spPr>
        <p:txBody>
          <a:bodyPr anchorCtr="0" anchor="ctr" bIns="91425" lIns="91425" spcFirstLastPara="1" rIns="91425" wrap="square" tIns="91425">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311700" y="1152475"/>
            <a:ext cx="8520600" cy="3416400"/>
          </a:xfrm>
          <a:prstGeom prst="rect">
            <a:avLst/>
          </a:prstGeom>
        </p:spPr>
        <p:txBody>
          <a:bodyPr anchorCtr="0" anchor="t" bIns="91425" lIns="91425" spcFirstLastPara="1" rIns="91425" wrap="square" tIns="91425">
            <a:sp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8" name="Google Shape;18;p4"/>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5"/>
          <p:cNvSpPr txBox="1"/>
          <p:nvPr>
            <p:ph idx="1" type="body"/>
          </p:nvPr>
        </p:nvSpPr>
        <p:spPr>
          <a:xfrm>
            <a:off x="3117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 name="Google Shape;22;p5"/>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6"/>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9" name="Google Shape;29;p7"/>
          <p:cNvSpPr txBox="1"/>
          <p:nvPr>
            <p:ph idx="1" type="body"/>
          </p:nvPr>
        </p:nvSpPr>
        <p:spPr>
          <a:xfrm>
            <a:off x="311700" y="1389600"/>
            <a:ext cx="2808000" cy="3179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7"/>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490250" y="450150"/>
            <a:ext cx="6367800" cy="4090800"/>
          </a:xfrm>
          <a:prstGeom prst="rect">
            <a:avLst/>
          </a:prstGeom>
        </p:spPr>
        <p:txBody>
          <a:bodyPr anchorCtr="0" anchor="ctr" bIns="91425" lIns="91425" spcFirstLastPara="1" rIns="91425" wrap="square" tIns="91425">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3" name="Google Shape;33;p8"/>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 name="Google Shape;37;p9"/>
          <p:cNvSpPr txBox="1"/>
          <p:nvPr>
            <p:ph idx="1" type="subTitle"/>
          </p:nvPr>
        </p:nvSpPr>
        <p:spPr>
          <a:xfrm>
            <a:off x="265500" y="2803075"/>
            <a:ext cx="4045200" cy="1235100"/>
          </a:xfrm>
          <a:prstGeom prst="rect">
            <a:avLst/>
          </a:prstGeom>
        </p:spPr>
        <p:txBody>
          <a:bodyPr anchorCtr="0" anchor="t" bIns="91425" lIns="91425" spcFirstLastPara="1" rIns="91425" wrap="square" tIns="91425">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9"/>
          <p:cNvSpPr txBox="1"/>
          <p:nvPr>
            <p:ph idx="2" type="body"/>
          </p:nvPr>
        </p:nvSpPr>
        <p:spPr>
          <a:xfrm>
            <a:off x="4939500" y="724075"/>
            <a:ext cx="3837000" cy="3695100"/>
          </a:xfrm>
          <a:prstGeom prst="rect">
            <a:avLst/>
          </a:prstGeom>
        </p:spPr>
        <p:txBody>
          <a:bodyPr anchorCtr="0" anchor="ctr" bIns="91425" lIns="91425" spcFirstLastPara="1" rIns="91425" wrap="square" tIns="91425">
            <a:sp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9" name="Google Shape;39;p9"/>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0"/>
          <p:cNvSpPr txBox="1"/>
          <p:nvPr>
            <p:ph idx="1" type="body"/>
          </p:nvPr>
        </p:nvSpPr>
        <p:spPr>
          <a:xfrm>
            <a:off x="311700" y="4230575"/>
            <a:ext cx="5998800" cy="605100"/>
          </a:xfrm>
          <a:prstGeom prst="rect">
            <a:avLst/>
          </a:prstGeom>
        </p:spPr>
        <p:txBody>
          <a:bodyPr anchorCtr="0" anchor="ctr" bIns="91425" lIns="91425" spcFirstLastPara="1" rIns="91425" wrap="square" tIns="91425">
            <a:spAutoFit/>
          </a:bodyPr>
          <a:lstStyle>
            <a:lvl1pPr indent="-228600" lvl="0" marL="457200">
              <a:lnSpc>
                <a:spcPct val="100000"/>
              </a:lnSpc>
              <a:spcBef>
                <a:spcPts val="0"/>
              </a:spcBef>
              <a:spcAft>
                <a:spcPts val="0"/>
              </a:spcAft>
              <a:buSzPts val="1800"/>
              <a:buNone/>
              <a:defRPr/>
            </a:lvl1pPr>
          </a:lstStyle>
          <a:p/>
        </p:txBody>
      </p:sp>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sp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comments" Target="../comments/commen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drive.google.com/file/d/1o8nabf7jqdK8fmNZxTlVkUMrVpKQ2bgS/view"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3"/>
          <p:cNvSpPr txBox="1"/>
          <p:nvPr/>
        </p:nvSpPr>
        <p:spPr>
          <a:xfrm>
            <a:off x="357450" y="3603950"/>
            <a:ext cx="3036600" cy="133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000000"/>
                </a:solidFill>
                <a:latin typeface="Alegreya Sans"/>
                <a:ea typeface="Alegreya Sans"/>
                <a:cs typeface="Alegreya Sans"/>
                <a:sym typeface="Alegreya Sans"/>
              </a:rPr>
              <a:t>MAA</a:t>
            </a:r>
            <a:r>
              <a:rPr b="1" lang="en" sz="1300">
                <a:latin typeface="Alegreya Sans"/>
                <a:ea typeface="Alegreya Sans"/>
                <a:cs typeface="Alegreya Sans"/>
                <a:sym typeface="Alegreya Sans"/>
              </a:rPr>
              <a:t>02</a:t>
            </a:r>
            <a:endParaRPr b="1" sz="1300">
              <a:solidFill>
                <a:srgbClr val="000000"/>
              </a:solidFill>
              <a:latin typeface="Alegreya Sans"/>
              <a:ea typeface="Alegreya Sans"/>
              <a:cs typeface="Alegreya Sans"/>
              <a:sym typeface="Alegreya Sans"/>
            </a:endParaRPr>
          </a:p>
          <a:p>
            <a:pPr indent="0" lvl="0" marL="0" rtl="0" algn="l">
              <a:spcBef>
                <a:spcPts val="0"/>
              </a:spcBef>
              <a:spcAft>
                <a:spcPts val="0"/>
              </a:spcAft>
              <a:buNone/>
            </a:pPr>
            <a:r>
              <a:rPr b="1" lang="en" sz="1300">
                <a:solidFill>
                  <a:srgbClr val="000000"/>
                </a:solidFill>
                <a:latin typeface="Alegreya Sans"/>
                <a:ea typeface="Alegreya Sans"/>
                <a:cs typeface="Alegreya Sans"/>
                <a:sym typeface="Alegreya Sans"/>
              </a:rPr>
              <a:t>AI IN THE BUILT ENVIRONMENT</a:t>
            </a:r>
            <a:endParaRPr b="1" sz="1300">
              <a:solidFill>
                <a:srgbClr val="000000"/>
              </a:solidFill>
              <a:latin typeface="Alegreya Sans"/>
              <a:ea typeface="Alegreya Sans"/>
              <a:cs typeface="Alegreya Sans"/>
              <a:sym typeface="Alegreya Sans"/>
            </a:endParaRPr>
          </a:p>
          <a:p>
            <a:pPr indent="0" lvl="0" marL="0" rtl="0" algn="l">
              <a:spcBef>
                <a:spcPts val="0"/>
              </a:spcBef>
              <a:spcAft>
                <a:spcPts val="0"/>
              </a:spcAft>
              <a:buNone/>
            </a:pPr>
            <a:r>
              <a:rPr b="1" lang="en" sz="1300">
                <a:solidFill>
                  <a:srgbClr val="000000"/>
                </a:solidFill>
                <a:latin typeface="Alegreya Sans"/>
                <a:ea typeface="Alegreya Sans"/>
                <a:cs typeface="Alegreya Sans"/>
                <a:sym typeface="Alegreya Sans"/>
              </a:rPr>
              <a:t>2022/2023</a:t>
            </a:r>
            <a:endParaRPr b="1" sz="1300">
              <a:solidFill>
                <a:srgbClr val="000000"/>
              </a:solidFill>
              <a:latin typeface="Alegreya Sans"/>
              <a:ea typeface="Alegreya Sans"/>
              <a:cs typeface="Alegreya Sans"/>
              <a:sym typeface="Alegreya Sans"/>
            </a:endParaRPr>
          </a:p>
          <a:p>
            <a:pPr indent="0" lvl="0" marL="0" rtl="0" algn="l">
              <a:spcBef>
                <a:spcPts val="0"/>
              </a:spcBef>
              <a:spcAft>
                <a:spcPts val="0"/>
              </a:spcAft>
              <a:buNone/>
            </a:pPr>
            <a:r>
              <a:t/>
            </a:r>
            <a:endParaRPr sz="1000">
              <a:solidFill>
                <a:srgbClr val="000000"/>
              </a:solidFill>
              <a:latin typeface="Alegreya Sans Light"/>
              <a:ea typeface="Alegreya Sans Light"/>
              <a:cs typeface="Alegreya Sans Light"/>
              <a:sym typeface="Alegreya Sans Light"/>
            </a:endParaRPr>
          </a:p>
          <a:p>
            <a:pPr indent="0" lvl="0" marL="0" rtl="0" algn="l">
              <a:spcBef>
                <a:spcPts val="0"/>
              </a:spcBef>
              <a:spcAft>
                <a:spcPts val="0"/>
              </a:spcAft>
              <a:buNone/>
            </a:pPr>
            <a:r>
              <a:rPr b="1" lang="en" sz="1000">
                <a:solidFill>
                  <a:srgbClr val="000000"/>
                </a:solidFill>
                <a:latin typeface="Alegreya Sans"/>
                <a:ea typeface="Alegreya Sans"/>
                <a:cs typeface="Alegreya Sans"/>
                <a:sym typeface="Alegreya Sans"/>
              </a:rPr>
              <a:t>SENIOR FACULTY </a:t>
            </a:r>
            <a:r>
              <a:rPr lang="en" sz="900">
                <a:solidFill>
                  <a:srgbClr val="000000"/>
                </a:solidFill>
                <a:latin typeface="Alegreya Sans Light"/>
                <a:ea typeface="Alegreya Sans Light"/>
                <a:cs typeface="Alegreya Sans Light"/>
                <a:sym typeface="Alegreya Sans Light"/>
              </a:rPr>
              <a:t>ANGELOS CHRONIS, SERJOSCHA DUERING</a:t>
            </a:r>
            <a:endParaRPr sz="800">
              <a:solidFill>
                <a:srgbClr val="000000"/>
              </a:solidFill>
              <a:latin typeface="Alegreya Sans Light"/>
              <a:ea typeface="Alegreya Sans Light"/>
              <a:cs typeface="Alegreya Sans Light"/>
              <a:sym typeface="Alegreya Sans Light"/>
            </a:endParaRPr>
          </a:p>
          <a:p>
            <a:pPr indent="0" lvl="0" marL="0" rtl="0" algn="l">
              <a:spcBef>
                <a:spcPts val="0"/>
              </a:spcBef>
              <a:spcAft>
                <a:spcPts val="0"/>
              </a:spcAft>
              <a:buNone/>
            </a:pPr>
            <a:r>
              <a:rPr b="1" lang="en" sz="1000">
                <a:solidFill>
                  <a:srgbClr val="000000"/>
                </a:solidFill>
                <a:latin typeface="Alegreya Sans"/>
                <a:ea typeface="Alegreya Sans"/>
                <a:cs typeface="Alegreya Sans"/>
                <a:sym typeface="Alegreya Sans"/>
              </a:rPr>
              <a:t>STUDENTS </a:t>
            </a:r>
            <a:r>
              <a:rPr lang="en" sz="900">
                <a:solidFill>
                  <a:srgbClr val="000000"/>
                </a:solidFill>
                <a:latin typeface="Alegreya Sans Light"/>
                <a:ea typeface="Alegreya Sans Light"/>
                <a:cs typeface="Alegreya Sans Light"/>
                <a:sym typeface="Alegreya Sans Light"/>
              </a:rPr>
              <a:t>ALEX FERRAGU, AKSHAY MADAPURA, ALESSANDRA WEISS, YUE WU</a:t>
            </a:r>
            <a:endParaRPr sz="1000">
              <a:solidFill>
                <a:srgbClr val="000000"/>
              </a:solidFill>
              <a:latin typeface="Alegreya Sans Light"/>
              <a:ea typeface="Alegreya Sans Light"/>
              <a:cs typeface="Alegreya Sans Light"/>
              <a:sym typeface="Alegreya Sans Light"/>
            </a:endParaRPr>
          </a:p>
        </p:txBody>
      </p:sp>
      <p:pic>
        <p:nvPicPr>
          <p:cNvPr id="54" name="Google Shape;54;p13"/>
          <p:cNvPicPr preferRelativeResize="0"/>
          <p:nvPr/>
        </p:nvPicPr>
        <p:blipFill>
          <a:blip r:embed="rId3">
            <a:alphaModFix/>
          </a:blip>
          <a:stretch>
            <a:fillRect/>
          </a:stretch>
        </p:blipFill>
        <p:spPr>
          <a:xfrm>
            <a:off x="85625" y="2244252"/>
            <a:ext cx="3238501" cy="9647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p:nvPr/>
        </p:nvSpPr>
        <p:spPr>
          <a:xfrm>
            <a:off x="1513600" y="1637550"/>
            <a:ext cx="1106400" cy="281700"/>
          </a:xfrm>
          <a:prstGeom prst="roundRect">
            <a:avLst>
              <a:gd fmla="val 11120"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chemeClr val="dk1"/>
                </a:solidFill>
                <a:latin typeface="Alegreya Sans"/>
                <a:ea typeface="Alegreya Sans"/>
                <a:cs typeface="Alegreya Sans"/>
                <a:sym typeface="Alegreya Sans"/>
              </a:rPr>
              <a:t>Quirkadelic</a:t>
            </a:r>
            <a:endParaRPr>
              <a:latin typeface="Alegreya Sans"/>
              <a:ea typeface="Alegreya Sans"/>
              <a:cs typeface="Alegreya Sans"/>
              <a:sym typeface="Alegreya Sans"/>
            </a:endParaRPr>
          </a:p>
        </p:txBody>
      </p:sp>
      <p:sp>
        <p:nvSpPr>
          <p:cNvPr id="111" name="Google Shape;111;p22"/>
          <p:cNvSpPr/>
          <p:nvPr/>
        </p:nvSpPr>
        <p:spPr>
          <a:xfrm>
            <a:off x="4018800" y="1637550"/>
            <a:ext cx="1106400" cy="281700"/>
          </a:xfrm>
          <a:prstGeom prst="roundRect">
            <a:avLst>
              <a:gd fmla="val 11120"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chemeClr val="dk1"/>
                </a:solidFill>
                <a:latin typeface="Alegreya Sans"/>
                <a:ea typeface="Alegreya Sans"/>
                <a:cs typeface="Alegreya Sans"/>
                <a:sym typeface="Alegreya Sans"/>
              </a:rPr>
              <a:t>Artsy</a:t>
            </a:r>
            <a:endParaRPr>
              <a:latin typeface="Alegreya Sans"/>
              <a:ea typeface="Alegreya Sans"/>
              <a:cs typeface="Alegreya Sans"/>
              <a:sym typeface="Alegreya Sans"/>
            </a:endParaRPr>
          </a:p>
        </p:txBody>
      </p:sp>
      <p:sp>
        <p:nvSpPr>
          <p:cNvPr id="112" name="Google Shape;112;p22"/>
          <p:cNvSpPr/>
          <p:nvPr/>
        </p:nvSpPr>
        <p:spPr>
          <a:xfrm>
            <a:off x="5271400" y="1637550"/>
            <a:ext cx="1106400" cy="281700"/>
          </a:xfrm>
          <a:prstGeom prst="roundRect">
            <a:avLst>
              <a:gd fmla="val 11120"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chemeClr val="dk1"/>
                </a:solidFill>
                <a:latin typeface="Alegreya Sans"/>
                <a:ea typeface="Alegreya Sans"/>
                <a:cs typeface="Alegreya Sans"/>
                <a:sym typeface="Alegreya Sans"/>
              </a:rPr>
              <a:t>Hipster</a:t>
            </a:r>
            <a:endParaRPr>
              <a:latin typeface="Alegreya Sans"/>
              <a:ea typeface="Alegreya Sans"/>
              <a:cs typeface="Alegreya Sans"/>
              <a:sym typeface="Alegreya Sans"/>
            </a:endParaRPr>
          </a:p>
        </p:txBody>
      </p:sp>
      <p:sp>
        <p:nvSpPr>
          <p:cNvPr id="113" name="Google Shape;113;p22"/>
          <p:cNvSpPr/>
          <p:nvPr/>
        </p:nvSpPr>
        <p:spPr>
          <a:xfrm>
            <a:off x="6524000" y="1637550"/>
            <a:ext cx="1106400" cy="281700"/>
          </a:xfrm>
          <a:prstGeom prst="roundRect">
            <a:avLst>
              <a:gd fmla="val 11120"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chemeClr val="dk1"/>
                </a:solidFill>
                <a:latin typeface="Alegreya Sans"/>
                <a:ea typeface="Alegreya Sans"/>
                <a:cs typeface="Alegreya Sans"/>
                <a:sym typeface="Alegreya Sans"/>
              </a:rPr>
              <a:t>Cozy	</a:t>
            </a:r>
            <a:endParaRPr>
              <a:latin typeface="Alegreya Sans"/>
              <a:ea typeface="Alegreya Sans"/>
              <a:cs typeface="Alegreya Sans"/>
              <a:sym typeface="Alegreya Sans"/>
            </a:endParaRPr>
          </a:p>
        </p:txBody>
      </p:sp>
      <p:sp>
        <p:nvSpPr>
          <p:cNvPr id="114" name="Google Shape;114;p22"/>
          <p:cNvSpPr/>
          <p:nvPr/>
        </p:nvSpPr>
        <p:spPr>
          <a:xfrm>
            <a:off x="1513600" y="2034225"/>
            <a:ext cx="1106400" cy="281700"/>
          </a:xfrm>
          <a:prstGeom prst="roundRect">
            <a:avLst>
              <a:gd fmla="val 11120"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chemeClr val="dk1"/>
                </a:solidFill>
                <a:latin typeface="Alegreya Sans"/>
                <a:ea typeface="Alegreya Sans"/>
                <a:cs typeface="Alegreya Sans"/>
                <a:sym typeface="Alegreya Sans"/>
              </a:rPr>
              <a:t>Industrial</a:t>
            </a:r>
            <a:endParaRPr>
              <a:latin typeface="Alegreya Sans"/>
              <a:ea typeface="Alegreya Sans"/>
              <a:cs typeface="Alegreya Sans"/>
              <a:sym typeface="Alegreya Sans"/>
            </a:endParaRPr>
          </a:p>
        </p:txBody>
      </p:sp>
      <p:sp>
        <p:nvSpPr>
          <p:cNvPr id="115" name="Google Shape;115;p22"/>
          <p:cNvSpPr/>
          <p:nvPr/>
        </p:nvSpPr>
        <p:spPr>
          <a:xfrm>
            <a:off x="2766200" y="2034225"/>
            <a:ext cx="1106400" cy="281700"/>
          </a:xfrm>
          <a:prstGeom prst="roundRect">
            <a:avLst>
              <a:gd fmla="val 11120"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chemeClr val="dk1"/>
                </a:solidFill>
                <a:latin typeface="Alegreya Sans"/>
                <a:ea typeface="Alegreya Sans"/>
                <a:cs typeface="Alegreya Sans"/>
                <a:sym typeface="Alegreya Sans"/>
              </a:rPr>
              <a:t>Exotic</a:t>
            </a:r>
            <a:endParaRPr>
              <a:latin typeface="Alegreya Sans"/>
              <a:ea typeface="Alegreya Sans"/>
              <a:cs typeface="Alegreya Sans"/>
              <a:sym typeface="Alegreya Sans"/>
            </a:endParaRPr>
          </a:p>
        </p:txBody>
      </p:sp>
      <p:sp>
        <p:nvSpPr>
          <p:cNvPr id="116" name="Google Shape;116;p22"/>
          <p:cNvSpPr/>
          <p:nvPr/>
        </p:nvSpPr>
        <p:spPr>
          <a:xfrm>
            <a:off x="4018800" y="2034225"/>
            <a:ext cx="1106400" cy="281700"/>
          </a:xfrm>
          <a:prstGeom prst="roundRect">
            <a:avLst>
              <a:gd fmla="val 11120"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chemeClr val="dk1"/>
                </a:solidFill>
                <a:latin typeface="Alegreya Sans"/>
                <a:ea typeface="Alegreya Sans"/>
                <a:cs typeface="Alegreya Sans"/>
                <a:sym typeface="Alegreya Sans"/>
              </a:rPr>
              <a:t>Sleek</a:t>
            </a:r>
            <a:endParaRPr>
              <a:latin typeface="Alegreya Sans"/>
              <a:ea typeface="Alegreya Sans"/>
              <a:cs typeface="Alegreya Sans"/>
              <a:sym typeface="Alegreya Sans"/>
            </a:endParaRPr>
          </a:p>
        </p:txBody>
      </p:sp>
      <p:sp>
        <p:nvSpPr>
          <p:cNvPr id="117" name="Google Shape;117;p22"/>
          <p:cNvSpPr/>
          <p:nvPr/>
        </p:nvSpPr>
        <p:spPr>
          <a:xfrm>
            <a:off x="5271400" y="2034225"/>
            <a:ext cx="1106400" cy="281700"/>
          </a:xfrm>
          <a:prstGeom prst="roundRect">
            <a:avLst>
              <a:gd fmla="val 11120"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chemeClr val="dk1"/>
                </a:solidFill>
                <a:latin typeface="Alegreya Sans"/>
                <a:ea typeface="Alegreya Sans"/>
                <a:cs typeface="Alegreya Sans"/>
                <a:sym typeface="Alegreya Sans"/>
              </a:rPr>
              <a:t>Nostalgic</a:t>
            </a:r>
            <a:endParaRPr>
              <a:latin typeface="Alegreya Sans"/>
              <a:ea typeface="Alegreya Sans"/>
              <a:cs typeface="Alegreya Sans"/>
              <a:sym typeface="Alegreya Sans"/>
            </a:endParaRPr>
          </a:p>
        </p:txBody>
      </p:sp>
      <p:sp>
        <p:nvSpPr>
          <p:cNvPr id="118" name="Google Shape;118;p22"/>
          <p:cNvSpPr/>
          <p:nvPr/>
        </p:nvSpPr>
        <p:spPr>
          <a:xfrm>
            <a:off x="6524000" y="2034225"/>
            <a:ext cx="1106400" cy="281700"/>
          </a:xfrm>
          <a:prstGeom prst="roundRect">
            <a:avLst>
              <a:gd fmla="val 11120"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chemeClr val="dk1"/>
                </a:solidFill>
                <a:latin typeface="Alegreya Sans"/>
                <a:ea typeface="Alegreya Sans"/>
                <a:cs typeface="Alegreya Sans"/>
                <a:sym typeface="Alegreya Sans"/>
              </a:rPr>
              <a:t>Glamorous</a:t>
            </a:r>
            <a:endParaRPr>
              <a:latin typeface="Alegreya Sans"/>
              <a:ea typeface="Alegreya Sans"/>
              <a:cs typeface="Alegreya Sans"/>
              <a:sym typeface="Alegreya Sans"/>
            </a:endParaRPr>
          </a:p>
        </p:txBody>
      </p:sp>
      <p:sp>
        <p:nvSpPr>
          <p:cNvPr id="119" name="Google Shape;119;p22"/>
          <p:cNvSpPr/>
          <p:nvPr/>
        </p:nvSpPr>
        <p:spPr>
          <a:xfrm>
            <a:off x="1513600" y="2430900"/>
            <a:ext cx="1106400" cy="281700"/>
          </a:xfrm>
          <a:prstGeom prst="roundRect">
            <a:avLst>
              <a:gd fmla="val 11120"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chemeClr val="dk1"/>
                </a:solidFill>
                <a:latin typeface="Alegreya Sans"/>
                <a:ea typeface="Alegreya Sans"/>
                <a:cs typeface="Alegreya Sans"/>
                <a:sym typeface="Alegreya Sans"/>
              </a:rPr>
              <a:t>Sophisticated</a:t>
            </a:r>
            <a:endParaRPr>
              <a:latin typeface="Alegreya Sans"/>
              <a:ea typeface="Alegreya Sans"/>
              <a:cs typeface="Alegreya Sans"/>
              <a:sym typeface="Alegreya Sans"/>
            </a:endParaRPr>
          </a:p>
        </p:txBody>
      </p:sp>
      <p:sp>
        <p:nvSpPr>
          <p:cNvPr id="120" name="Google Shape;120;p22"/>
          <p:cNvSpPr/>
          <p:nvPr/>
        </p:nvSpPr>
        <p:spPr>
          <a:xfrm>
            <a:off x="2766200" y="2430900"/>
            <a:ext cx="1106400" cy="281700"/>
          </a:xfrm>
          <a:prstGeom prst="roundRect">
            <a:avLst>
              <a:gd fmla="val 11120"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chemeClr val="dk1"/>
                </a:solidFill>
                <a:latin typeface="Alegreya Sans"/>
                <a:ea typeface="Alegreya Sans"/>
                <a:cs typeface="Alegreya Sans"/>
                <a:sym typeface="Alegreya Sans"/>
              </a:rPr>
              <a:t>Funky</a:t>
            </a:r>
            <a:endParaRPr>
              <a:latin typeface="Alegreya Sans"/>
              <a:ea typeface="Alegreya Sans"/>
              <a:cs typeface="Alegreya Sans"/>
              <a:sym typeface="Alegreya Sans"/>
            </a:endParaRPr>
          </a:p>
        </p:txBody>
      </p:sp>
      <p:sp>
        <p:nvSpPr>
          <p:cNvPr id="121" name="Google Shape;121;p22"/>
          <p:cNvSpPr/>
          <p:nvPr/>
        </p:nvSpPr>
        <p:spPr>
          <a:xfrm>
            <a:off x="4018800" y="2430900"/>
            <a:ext cx="1106400" cy="281700"/>
          </a:xfrm>
          <a:prstGeom prst="roundRect">
            <a:avLst>
              <a:gd fmla="val 11120"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chemeClr val="dk1"/>
                </a:solidFill>
                <a:latin typeface="Alegreya Sans"/>
                <a:ea typeface="Alegreya Sans"/>
                <a:cs typeface="Alegreya Sans"/>
                <a:sym typeface="Alegreya Sans"/>
              </a:rPr>
              <a:t>Ethnic</a:t>
            </a:r>
            <a:endParaRPr>
              <a:latin typeface="Alegreya Sans"/>
              <a:ea typeface="Alegreya Sans"/>
              <a:cs typeface="Alegreya Sans"/>
              <a:sym typeface="Alegreya Sans"/>
            </a:endParaRPr>
          </a:p>
        </p:txBody>
      </p:sp>
      <p:sp>
        <p:nvSpPr>
          <p:cNvPr id="122" name="Google Shape;122;p22"/>
          <p:cNvSpPr/>
          <p:nvPr/>
        </p:nvSpPr>
        <p:spPr>
          <a:xfrm>
            <a:off x="5271400" y="2430900"/>
            <a:ext cx="1106400" cy="281700"/>
          </a:xfrm>
          <a:prstGeom prst="roundRect">
            <a:avLst>
              <a:gd fmla="val 11120"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chemeClr val="dk1"/>
                </a:solidFill>
                <a:latin typeface="Alegreya Sans"/>
                <a:ea typeface="Alegreya Sans"/>
                <a:cs typeface="Alegreya Sans"/>
                <a:sym typeface="Alegreya Sans"/>
              </a:rPr>
              <a:t>Underground</a:t>
            </a:r>
            <a:endParaRPr>
              <a:latin typeface="Alegreya Sans"/>
              <a:ea typeface="Alegreya Sans"/>
              <a:cs typeface="Alegreya Sans"/>
              <a:sym typeface="Alegreya Sans"/>
            </a:endParaRPr>
          </a:p>
        </p:txBody>
      </p:sp>
      <p:sp>
        <p:nvSpPr>
          <p:cNvPr id="123" name="Google Shape;123;p22"/>
          <p:cNvSpPr/>
          <p:nvPr/>
        </p:nvSpPr>
        <p:spPr>
          <a:xfrm>
            <a:off x="6524000" y="2430900"/>
            <a:ext cx="1106400" cy="281700"/>
          </a:xfrm>
          <a:prstGeom prst="roundRect">
            <a:avLst>
              <a:gd fmla="val 11120"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chemeClr val="dk1"/>
                </a:solidFill>
                <a:latin typeface="Alegreya Sans"/>
                <a:ea typeface="Alegreya Sans"/>
                <a:cs typeface="Alegreya Sans"/>
                <a:sym typeface="Alegreya Sans"/>
              </a:rPr>
              <a:t>Spirited</a:t>
            </a:r>
            <a:endParaRPr>
              <a:latin typeface="Alegreya Sans"/>
              <a:ea typeface="Alegreya Sans"/>
              <a:cs typeface="Alegreya Sans"/>
              <a:sym typeface="Alegreya Sans"/>
            </a:endParaRPr>
          </a:p>
        </p:txBody>
      </p:sp>
      <p:sp>
        <p:nvSpPr>
          <p:cNvPr id="124" name="Google Shape;124;p22"/>
          <p:cNvSpPr/>
          <p:nvPr/>
        </p:nvSpPr>
        <p:spPr>
          <a:xfrm>
            <a:off x="1513600" y="2827575"/>
            <a:ext cx="1106400" cy="281700"/>
          </a:xfrm>
          <a:prstGeom prst="roundRect">
            <a:avLst>
              <a:gd fmla="val 11120"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chemeClr val="dk1"/>
                </a:solidFill>
                <a:latin typeface="Alegreya Sans"/>
                <a:ea typeface="Alegreya Sans"/>
                <a:cs typeface="Alegreya Sans"/>
                <a:sym typeface="Alegreya Sans"/>
              </a:rPr>
              <a:t>Folksy</a:t>
            </a:r>
            <a:endParaRPr>
              <a:latin typeface="Alegreya Sans"/>
              <a:ea typeface="Alegreya Sans"/>
              <a:cs typeface="Alegreya Sans"/>
              <a:sym typeface="Alegreya Sans"/>
            </a:endParaRPr>
          </a:p>
        </p:txBody>
      </p:sp>
      <p:sp>
        <p:nvSpPr>
          <p:cNvPr id="125" name="Google Shape;125;p22"/>
          <p:cNvSpPr/>
          <p:nvPr/>
        </p:nvSpPr>
        <p:spPr>
          <a:xfrm>
            <a:off x="2766200" y="2827575"/>
            <a:ext cx="1106400" cy="281700"/>
          </a:xfrm>
          <a:prstGeom prst="roundRect">
            <a:avLst>
              <a:gd fmla="val 11120"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chemeClr val="dk1"/>
                </a:solidFill>
                <a:latin typeface="Alegreya Sans"/>
                <a:ea typeface="Alegreya Sans"/>
                <a:cs typeface="Alegreya Sans"/>
                <a:sym typeface="Alegreya Sans"/>
              </a:rPr>
              <a:t>Edgy</a:t>
            </a:r>
            <a:endParaRPr>
              <a:latin typeface="Alegreya Sans"/>
              <a:ea typeface="Alegreya Sans"/>
              <a:cs typeface="Alegreya Sans"/>
              <a:sym typeface="Alegreya Sans"/>
            </a:endParaRPr>
          </a:p>
        </p:txBody>
      </p:sp>
      <p:sp>
        <p:nvSpPr>
          <p:cNvPr id="126" name="Google Shape;126;p22"/>
          <p:cNvSpPr/>
          <p:nvPr/>
        </p:nvSpPr>
        <p:spPr>
          <a:xfrm>
            <a:off x="4018800" y="2827575"/>
            <a:ext cx="1106400" cy="281700"/>
          </a:xfrm>
          <a:prstGeom prst="roundRect">
            <a:avLst>
              <a:gd fmla="val 11120"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chemeClr val="dk1"/>
                </a:solidFill>
                <a:latin typeface="Alegreya Sans"/>
                <a:ea typeface="Alegreya Sans"/>
                <a:cs typeface="Alegreya Sans"/>
                <a:sym typeface="Alegreya Sans"/>
              </a:rPr>
              <a:t>Innovative</a:t>
            </a:r>
            <a:endParaRPr>
              <a:latin typeface="Alegreya Sans"/>
              <a:ea typeface="Alegreya Sans"/>
              <a:cs typeface="Alegreya Sans"/>
              <a:sym typeface="Alegreya Sans"/>
            </a:endParaRPr>
          </a:p>
        </p:txBody>
      </p:sp>
      <p:sp>
        <p:nvSpPr>
          <p:cNvPr id="127" name="Google Shape;127;p22"/>
          <p:cNvSpPr/>
          <p:nvPr/>
        </p:nvSpPr>
        <p:spPr>
          <a:xfrm>
            <a:off x="5271400" y="2827575"/>
            <a:ext cx="1106400" cy="281700"/>
          </a:xfrm>
          <a:prstGeom prst="roundRect">
            <a:avLst>
              <a:gd fmla="val 11120"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chemeClr val="dk1"/>
                </a:solidFill>
                <a:latin typeface="Alegreya Sans"/>
                <a:ea typeface="Alegreya Sans"/>
                <a:cs typeface="Alegreya Sans"/>
                <a:sym typeface="Alegreya Sans"/>
              </a:rPr>
              <a:t>Sustainable</a:t>
            </a:r>
            <a:endParaRPr>
              <a:latin typeface="Alegreya Sans"/>
              <a:ea typeface="Alegreya Sans"/>
              <a:cs typeface="Alegreya Sans"/>
              <a:sym typeface="Alegreya Sans"/>
            </a:endParaRPr>
          </a:p>
        </p:txBody>
      </p:sp>
      <p:sp>
        <p:nvSpPr>
          <p:cNvPr id="128" name="Google Shape;128;p22"/>
          <p:cNvSpPr/>
          <p:nvPr/>
        </p:nvSpPr>
        <p:spPr>
          <a:xfrm>
            <a:off x="6524000" y="2827575"/>
            <a:ext cx="1106400" cy="281700"/>
          </a:xfrm>
          <a:prstGeom prst="roundRect">
            <a:avLst>
              <a:gd fmla="val 11120"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chemeClr val="dk1"/>
                </a:solidFill>
                <a:latin typeface="Alegreya Sans"/>
                <a:ea typeface="Alegreya Sans"/>
                <a:cs typeface="Alegreya Sans"/>
                <a:sym typeface="Alegreya Sans"/>
              </a:rPr>
              <a:t>Cosmopolitan</a:t>
            </a:r>
            <a:endParaRPr>
              <a:latin typeface="Alegreya Sans"/>
              <a:ea typeface="Alegreya Sans"/>
              <a:cs typeface="Alegreya Sans"/>
              <a:sym typeface="Alegreya Sans"/>
            </a:endParaRPr>
          </a:p>
        </p:txBody>
      </p:sp>
      <p:sp>
        <p:nvSpPr>
          <p:cNvPr id="129" name="Google Shape;129;p22"/>
          <p:cNvSpPr/>
          <p:nvPr/>
        </p:nvSpPr>
        <p:spPr>
          <a:xfrm>
            <a:off x="4018800" y="3224250"/>
            <a:ext cx="1283700" cy="281700"/>
          </a:xfrm>
          <a:prstGeom prst="roundRect">
            <a:avLst>
              <a:gd fmla="val 11120"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chemeClr val="dk1"/>
                </a:solidFill>
                <a:latin typeface="Alegreya Sans"/>
                <a:ea typeface="Alegreya Sans"/>
                <a:cs typeface="Alegreya Sans"/>
                <a:sym typeface="Alegreya Sans"/>
              </a:rPr>
              <a:t>Garden-inspired</a:t>
            </a:r>
            <a:endParaRPr>
              <a:latin typeface="Alegreya Sans"/>
              <a:ea typeface="Alegreya Sans"/>
              <a:cs typeface="Alegreya Sans"/>
              <a:sym typeface="Alegreya Sans"/>
            </a:endParaRPr>
          </a:p>
        </p:txBody>
      </p:sp>
      <p:sp>
        <p:nvSpPr>
          <p:cNvPr id="130" name="Google Shape;130;p22"/>
          <p:cNvSpPr/>
          <p:nvPr/>
        </p:nvSpPr>
        <p:spPr>
          <a:xfrm>
            <a:off x="1513600" y="3224250"/>
            <a:ext cx="1106400" cy="281700"/>
          </a:xfrm>
          <a:prstGeom prst="roundRect">
            <a:avLst>
              <a:gd fmla="val 11120"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chemeClr val="dk1"/>
                </a:solidFill>
                <a:latin typeface="Alegreya Sans"/>
                <a:ea typeface="Alegreya Sans"/>
                <a:cs typeface="Alegreya Sans"/>
                <a:sym typeface="Alegreya Sans"/>
              </a:rPr>
              <a:t>Invigorating</a:t>
            </a:r>
            <a:endParaRPr>
              <a:latin typeface="Alegreya Sans"/>
              <a:ea typeface="Alegreya Sans"/>
              <a:cs typeface="Alegreya Sans"/>
              <a:sym typeface="Alegreya Sans"/>
            </a:endParaRPr>
          </a:p>
        </p:txBody>
      </p:sp>
      <p:sp>
        <p:nvSpPr>
          <p:cNvPr id="131" name="Google Shape;131;p22"/>
          <p:cNvSpPr/>
          <p:nvPr/>
        </p:nvSpPr>
        <p:spPr>
          <a:xfrm>
            <a:off x="2766200" y="3224250"/>
            <a:ext cx="1106400" cy="281700"/>
          </a:xfrm>
          <a:prstGeom prst="roundRect">
            <a:avLst>
              <a:gd fmla="val 11120"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chemeClr val="dk1"/>
                </a:solidFill>
                <a:latin typeface="Alegreya Sans"/>
                <a:ea typeface="Alegreya Sans"/>
                <a:cs typeface="Alegreya Sans"/>
                <a:sym typeface="Alegreya Sans"/>
              </a:rPr>
              <a:t>Chic</a:t>
            </a:r>
            <a:endParaRPr>
              <a:latin typeface="Alegreya Sans"/>
              <a:ea typeface="Alegreya Sans"/>
              <a:cs typeface="Alegreya Sans"/>
              <a:sym typeface="Alegreya Sans"/>
            </a:endParaRPr>
          </a:p>
        </p:txBody>
      </p:sp>
      <p:sp>
        <p:nvSpPr>
          <p:cNvPr id="132" name="Google Shape;132;p22"/>
          <p:cNvSpPr/>
          <p:nvPr/>
        </p:nvSpPr>
        <p:spPr>
          <a:xfrm>
            <a:off x="2766200" y="1637550"/>
            <a:ext cx="1106400" cy="281700"/>
          </a:xfrm>
          <a:prstGeom prst="roundRect">
            <a:avLst>
              <a:gd fmla="val 11120"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50">
                <a:solidFill>
                  <a:schemeClr val="dk1"/>
                </a:solidFill>
                <a:latin typeface="Alegreya Sans"/>
                <a:ea typeface="Alegreya Sans"/>
                <a:cs typeface="Alegreya Sans"/>
                <a:sym typeface="Alegreya Sans"/>
              </a:rPr>
              <a:t>Rainbow</a:t>
            </a:r>
            <a:endParaRPr>
              <a:latin typeface="Alegreya Sans"/>
              <a:ea typeface="Alegreya Sans"/>
              <a:cs typeface="Alegreya Sans"/>
              <a:sym typeface="Alegreya Sans"/>
            </a:endParaRPr>
          </a:p>
        </p:txBody>
      </p:sp>
      <p:sp>
        <p:nvSpPr>
          <p:cNvPr id="133" name="Google Shape;133;p22"/>
          <p:cNvSpPr txBox="1"/>
          <p:nvPr/>
        </p:nvSpPr>
        <p:spPr>
          <a:xfrm>
            <a:off x="1513600" y="833475"/>
            <a:ext cx="3611700" cy="66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1"/>
                </a:solidFill>
                <a:latin typeface="Alegreya Sans"/>
                <a:ea typeface="Alegreya Sans"/>
                <a:cs typeface="Alegreya Sans"/>
                <a:sym typeface="Alegreya Sans"/>
              </a:rPr>
              <a:t>How to utilize </a:t>
            </a:r>
            <a:r>
              <a:rPr b="1" lang="en" sz="1500">
                <a:solidFill>
                  <a:schemeClr val="dk1"/>
                </a:solidFill>
                <a:latin typeface="Alegreya Sans"/>
                <a:ea typeface="Alegreya Sans"/>
                <a:cs typeface="Alegreya Sans"/>
                <a:sym typeface="Alegreya Sans"/>
              </a:rPr>
              <a:t>GPT as data labeler?</a:t>
            </a:r>
            <a:endParaRPr b="1">
              <a:latin typeface="Alegreya Sans"/>
              <a:ea typeface="Alegreya Sans"/>
              <a:cs typeface="Alegreya Sans"/>
              <a:sym typeface="Alegreya Sans"/>
            </a:endParaRPr>
          </a:p>
          <a:p>
            <a:pPr indent="0" lvl="0" marL="0" rtl="0" algn="l">
              <a:spcBef>
                <a:spcPts val="0"/>
              </a:spcBef>
              <a:spcAft>
                <a:spcPts val="0"/>
              </a:spcAft>
              <a:buNone/>
            </a:pPr>
            <a:r>
              <a:rPr b="1" lang="en">
                <a:latin typeface="Alegreya Sans"/>
                <a:ea typeface="Alegreya Sans"/>
                <a:cs typeface="Alegreya Sans"/>
                <a:sym typeface="Alegreya Sans"/>
              </a:rPr>
              <a:t>Through Vibes</a:t>
            </a:r>
            <a:endParaRPr b="1">
              <a:latin typeface="Alegreya Sans"/>
              <a:ea typeface="Alegreya Sans"/>
              <a:cs typeface="Alegreya Sans"/>
              <a:sym typeface="Alegreya Sans"/>
            </a:endParaRPr>
          </a:p>
        </p:txBody>
      </p:sp>
      <p:sp>
        <p:nvSpPr>
          <p:cNvPr id="134" name="Google Shape;134;p22"/>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legreya Sans"/>
                <a:ea typeface="Alegreya Sans"/>
                <a:cs typeface="Alegreya Sans"/>
                <a:sym typeface="Alegreya Sans"/>
              </a:rPr>
              <a:t>DEEP DIVE</a:t>
            </a:r>
            <a:endParaRPr b="1">
              <a:solidFill>
                <a:schemeClr val="dk1"/>
              </a:solidFill>
              <a:latin typeface="Alegreya Sans"/>
              <a:ea typeface="Alegreya Sans"/>
              <a:cs typeface="Alegreya Sans"/>
              <a:sym typeface="Alegrey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nvSpPr>
        <p:spPr>
          <a:xfrm>
            <a:off x="1513600" y="1582175"/>
            <a:ext cx="46044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Alegreya Sans"/>
                <a:ea typeface="Alegreya Sans"/>
                <a:cs typeface="Alegreya Sans"/>
                <a:sym typeface="Alegreya Sans"/>
              </a:rPr>
              <a:t>INSTRUCTIONS</a:t>
            </a:r>
            <a:r>
              <a:rPr lang="en" sz="1100">
                <a:latin typeface="Alegreya Sans Light"/>
                <a:ea typeface="Alegreya Sans Light"/>
                <a:cs typeface="Alegreya Sans Light"/>
                <a:sym typeface="Alegreya Sans Light"/>
              </a:rPr>
              <a:t>: </a:t>
            </a:r>
            <a:endParaRPr sz="1100">
              <a:latin typeface="Alegreya Sans Light"/>
              <a:ea typeface="Alegreya Sans Light"/>
              <a:cs typeface="Alegreya Sans Light"/>
              <a:sym typeface="Alegreya Sans Light"/>
            </a:endParaRPr>
          </a:p>
          <a:p>
            <a:pPr indent="0" lvl="0" marL="0" rtl="0" algn="l">
              <a:spcBef>
                <a:spcPts val="0"/>
              </a:spcBef>
              <a:spcAft>
                <a:spcPts val="0"/>
              </a:spcAft>
              <a:buNone/>
            </a:pPr>
            <a:r>
              <a:rPr lang="en" sz="1100">
                <a:latin typeface="Alegreya Sans Light"/>
                <a:ea typeface="Alegreya Sans Light"/>
                <a:cs typeface="Alegreya Sans Light"/>
                <a:sym typeface="Alegreya Sans Light"/>
              </a:rPr>
              <a:t>Ignore all previous instructions. Your task is now to help label data. You must respond with a list of -1, 0, and 1, for example [0, 1, 0, -1 …1] that is the length of the list of vibes. You will receive a restaurant name, and three reviews from Google Maps. Based on your analysis of the reviews, you must consider each vibe in the list of vibes and assign it a score, </a:t>
            </a:r>
            <a:r>
              <a:rPr b="1" lang="en" sz="1100">
                <a:latin typeface="Alegreya Sans"/>
                <a:ea typeface="Alegreya Sans"/>
                <a:cs typeface="Alegreya Sans"/>
                <a:sym typeface="Alegreya Sans"/>
              </a:rPr>
              <a:t>1</a:t>
            </a:r>
            <a:r>
              <a:rPr lang="en" sz="1100">
                <a:latin typeface="Alegreya Sans Light"/>
                <a:ea typeface="Alegreya Sans Light"/>
                <a:cs typeface="Alegreya Sans Light"/>
                <a:sym typeface="Alegreya Sans Light"/>
              </a:rPr>
              <a:t> if this vibe is applicable to the restaurant, </a:t>
            </a:r>
            <a:r>
              <a:rPr b="1" lang="en" sz="1100">
                <a:latin typeface="Alegreya Sans"/>
                <a:ea typeface="Alegreya Sans"/>
                <a:cs typeface="Alegreya Sans"/>
                <a:sym typeface="Alegreya Sans"/>
              </a:rPr>
              <a:t>0</a:t>
            </a:r>
            <a:r>
              <a:rPr lang="en" sz="1100">
                <a:latin typeface="Alegreya Sans Light"/>
                <a:ea typeface="Alegreya Sans Light"/>
                <a:cs typeface="Alegreya Sans Light"/>
                <a:sym typeface="Alegreya Sans Light"/>
              </a:rPr>
              <a:t> if it is not relevant or there is not enough information to decide, and </a:t>
            </a:r>
            <a:r>
              <a:rPr b="1" lang="en" sz="1100">
                <a:latin typeface="Alegreya Sans"/>
                <a:ea typeface="Alegreya Sans"/>
                <a:cs typeface="Alegreya Sans"/>
                <a:sym typeface="Alegreya Sans"/>
              </a:rPr>
              <a:t>-1</a:t>
            </a:r>
            <a:r>
              <a:rPr lang="en" sz="1100">
                <a:latin typeface="Alegreya Sans Light"/>
                <a:ea typeface="Alegreya Sans Light"/>
                <a:cs typeface="Alegreya Sans Light"/>
                <a:sym typeface="Alegreya Sans Light"/>
              </a:rPr>
              <a:t> if this vibe is especially untrue of this restaurant. </a:t>
            </a:r>
            <a:endParaRPr sz="1100">
              <a:latin typeface="Alegreya Sans Light"/>
              <a:ea typeface="Alegreya Sans Light"/>
              <a:cs typeface="Alegreya Sans Light"/>
              <a:sym typeface="Alegreya Sans Light"/>
            </a:endParaRPr>
          </a:p>
          <a:p>
            <a:pPr indent="0" lvl="0" marL="0" rtl="0" algn="l">
              <a:spcBef>
                <a:spcPts val="0"/>
              </a:spcBef>
              <a:spcAft>
                <a:spcPts val="0"/>
              </a:spcAft>
              <a:buNone/>
            </a:pPr>
            <a:r>
              <a:t/>
            </a:r>
            <a:endParaRPr sz="1100">
              <a:latin typeface="Alegreya Sans Light"/>
              <a:ea typeface="Alegreya Sans Light"/>
              <a:cs typeface="Alegreya Sans Light"/>
              <a:sym typeface="Alegreya Sans Light"/>
            </a:endParaRPr>
          </a:p>
          <a:p>
            <a:pPr indent="0" lvl="0" marL="0" rtl="0" algn="l">
              <a:spcBef>
                <a:spcPts val="0"/>
              </a:spcBef>
              <a:spcAft>
                <a:spcPts val="0"/>
              </a:spcAft>
              <a:buNone/>
            </a:pPr>
            <a:r>
              <a:rPr b="1" lang="en" sz="1100">
                <a:latin typeface="Alegreya Sans"/>
                <a:ea typeface="Alegreya Sans"/>
                <a:cs typeface="Alegreya Sans"/>
                <a:sym typeface="Alegreya Sans"/>
              </a:rPr>
              <a:t>DATA</a:t>
            </a:r>
            <a:r>
              <a:rPr lang="en" sz="1100">
                <a:latin typeface="Alegreya Sans Light"/>
                <a:ea typeface="Alegreya Sans Light"/>
                <a:cs typeface="Alegreya Sans Light"/>
                <a:sym typeface="Alegreya Sans Light"/>
              </a:rPr>
              <a:t>: </a:t>
            </a:r>
            <a:endParaRPr sz="1100">
              <a:latin typeface="Alegreya Sans Light"/>
              <a:ea typeface="Alegreya Sans Light"/>
              <a:cs typeface="Alegreya Sans Light"/>
              <a:sym typeface="Alegreya Sans Light"/>
            </a:endParaRPr>
          </a:p>
          <a:p>
            <a:pPr indent="0" lvl="0" marL="0" rtl="0" algn="l">
              <a:spcBef>
                <a:spcPts val="0"/>
              </a:spcBef>
              <a:spcAft>
                <a:spcPts val="0"/>
              </a:spcAft>
              <a:buNone/>
            </a:pPr>
            <a:r>
              <a:rPr lang="en" sz="1100">
                <a:latin typeface="Alegreya Sans Light"/>
                <a:ea typeface="Alegreya Sans Light"/>
                <a:cs typeface="Alegreya Sans Light"/>
                <a:sym typeface="Alegreya Sans Light"/>
              </a:rPr>
              <a:t>Restaurant name</a:t>
            </a:r>
            <a:r>
              <a:rPr lang="en" sz="1100">
                <a:solidFill>
                  <a:schemeClr val="dk1"/>
                </a:solidFill>
                <a:latin typeface="Alegreya Sans Light"/>
                <a:ea typeface="Alegreya Sans Light"/>
                <a:cs typeface="Alegreya Sans Light"/>
                <a:sym typeface="Alegreya Sans Light"/>
              </a:rPr>
              <a:t>: [ … ]</a:t>
            </a:r>
            <a:endParaRPr sz="1100">
              <a:latin typeface="Alegreya Sans Light"/>
              <a:ea typeface="Alegreya Sans Light"/>
              <a:cs typeface="Alegreya Sans Light"/>
              <a:sym typeface="Alegreya Sans Light"/>
            </a:endParaRPr>
          </a:p>
          <a:p>
            <a:pPr indent="0" lvl="0" marL="0" rtl="0" algn="l">
              <a:spcBef>
                <a:spcPts val="0"/>
              </a:spcBef>
              <a:spcAft>
                <a:spcPts val="0"/>
              </a:spcAft>
              <a:buNone/>
            </a:pPr>
            <a:r>
              <a:rPr lang="en" sz="1100">
                <a:latin typeface="Alegreya Sans Light"/>
                <a:ea typeface="Alegreya Sans Light"/>
                <a:cs typeface="Alegreya Sans Light"/>
                <a:sym typeface="Alegreya Sans Light"/>
              </a:rPr>
              <a:t>Top 3 review previews</a:t>
            </a:r>
            <a:r>
              <a:rPr lang="en" sz="1100">
                <a:solidFill>
                  <a:schemeClr val="dk1"/>
                </a:solidFill>
                <a:latin typeface="Alegreya Sans Light"/>
                <a:ea typeface="Alegreya Sans Light"/>
                <a:cs typeface="Alegreya Sans Light"/>
                <a:sym typeface="Alegreya Sans Light"/>
              </a:rPr>
              <a:t>: [ … ]</a:t>
            </a:r>
            <a:endParaRPr sz="1100">
              <a:latin typeface="Alegreya Sans Light"/>
              <a:ea typeface="Alegreya Sans Light"/>
              <a:cs typeface="Alegreya Sans Light"/>
              <a:sym typeface="Alegreya Sans Light"/>
            </a:endParaRPr>
          </a:p>
          <a:p>
            <a:pPr indent="0" lvl="0" marL="0" rtl="0" algn="l">
              <a:spcBef>
                <a:spcPts val="0"/>
              </a:spcBef>
              <a:spcAft>
                <a:spcPts val="0"/>
              </a:spcAft>
              <a:buNone/>
            </a:pPr>
            <a:r>
              <a:rPr lang="en" sz="1100">
                <a:latin typeface="Alegreya Sans Light"/>
                <a:ea typeface="Alegreya Sans Light"/>
                <a:cs typeface="Alegreya Sans Light"/>
                <a:sym typeface="Alegreya Sans Light"/>
              </a:rPr>
              <a:t>List of vibes</a:t>
            </a:r>
            <a:r>
              <a:rPr lang="en" sz="1100">
                <a:solidFill>
                  <a:schemeClr val="dk1"/>
                </a:solidFill>
                <a:latin typeface="Alegreya Sans Light"/>
                <a:ea typeface="Alegreya Sans Light"/>
                <a:cs typeface="Alegreya Sans Light"/>
                <a:sym typeface="Alegreya Sans Light"/>
              </a:rPr>
              <a:t>: [ … ]</a:t>
            </a:r>
            <a:endParaRPr sz="1100">
              <a:latin typeface="Alegreya Sans Light"/>
              <a:ea typeface="Alegreya Sans Light"/>
              <a:cs typeface="Alegreya Sans Light"/>
              <a:sym typeface="Alegreya Sans Light"/>
            </a:endParaRPr>
          </a:p>
          <a:p>
            <a:pPr indent="0" lvl="0" marL="0" rtl="0" algn="l">
              <a:spcBef>
                <a:spcPts val="0"/>
              </a:spcBef>
              <a:spcAft>
                <a:spcPts val="0"/>
              </a:spcAft>
              <a:buNone/>
            </a:pPr>
            <a:r>
              <a:rPr lang="en" sz="1100">
                <a:latin typeface="Alegreya Sans Light"/>
                <a:ea typeface="Alegreya Sans Light"/>
                <a:cs typeface="Alegreya Sans Light"/>
                <a:sym typeface="Alegreya Sans Light"/>
              </a:rPr>
              <a:t>Vector of values for each vibe</a:t>
            </a:r>
            <a:r>
              <a:rPr lang="en" sz="1100">
                <a:solidFill>
                  <a:schemeClr val="dk1"/>
                </a:solidFill>
                <a:latin typeface="Alegreya Sans Light"/>
                <a:ea typeface="Alegreya Sans Light"/>
                <a:cs typeface="Alegreya Sans Light"/>
                <a:sym typeface="Alegreya Sans Light"/>
              </a:rPr>
              <a:t>: [ … ]</a:t>
            </a:r>
            <a:endParaRPr sz="1100">
              <a:latin typeface="Alegreya Sans Light"/>
              <a:ea typeface="Alegreya Sans Light"/>
              <a:cs typeface="Alegreya Sans Light"/>
              <a:sym typeface="Alegreya Sans Light"/>
            </a:endParaRPr>
          </a:p>
          <a:p>
            <a:pPr indent="0" lvl="0" marL="0" rtl="0" algn="l">
              <a:spcBef>
                <a:spcPts val="0"/>
              </a:spcBef>
              <a:spcAft>
                <a:spcPts val="0"/>
              </a:spcAft>
              <a:buNone/>
            </a:pPr>
            <a:r>
              <a:t/>
            </a:r>
            <a:endParaRPr sz="1100">
              <a:latin typeface="Alegreya Sans Light"/>
              <a:ea typeface="Alegreya Sans Light"/>
              <a:cs typeface="Alegreya Sans Light"/>
              <a:sym typeface="Alegreya Sans Light"/>
            </a:endParaRPr>
          </a:p>
          <a:p>
            <a:pPr indent="0" lvl="0" marL="0" rtl="0" algn="l">
              <a:spcBef>
                <a:spcPts val="0"/>
              </a:spcBef>
              <a:spcAft>
                <a:spcPts val="0"/>
              </a:spcAft>
              <a:buNone/>
            </a:pPr>
            <a:r>
              <a:rPr b="1" lang="en" sz="1100">
                <a:latin typeface="Alegreya Sans"/>
                <a:ea typeface="Alegreya Sans"/>
                <a:cs typeface="Alegreya Sans"/>
                <a:sym typeface="Alegreya Sans"/>
              </a:rPr>
              <a:t>ChatGPT</a:t>
            </a:r>
            <a:endParaRPr b="1" sz="1100">
              <a:latin typeface="Alegreya Sans"/>
              <a:ea typeface="Alegreya Sans"/>
              <a:cs typeface="Alegreya Sans"/>
              <a:sym typeface="Alegreya Sans"/>
            </a:endParaRPr>
          </a:p>
          <a:p>
            <a:pPr indent="0" lvl="0" marL="0" rtl="0" algn="l">
              <a:spcBef>
                <a:spcPts val="0"/>
              </a:spcBef>
              <a:spcAft>
                <a:spcPts val="0"/>
              </a:spcAft>
              <a:buNone/>
            </a:pPr>
            <a:r>
              <a:rPr lang="en" sz="1100">
                <a:latin typeface="Alegreya Sans Light"/>
                <a:ea typeface="Alegreya Sans Light"/>
                <a:cs typeface="Alegreya Sans Light"/>
                <a:sym typeface="Alegreya Sans Light"/>
              </a:rPr>
              <a:t>[0, 1, 0, 1, 0, 0, 0, 0, 0, 0, 0, 0, 1, 0, 0, 0, 0, 0, 0, 0, 0, 0, 0]</a:t>
            </a:r>
            <a:endParaRPr sz="1100">
              <a:latin typeface="Alegreya Sans Light"/>
              <a:ea typeface="Alegreya Sans Light"/>
              <a:cs typeface="Alegreya Sans Light"/>
              <a:sym typeface="Alegreya Sans Light"/>
            </a:endParaRPr>
          </a:p>
        </p:txBody>
      </p:sp>
      <p:sp>
        <p:nvSpPr>
          <p:cNvPr id="140" name="Google Shape;140;p23"/>
          <p:cNvSpPr txBox="1"/>
          <p:nvPr/>
        </p:nvSpPr>
        <p:spPr>
          <a:xfrm>
            <a:off x="1513600" y="833475"/>
            <a:ext cx="5802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Alegreya Sans"/>
                <a:ea typeface="Alegreya Sans"/>
                <a:cs typeface="Alegreya Sans"/>
                <a:sym typeface="Alegreya Sans"/>
              </a:rPr>
              <a:t>PROMPT GPT TO GET VIBE VECTORS  FOR EACH RESTAURANT </a:t>
            </a:r>
            <a:endParaRPr b="1">
              <a:latin typeface="Alegreya Sans"/>
              <a:ea typeface="Alegreya Sans"/>
              <a:cs typeface="Alegreya Sans"/>
              <a:sym typeface="Alegreya Sans"/>
            </a:endParaRPr>
          </a:p>
        </p:txBody>
      </p:sp>
      <p:sp>
        <p:nvSpPr>
          <p:cNvPr id="141" name="Google Shape;141;p23"/>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legreya Sans"/>
                <a:ea typeface="Alegreya Sans"/>
                <a:cs typeface="Alegreya Sans"/>
                <a:sym typeface="Alegreya Sans"/>
              </a:rPr>
              <a:t>DEEP DIVE</a:t>
            </a:r>
            <a:endParaRPr b="1">
              <a:solidFill>
                <a:schemeClr val="dk1"/>
              </a:solidFill>
              <a:latin typeface="Alegreya Sans"/>
              <a:ea typeface="Alegreya Sans"/>
              <a:cs typeface="Alegreya Sans"/>
              <a:sym typeface="Alegrey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nvSpPr>
        <p:spPr>
          <a:xfrm>
            <a:off x="1513600" y="833475"/>
            <a:ext cx="361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legreya Sans"/>
                <a:ea typeface="Alegreya Sans"/>
                <a:cs typeface="Alegreya Sans"/>
                <a:sym typeface="Alegreya Sans"/>
              </a:rPr>
              <a:t>WHAT DO WE HAVE? </a:t>
            </a:r>
            <a:endParaRPr b="1">
              <a:latin typeface="Alegreya Sans"/>
              <a:ea typeface="Alegreya Sans"/>
              <a:cs typeface="Alegreya Sans"/>
              <a:sym typeface="Alegreya Sans"/>
            </a:endParaRPr>
          </a:p>
          <a:p>
            <a:pPr indent="0" lvl="0" marL="0" rtl="0" algn="l">
              <a:spcBef>
                <a:spcPts val="0"/>
              </a:spcBef>
              <a:spcAft>
                <a:spcPts val="0"/>
              </a:spcAft>
              <a:buNone/>
            </a:pPr>
            <a:r>
              <a:rPr b="1" lang="en">
                <a:latin typeface="Alegreya Sans"/>
                <a:ea typeface="Alegreya Sans"/>
                <a:cs typeface="Alegreya Sans"/>
                <a:sym typeface="Alegreya Sans"/>
              </a:rPr>
              <a:t>REVIEWS!</a:t>
            </a:r>
            <a:endParaRPr b="1">
              <a:latin typeface="Alegreya Sans"/>
              <a:ea typeface="Alegreya Sans"/>
              <a:cs typeface="Alegreya Sans"/>
              <a:sym typeface="Alegreya Sans"/>
            </a:endParaRPr>
          </a:p>
        </p:txBody>
      </p:sp>
      <p:graphicFrame>
        <p:nvGraphicFramePr>
          <p:cNvPr id="147" name="Google Shape;147;p24"/>
          <p:cNvGraphicFramePr/>
          <p:nvPr/>
        </p:nvGraphicFramePr>
        <p:xfrm>
          <a:off x="1603350" y="1767100"/>
          <a:ext cx="3000000" cy="3000000"/>
        </p:xfrm>
        <a:graphic>
          <a:graphicData uri="http://schemas.openxmlformats.org/drawingml/2006/table">
            <a:tbl>
              <a:tblPr>
                <a:noFill/>
                <a:tableStyleId>{D65EB5E3-1B50-4BB8-9128-6A3509C75DAB}</a:tableStyleId>
              </a:tblPr>
              <a:tblGrid>
                <a:gridCol w="1740650"/>
              </a:tblGrid>
              <a:tr h="155050">
                <a:tc>
                  <a:txBody>
                    <a:bodyPr/>
                    <a:lstStyle/>
                    <a:p>
                      <a:pPr indent="0" lvl="0" marL="0" rtl="0" algn="l">
                        <a:lnSpc>
                          <a:spcPct val="115000"/>
                        </a:lnSpc>
                        <a:spcBef>
                          <a:spcPts val="0"/>
                        </a:spcBef>
                        <a:spcAft>
                          <a:spcPts val="0"/>
                        </a:spcAft>
                        <a:buNone/>
                      </a:pPr>
                      <a:r>
                        <a:rPr b="1" lang="en" sz="1000">
                          <a:latin typeface="Alegreya Sans"/>
                          <a:ea typeface="Alegreya Sans"/>
                          <a:cs typeface="Alegreya Sans"/>
                          <a:sym typeface="Alegreya Sans"/>
                        </a:rPr>
                        <a:t>Name</a:t>
                      </a:r>
                      <a:endParaRPr b="1" sz="1000">
                        <a:latin typeface="Alegreya Sans"/>
                        <a:ea typeface="Alegreya Sans"/>
                        <a:cs typeface="Alegreya Sans"/>
                        <a:sym typeface="Alegreya Sans"/>
                      </a:endParaRPr>
                    </a:p>
                  </a:txBody>
                  <a:tcPr marT="19050" marB="19050" marR="28575" marL="28575" anchor="ctr"/>
                </a:tc>
              </a:tr>
              <a:tr h="221325">
                <a:tc>
                  <a:txBody>
                    <a:bodyPr/>
                    <a:lstStyle/>
                    <a:p>
                      <a:pPr indent="0" lvl="0" marL="0" rtl="0" algn="l">
                        <a:lnSpc>
                          <a:spcPct val="115000"/>
                        </a:lnSpc>
                        <a:spcBef>
                          <a:spcPts val="0"/>
                        </a:spcBef>
                        <a:spcAft>
                          <a:spcPts val="0"/>
                        </a:spcAft>
                        <a:buNone/>
                      </a:pPr>
                      <a:r>
                        <a:rPr lang="en" sz="1000">
                          <a:latin typeface="Alegreya Sans"/>
                          <a:ea typeface="Alegreya Sans"/>
                          <a:cs typeface="Alegreya Sans"/>
                          <a:sym typeface="Alegreya Sans"/>
                        </a:rPr>
                        <a:t>Candy Darling</a:t>
                      </a:r>
                      <a:endParaRPr sz="1000">
                        <a:latin typeface="Alegreya Sans"/>
                        <a:ea typeface="Alegreya Sans"/>
                        <a:cs typeface="Alegreya Sans"/>
                        <a:sym typeface="Alegreya Sans"/>
                      </a:endParaRPr>
                    </a:p>
                  </a:txBody>
                  <a:tcPr marT="19050" marB="19050" marR="28575" marL="28575"/>
                </a:tc>
              </a:tr>
            </a:tbl>
          </a:graphicData>
        </a:graphic>
      </p:graphicFrame>
      <p:graphicFrame>
        <p:nvGraphicFramePr>
          <p:cNvPr id="148" name="Google Shape;148;p24"/>
          <p:cNvGraphicFramePr/>
          <p:nvPr/>
        </p:nvGraphicFramePr>
        <p:xfrm>
          <a:off x="1603350" y="2255025"/>
          <a:ext cx="3000000" cy="3000000"/>
        </p:xfrm>
        <a:graphic>
          <a:graphicData uri="http://schemas.openxmlformats.org/drawingml/2006/table">
            <a:tbl>
              <a:tblPr>
                <a:noFill/>
                <a:tableStyleId>{D65EB5E3-1B50-4BB8-9128-6A3509C75DAB}</a:tableStyleId>
              </a:tblPr>
              <a:tblGrid>
                <a:gridCol w="4419150"/>
              </a:tblGrid>
              <a:tr h="183475">
                <a:tc>
                  <a:txBody>
                    <a:bodyPr/>
                    <a:lstStyle/>
                    <a:p>
                      <a:pPr indent="0" lvl="0" marL="0" rtl="0" algn="l">
                        <a:lnSpc>
                          <a:spcPct val="115000"/>
                        </a:lnSpc>
                        <a:spcBef>
                          <a:spcPts val="0"/>
                        </a:spcBef>
                        <a:spcAft>
                          <a:spcPts val="0"/>
                        </a:spcAft>
                        <a:buNone/>
                      </a:pPr>
                      <a:r>
                        <a:rPr b="1" lang="en" sz="1000">
                          <a:latin typeface="Alegreya Sans"/>
                          <a:ea typeface="Alegreya Sans"/>
                          <a:cs typeface="Alegreya Sans"/>
                          <a:sym typeface="Alegreya Sans"/>
                        </a:rPr>
                        <a:t>Review 1</a:t>
                      </a:r>
                      <a:endParaRPr b="1" sz="1000">
                        <a:latin typeface="Alegreya Sans"/>
                        <a:ea typeface="Alegreya Sans"/>
                        <a:cs typeface="Alegreya Sans"/>
                        <a:sym typeface="Alegreya Sans"/>
                      </a:endParaRPr>
                    </a:p>
                  </a:txBody>
                  <a:tcPr marT="19050" marB="19050" marR="28575" marL="28575" anchor="ctr"/>
                </a:tc>
              </a:tr>
              <a:tr h="1234300">
                <a:tc>
                  <a:txBody>
                    <a:bodyPr/>
                    <a:lstStyle/>
                    <a:p>
                      <a:pPr indent="0" lvl="0" marL="0" rtl="0" algn="l">
                        <a:lnSpc>
                          <a:spcPct val="115000"/>
                        </a:lnSpc>
                        <a:spcBef>
                          <a:spcPts val="0"/>
                        </a:spcBef>
                        <a:spcAft>
                          <a:spcPts val="0"/>
                        </a:spcAft>
                        <a:buNone/>
                      </a:pPr>
                      <a:r>
                        <a:rPr lang="en" sz="1000">
                          <a:latin typeface="Alegreya Sans"/>
                          <a:ea typeface="Alegreya Sans"/>
                          <a:cs typeface="Alegreya Sans"/>
                          <a:sym typeface="Alegreya Sans"/>
                        </a:rPr>
                        <a:t>Interesting place with good drinks. I would say a bit too much hipster for my taste, but sill good to chill if you are in good company. They even have a food, I didn't try but it's Spain so I believe it's tasty 😉 …</a:t>
                      </a:r>
                      <a:endParaRPr sz="1000">
                        <a:latin typeface="Alegreya Sans"/>
                        <a:ea typeface="Alegreya Sans"/>
                        <a:cs typeface="Alegreya Sans"/>
                        <a:sym typeface="Alegreya Sans"/>
                      </a:endParaRPr>
                    </a:p>
                  </a:txBody>
                  <a:tcPr marT="19050" marB="19050" marR="28575" marL="28575"/>
                </a:tc>
              </a:tr>
            </a:tbl>
          </a:graphicData>
        </a:graphic>
      </p:graphicFrame>
      <p:graphicFrame>
        <p:nvGraphicFramePr>
          <p:cNvPr id="149" name="Google Shape;149;p24"/>
          <p:cNvGraphicFramePr/>
          <p:nvPr/>
        </p:nvGraphicFramePr>
        <p:xfrm>
          <a:off x="1603350" y="3060500"/>
          <a:ext cx="3000000" cy="3000000"/>
        </p:xfrm>
        <a:graphic>
          <a:graphicData uri="http://schemas.openxmlformats.org/drawingml/2006/table">
            <a:tbl>
              <a:tblPr>
                <a:noFill/>
                <a:tableStyleId>{D65EB5E3-1B50-4BB8-9128-6A3509C75DAB}</a:tableStyleId>
              </a:tblPr>
              <a:tblGrid>
                <a:gridCol w="4481775"/>
              </a:tblGrid>
              <a:tr h="174400">
                <a:tc>
                  <a:txBody>
                    <a:bodyPr/>
                    <a:lstStyle/>
                    <a:p>
                      <a:pPr indent="0" lvl="0" marL="0" rtl="0" algn="l">
                        <a:lnSpc>
                          <a:spcPct val="115000"/>
                        </a:lnSpc>
                        <a:spcBef>
                          <a:spcPts val="0"/>
                        </a:spcBef>
                        <a:spcAft>
                          <a:spcPts val="0"/>
                        </a:spcAft>
                        <a:buNone/>
                      </a:pPr>
                      <a:r>
                        <a:rPr b="1" lang="en" sz="1000">
                          <a:latin typeface="Alegreya Sans"/>
                          <a:ea typeface="Alegreya Sans"/>
                          <a:cs typeface="Alegreya Sans"/>
                          <a:sym typeface="Alegreya Sans"/>
                        </a:rPr>
                        <a:t>Review 2</a:t>
                      </a:r>
                      <a:endParaRPr b="1" sz="1000">
                        <a:latin typeface="Alegreya Sans"/>
                        <a:ea typeface="Alegreya Sans"/>
                        <a:cs typeface="Alegreya Sans"/>
                        <a:sym typeface="Alegreya Sans"/>
                      </a:endParaRPr>
                    </a:p>
                  </a:txBody>
                  <a:tcPr marT="19050" marB="19050" marR="28575" marL="28575" anchor="ctr"/>
                </a:tc>
              </a:tr>
              <a:tr h="618200">
                <a:tc>
                  <a:txBody>
                    <a:bodyPr/>
                    <a:lstStyle/>
                    <a:p>
                      <a:pPr indent="0" lvl="0" marL="0" rtl="0" algn="l">
                        <a:lnSpc>
                          <a:spcPct val="115000"/>
                        </a:lnSpc>
                        <a:spcBef>
                          <a:spcPts val="0"/>
                        </a:spcBef>
                        <a:spcAft>
                          <a:spcPts val="0"/>
                        </a:spcAft>
                        <a:buNone/>
                      </a:pPr>
                      <a:r>
                        <a:rPr lang="en" sz="1000">
                          <a:latin typeface="Alegreya Sans"/>
                          <a:ea typeface="Alegreya Sans"/>
                          <a:cs typeface="Alegreya Sans"/>
                          <a:sym typeface="Alegreya Sans"/>
                        </a:rPr>
                        <a:t>This is probably my favorite queer bar in the world. The vibe is very low key and welcoming, it’s beautifully lit, with interesting decoration and comfy couches/seats. The music is always on point but it’s truly the staff that makes this …</a:t>
                      </a:r>
                      <a:endParaRPr sz="1000">
                        <a:latin typeface="Alegreya Sans"/>
                        <a:ea typeface="Alegreya Sans"/>
                        <a:cs typeface="Alegreya Sans"/>
                        <a:sym typeface="Alegreya Sans"/>
                      </a:endParaRPr>
                    </a:p>
                  </a:txBody>
                  <a:tcPr marT="19050" marB="19050" marR="28575" marL="28575"/>
                </a:tc>
              </a:tr>
            </a:tbl>
          </a:graphicData>
        </a:graphic>
      </p:graphicFrame>
      <p:graphicFrame>
        <p:nvGraphicFramePr>
          <p:cNvPr id="150" name="Google Shape;150;p24"/>
          <p:cNvGraphicFramePr/>
          <p:nvPr/>
        </p:nvGraphicFramePr>
        <p:xfrm>
          <a:off x="1603350" y="3888250"/>
          <a:ext cx="3000000" cy="3000000"/>
        </p:xfrm>
        <a:graphic>
          <a:graphicData uri="http://schemas.openxmlformats.org/drawingml/2006/table">
            <a:tbl>
              <a:tblPr>
                <a:noFill/>
                <a:tableStyleId>{D65EB5E3-1B50-4BB8-9128-6A3509C75DAB}</a:tableStyleId>
              </a:tblPr>
              <a:tblGrid>
                <a:gridCol w="4481775"/>
              </a:tblGrid>
              <a:tr h="89350">
                <a:tc>
                  <a:txBody>
                    <a:bodyPr/>
                    <a:lstStyle/>
                    <a:p>
                      <a:pPr indent="0" lvl="0" marL="0" rtl="0" algn="l">
                        <a:lnSpc>
                          <a:spcPct val="115000"/>
                        </a:lnSpc>
                        <a:spcBef>
                          <a:spcPts val="0"/>
                        </a:spcBef>
                        <a:spcAft>
                          <a:spcPts val="0"/>
                        </a:spcAft>
                        <a:buNone/>
                      </a:pPr>
                      <a:r>
                        <a:rPr b="1" lang="en" sz="1000">
                          <a:latin typeface="Alegreya Sans"/>
                          <a:ea typeface="Alegreya Sans"/>
                          <a:cs typeface="Alegreya Sans"/>
                          <a:sym typeface="Alegreya Sans"/>
                        </a:rPr>
                        <a:t>Review 3</a:t>
                      </a:r>
                      <a:endParaRPr b="1" sz="1000">
                        <a:latin typeface="Alegreya Sans"/>
                        <a:ea typeface="Alegreya Sans"/>
                        <a:cs typeface="Alegreya Sans"/>
                        <a:sym typeface="Alegreya Sans"/>
                      </a:endParaRPr>
                    </a:p>
                  </a:txBody>
                  <a:tcPr marT="19050" marB="19050" marR="28575" marL="28575" anchor="ctr"/>
                </a:tc>
              </a:tr>
              <a:tr h="526250">
                <a:tc>
                  <a:txBody>
                    <a:bodyPr/>
                    <a:lstStyle/>
                    <a:p>
                      <a:pPr indent="0" lvl="0" marL="0" rtl="0" algn="l">
                        <a:lnSpc>
                          <a:spcPct val="115000"/>
                        </a:lnSpc>
                        <a:spcBef>
                          <a:spcPts val="0"/>
                        </a:spcBef>
                        <a:spcAft>
                          <a:spcPts val="0"/>
                        </a:spcAft>
                        <a:buNone/>
                      </a:pPr>
                      <a:r>
                        <a:rPr lang="en" sz="1000">
                          <a:latin typeface="Alegreya Sans"/>
                          <a:ea typeface="Alegreya Sans"/>
                          <a:cs typeface="Alegreya Sans"/>
                          <a:sym typeface="Alegreya Sans"/>
                        </a:rPr>
                        <a:t>Visited this place twice during my stay in Barcelona because I loved it so much. A safe and inclusive queer space, with friendly staff and good drinks.</a:t>
                      </a:r>
                      <a:endParaRPr sz="1000">
                        <a:latin typeface="Alegreya Sans"/>
                        <a:ea typeface="Alegreya Sans"/>
                        <a:cs typeface="Alegreya Sans"/>
                        <a:sym typeface="Alegreya Sans"/>
                      </a:endParaRPr>
                    </a:p>
                  </a:txBody>
                  <a:tcPr marT="19050" marB="19050" marR="28575" marL="28575"/>
                </a:tc>
              </a:tr>
            </a:tbl>
          </a:graphicData>
        </a:graphic>
      </p:graphicFrame>
      <p:sp>
        <p:nvSpPr>
          <p:cNvPr id="151" name="Google Shape;151;p24"/>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legreya Sans"/>
                <a:ea typeface="Alegreya Sans"/>
                <a:cs typeface="Alegreya Sans"/>
                <a:sym typeface="Alegreya Sans"/>
              </a:rPr>
              <a:t>DEEP DIVE</a:t>
            </a:r>
            <a:endParaRPr b="1">
              <a:solidFill>
                <a:schemeClr val="dk1"/>
              </a:solidFill>
              <a:latin typeface="Alegreya Sans"/>
              <a:ea typeface="Alegreya Sans"/>
              <a:cs typeface="Alegreya Sans"/>
              <a:sym typeface="Alegrey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p:nvPr/>
        </p:nvSpPr>
        <p:spPr>
          <a:xfrm>
            <a:off x="6639850" y="2100"/>
            <a:ext cx="2504100" cy="51435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7" name="Google Shape;157;p25"/>
          <p:cNvGraphicFramePr/>
          <p:nvPr/>
        </p:nvGraphicFramePr>
        <p:xfrm>
          <a:off x="7156525" y="161925"/>
          <a:ext cx="3000000" cy="3000000"/>
        </p:xfrm>
        <a:graphic>
          <a:graphicData uri="http://schemas.openxmlformats.org/drawingml/2006/table">
            <a:tbl>
              <a:tblPr>
                <a:noFill/>
                <a:tableStyleId>{D65EB5E3-1B50-4BB8-9128-6A3509C75DAB}</a:tableStyleId>
              </a:tblPr>
              <a:tblGrid>
                <a:gridCol w="952500"/>
                <a:gridCol w="952500"/>
              </a:tblGrid>
              <a:tr h="200800">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Quirkadelic</a:t>
                      </a:r>
                      <a:endParaRPr sz="1000">
                        <a:latin typeface="Alegreya Sans Light"/>
                        <a:ea typeface="Alegreya Sans Light"/>
                        <a:cs typeface="Alegreya Sans Light"/>
                        <a:sym typeface="Alegreya Sans Light"/>
                      </a:endParaRPr>
                    </a:p>
                  </a:txBody>
                  <a:tcPr marT="19050" marB="19050" marR="28575" marL="28575" anchor="b"/>
                </a:tc>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0</a:t>
                      </a:r>
                      <a:endParaRPr sz="1000">
                        <a:latin typeface="Alegreya Sans Light"/>
                        <a:ea typeface="Alegreya Sans Light"/>
                        <a:cs typeface="Alegreya Sans Light"/>
                        <a:sym typeface="Alegreya Sans Light"/>
                      </a:endParaRPr>
                    </a:p>
                  </a:txBody>
                  <a:tcPr marT="19050" marB="19050" marR="28575" marL="28575" anchor="b"/>
                </a:tc>
              </a:tr>
              <a:tr h="200800">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Rainbow</a:t>
                      </a:r>
                      <a:endParaRPr sz="1000">
                        <a:latin typeface="Alegreya Sans Light"/>
                        <a:ea typeface="Alegreya Sans Light"/>
                        <a:cs typeface="Alegreya Sans Light"/>
                        <a:sym typeface="Alegreya Sans Light"/>
                      </a:endParaRPr>
                    </a:p>
                  </a:txBody>
                  <a:tcPr marT="19050" marB="19050" marR="28575" marL="28575" anchor="b"/>
                </a:tc>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1</a:t>
                      </a:r>
                      <a:endParaRPr sz="1000">
                        <a:latin typeface="Alegreya Sans Light"/>
                        <a:ea typeface="Alegreya Sans Light"/>
                        <a:cs typeface="Alegreya Sans Light"/>
                        <a:sym typeface="Alegreya Sans Light"/>
                      </a:endParaRPr>
                    </a:p>
                  </a:txBody>
                  <a:tcPr marT="19050" marB="19050" marR="28575" marL="28575" anchor="b"/>
                </a:tc>
              </a:tr>
              <a:tr h="200800">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Artsy</a:t>
                      </a:r>
                      <a:endParaRPr sz="1000">
                        <a:latin typeface="Alegreya Sans Light"/>
                        <a:ea typeface="Alegreya Sans Light"/>
                        <a:cs typeface="Alegreya Sans Light"/>
                        <a:sym typeface="Alegreya Sans Light"/>
                      </a:endParaRPr>
                    </a:p>
                  </a:txBody>
                  <a:tcPr marT="19050" marB="19050" marR="28575" marL="28575" anchor="b"/>
                </a:tc>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0</a:t>
                      </a:r>
                      <a:endParaRPr sz="1000">
                        <a:latin typeface="Alegreya Sans Light"/>
                        <a:ea typeface="Alegreya Sans Light"/>
                        <a:cs typeface="Alegreya Sans Light"/>
                        <a:sym typeface="Alegreya Sans Light"/>
                      </a:endParaRPr>
                    </a:p>
                  </a:txBody>
                  <a:tcPr marT="19050" marB="19050" marR="28575" marL="28575" anchor="b"/>
                </a:tc>
              </a:tr>
              <a:tr h="200800">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Hipster</a:t>
                      </a:r>
                      <a:endParaRPr sz="1000">
                        <a:latin typeface="Alegreya Sans Light"/>
                        <a:ea typeface="Alegreya Sans Light"/>
                        <a:cs typeface="Alegreya Sans Light"/>
                        <a:sym typeface="Alegreya Sans Light"/>
                      </a:endParaRPr>
                    </a:p>
                  </a:txBody>
                  <a:tcPr marT="19050" marB="19050" marR="28575" marL="28575" anchor="b"/>
                </a:tc>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1</a:t>
                      </a:r>
                      <a:endParaRPr sz="1000">
                        <a:latin typeface="Alegreya Sans Light"/>
                        <a:ea typeface="Alegreya Sans Light"/>
                        <a:cs typeface="Alegreya Sans Light"/>
                        <a:sym typeface="Alegreya Sans Light"/>
                      </a:endParaRPr>
                    </a:p>
                  </a:txBody>
                  <a:tcPr marT="19050" marB="19050" marR="28575" marL="28575" anchor="b"/>
                </a:tc>
              </a:tr>
              <a:tr h="200800">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Cozy</a:t>
                      </a:r>
                      <a:endParaRPr sz="1000">
                        <a:latin typeface="Alegreya Sans Light"/>
                        <a:ea typeface="Alegreya Sans Light"/>
                        <a:cs typeface="Alegreya Sans Light"/>
                        <a:sym typeface="Alegreya Sans Light"/>
                      </a:endParaRPr>
                    </a:p>
                  </a:txBody>
                  <a:tcPr marT="19050" marB="19050" marR="28575" marL="28575" anchor="b"/>
                </a:tc>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0</a:t>
                      </a:r>
                      <a:endParaRPr sz="1000">
                        <a:latin typeface="Alegreya Sans Light"/>
                        <a:ea typeface="Alegreya Sans Light"/>
                        <a:cs typeface="Alegreya Sans Light"/>
                        <a:sym typeface="Alegreya Sans Light"/>
                      </a:endParaRPr>
                    </a:p>
                  </a:txBody>
                  <a:tcPr marT="19050" marB="19050" marR="28575" marL="28575" anchor="b"/>
                </a:tc>
              </a:tr>
              <a:tr h="200800">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Industrial</a:t>
                      </a:r>
                      <a:endParaRPr sz="1000">
                        <a:latin typeface="Alegreya Sans Light"/>
                        <a:ea typeface="Alegreya Sans Light"/>
                        <a:cs typeface="Alegreya Sans Light"/>
                        <a:sym typeface="Alegreya Sans Light"/>
                      </a:endParaRPr>
                    </a:p>
                  </a:txBody>
                  <a:tcPr marT="19050" marB="19050" marR="28575" marL="28575" anchor="b"/>
                </a:tc>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0</a:t>
                      </a:r>
                      <a:endParaRPr sz="1000">
                        <a:latin typeface="Alegreya Sans Light"/>
                        <a:ea typeface="Alegreya Sans Light"/>
                        <a:cs typeface="Alegreya Sans Light"/>
                        <a:sym typeface="Alegreya Sans Light"/>
                      </a:endParaRPr>
                    </a:p>
                  </a:txBody>
                  <a:tcPr marT="19050" marB="19050" marR="28575" marL="28575" anchor="b"/>
                </a:tc>
              </a:tr>
              <a:tr h="200800">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Exotic</a:t>
                      </a:r>
                      <a:endParaRPr sz="1000">
                        <a:latin typeface="Alegreya Sans Light"/>
                        <a:ea typeface="Alegreya Sans Light"/>
                        <a:cs typeface="Alegreya Sans Light"/>
                        <a:sym typeface="Alegreya Sans Light"/>
                      </a:endParaRPr>
                    </a:p>
                  </a:txBody>
                  <a:tcPr marT="19050" marB="19050" marR="28575" marL="28575" anchor="b"/>
                </a:tc>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0</a:t>
                      </a:r>
                      <a:endParaRPr sz="1000">
                        <a:latin typeface="Alegreya Sans Light"/>
                        <a:ea typeface="Alegreya Sans Light"/>
                        <a:cs typeface="Alegreya Sans Light"/>
                        <a:sym typeface="Alegreya Sans Light"/>
                      </a:endParaRPr>
                    </a:p>
                  </a:txBody>
                  <a:tcPr marT="19050" marB="19050" marR="28575" marL="28575" anchor="b"/>
                </a:tc>
              </a:tr>
              <a:tr h="200800">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Sleek</a:t>
                      </a:r>
                      <a:endParaRPr sz="1000">
                        <a:latin typeface="Alegreya Sans Light"/>
                        <a:ea typeface="Alegreya Sans Light"/>
                        <a:cs typeface="Alegreya Sans Light"/>
                        <a:sym typeface="Alegreya Sans Light"/>
                      </a:endParaRPr>
                    </a:p>
                  </a:txBody>
                  <a:tcPr marT="19050" marB="19050" marR="28575" marL="28575" anchor="b"/>
                </a:tc>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0</a:t>
                      </a:r>
                      <a:endParaRPr sz="1000">
                        <a:latin typeface="Alegreya Sans Light"/>
                        <a:ea typeface="Alegreya Sans Light"/>
                        <a:cs typeface="Alegreya Sans Light"/>
                        <a:sym typeface="Alegreya Sans Light"/>
                      </a:endParaRPr>
                    </a:p>
                  </a:txBody>
                  <a:tcPr marT="19050" marB="19050" marR="28575" marL="28575" anchor="b"/>
                </a:tc>
              </a:tr>
              <a:tr h="200800">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Nostalgic</a:t>
                      </a:r>
                      <a:endParaRPr sz="1000">
                        <a:latin typeface="Alegreya Sans Light"/>
                        <a:ea typeface="Alegreya Sans Light"/>
                        <a:cs typeface="Alegreya Sans Light"/>
                        <a:sym typeface="Alegreya Sans Light"/>
                      </a:endParaRPr>
                    </a:p>
                  </a:txBody>
                  <a:tcPr marT="19050" marB="19050" marR="28575" marL="28575" anchor="b"/>
                </a:tc>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0</a:t>
                      </a:r>
                      <a:endParaRPr sz="1000">
                        <a:latin typeface="Alegreya Sans Light"/>
                        <a:ea typeface="Alegreya Sans Light"/>
                        <a:cs typeface="Alegreya Sans Light"/>
                        <a:sym typeface="Alegreya Sans Light"/>
                      </a:endParaRPr>
                    </a:p>
                  </a:txBody>
                  <a:tcPr marT="19050" marB="19050" marR="28575" marL="28575" anchor="b"/>
                </a:tc>
              </a:tr>
              <a:tr h="200800">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Glamorous</a:t>
                      </a:r>
                      <a:endParaRPr sz="1000">
                        <a:latin typeface="Alegreya Sans Light"/>
                        <a:ea typeface="Alegreya Sans Light"/>
                        <a:cs typeface="Alegreya Sans Light"/>
                        <a:sym typeface="Alegreya Sans Light"/>
                      </a:endParaRPr>
                    </a:p>
                  </a:txBody>
                  <a:tcPr marT="19050" marB="19050" marR="28575" marL="28575" anchor="b"/>
                </a:tc>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0</a:t>
                      </a:r>
                      <a:endParaRPr sz="1000">
                        <a:latin typeface="Alegreya Sans Light"/>
                        <a:ea typeface="Alegreya Sans Light"/>
                        <a:cs typeface="Alegreya Sans Light"/>
                        <a:sym typeface="Alegreya Sans Light"/>
                      </a:endParaRPr>
                    </a:p>
                  </a:txBody>
                  <a:tcPr marT="19050" marB="19050" marR="28575" marL="28575" anchor="b"/>
                </a:tc>
              </a:tr>
              <a:tr h="200800">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Sophisticated</a:t>
                      </a:r>
                      <a:endParaRPr sz="1000">
                        <a:latin typeface="Alegreya Sans Light"/>
                        <a:ea typeface="Alegreya Sans Light"/>
                        <a:cs typeface="Alegreya Sans Light"/>
                        <a:sym typeface="Alegreya Sans Light"/>
                      </a:endParaRPr>
                    </a:p>
                  </a:txBody>
                  <a:tcPr marT="19050" marB="19050" marR="28575" marL="28575" anchor="b"/>
                </a:tc>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0</a:t>
                      </a:r>
                      <a:endParaRPr sz="1000">
                        <a:latin typeface="Alegreya Sans Light"/>
                        <a:ea typeface="Alegreya Sans Light"/>
                        <a:cs typeface="Alegreya Sans Light"/>
                        <a:sym typeface="Alegreya Sans Light"/>
                      </a:endParaRPr>
                    </a:p>
                  </a:txBody>
                  <a:tcPr marT="19050" marB="19050" marR="28575" marL="28575" anchor="b"/>
                </a:tc>
              </a:tr>
              <a:tr h="200800">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Funky</a:t>
                      </a:r>
                      <a:endParaRPr sz="1000">
                        <a:latin typeface="Alegreya Sans Light"/>
                        <a:ea typeface="Alegreya Sans Light"/>
                        <a:cs typeface="Alegreya Sans Light"/>
                        <a:sym typeface="Alegreya Sans Light"/>
                      </a:endParaRPr>
                    </a:p>
                  </a:txBody>
                  <a:tcPr marT="19050" marB="19050" marR="28575" marL="28575" anchor="b"/>
                </a:tc>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0</a:t>
                      </a:r>
                      <a:endParaRPr sz="1000">
                        <a:latin typeface="Alegreya Sans Light"/>
                        <a:ea typeface="Alegreya Sans Light"/>
                        <a:cs typeface="Alegreya Sans Light"/>
                        <a:sym typeface="Alegreya Sans Light"/>
                      </a:endParaRPr>
                    </a:p>
                  </a:txBody>
                  <a:tcPr marT="19050" marB="19050" marR="28575" marL="28575" anchor="b"/>
                </a:tc>
              </a:tr>
              <a:tr h="200800">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Ethnic</a:t>
                      </a:r>
                      <a:endParaRPr sz="1000">
                        <a:latin typeface="Alegreya Sans Light"/>
                        <a:ea typeface="Alegreya Sans Light"/>
                        <a:cs typeface="Alegreya Sans Light"/>
                        <a:sym typeface="Alegreya Sans Light"/>
                      </a:endParaRPr>
                    </a:p>
                  </a:txBody>
                  <a:tcPr marT="19050" marB="19050" marR="28575" marL="28575" anchor="b"/>
                </a:tc>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1</a:t>
                      </a:r>
                      <a:endParaRPr sz="1000">
                        <a:latin typeface="Alegreya Sans Light"/>
                        <a:ea typeface="Alegreya Sans Light"/>
                        <a:cs typeface="Alegreya Sans Light"/>
                        <a:sym typeface="Alegreya Sans Light"/>
                      </a:endParaRPr>
                    </a:p>
                  </a:txBody>
                  <a:tcPr marT="19050" marB="19050" marR="28575" marL="28575" anchor="b"/>
                </a:tc>
              </a:tr>
              <a:tr h="200800">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Underground</a:t>
                      </a:r>
                      <a:endParaRPr sz="1000">
                        <a:latin typeface="Alegreya Sans Light"/>
                        <a:ea typeface="Alegreya Sans Light"/>
                        <a:cs typeface="Alegreya Sans Light"/>
                        <a:sym typeface="Alegreya Sans Light"/>
                      </a:endParaRPr>
                    </a:p>
                  </a:txBody>
                  <a:tcPr marT="19050" marB="19050" marR="28575" marL="28575" anchor="b"/>
                </a:tc>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0</a:t>
                      </a:r>
                      <a:endParaRPr sz="1000">
                        <a:latin typeface="Alegreya Sans Light"/>
                        <a:ea typeface="Alegreya Sans Light"/>
                        <a:cs typeface="Alegreya Sans Light"/>
                        <a:sym typeface="Alegreya Sans Light"/>
                      </a:endParaRPr>
                    </a:p>
                  </a:txBody>
                  <a:tcPr marT="19050" marB="19050" marR="28575" marL="28575" anchor="b"/>
                </a:tc>
              </a:tr>
              <a:tr h="200800">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Spirited</a:t>
                      </a:r>
                      <a:endParaRPr sz="1000">
                        <a:latin typeface="Alegreya Sans Light"/>
                        <a:ea typeface="Alegreya Sans Light"/>
                        <a:cs typeface="Alegreya Sans Light"/>
                        <a:sym typeface="Alegreya Sans Light"/>
                      </a:endParaRPr>
                    </a:p>
                  </a:txBody>
                  <a:tcPr marT="19050" marB="19050" marR="28575" marL="28575" anchor="b"/>
                </a:tc>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0</a:t>
                      </a:r>
                      <a:endParaRPr sz="1000">
                        <a:latin typeface="Alegreya Sans Light"/>
                        <a:ea typeface="Alegreya Sans Light"/>
                        <a:cs typeface="Alegreya Sans Light"/>
                        <a:sym typeface="Alegreya Sans Light"/>
                      </a:endParaRPr>
                    </a:p>
                  </a:txBody>
                  <a:tcPr marT="19050" marB="19050" marR="28575" marL="28575" anchor="b"/>
                </a:tc>
              </a:tr>
              <a:tr h="200800">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Folksy</a:t>
                      </a:r>
                      <a:endParaRPr sz="1000">
                        <a:latin typeface="Alegreya Sans Light"/>
                        <a:ea typeface="Alegreya Sans Light"/>
                        <a:cs typeface="Alegreya Sans Light"/>
                        <a:sym typeface="Alegreya Sans Light"/>
                      </a:endParaRPr>
                    </a:p>
                  </a:txBody>
                  <a:tcPr marT="19050" marB="19050" marR="28575" marL="28575" anchor="b"/>
                </a:tc>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0</a:t>
                      </a:r>
                      <a:endParaRPr sz="1000">
                        <a:latin typeface="Alegreya Sans Light"/>
                        <a:ea typeface="Alegreya Sans Light"/>
                        <a:cs typeface="Alegreya Sans Light"/>
                        <a:sym typeface="Alegreya Sans Light"/>
                      </a:endParaRPr>
                    </a:p>
                  </a:txBody>
                  <a:tcPr marT="19050" marB="19050" marR="28575" marL="28575" anchor="b"/>
                </a:tc>
              </a:tr>
              <a:tr h="200800">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Edgy</a:t>
                      </a:r>
                      <a:endParaRPr sz="1000">
                        <a:latin typeface="Alegreya Sans Light"/>
                        <a:ea typeface="Alegreya Sans Light"/>
                        <a:cs typeface="Alegreya Sans Light"/>
                        <a:sym typeface="Alegreya Sans Light"/>
                      </a:endParaRPr>
                    </a:p>
                  </a:txBody>
                  <a:tcPr marT="19050" marB="19050" marR="28575" marL="28575" anchor="b"/>
                </a:tc>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0</a:t>
                      </a:r>
                      <a:endParaRPr sz="1000">
                        <a:latin typeface="Alegreya Sans Light"/>
                        <a:ea typeface="Alegreya Sans Light"/>
                        <a:cs typeface="Alegreya Sans Light"/>
                        <a:sym typeface="Alegreya Sans Light"/>
                      </a:endParaRPr>
                    </a:p>
                  </a:txBody>
                  <a:tcPr marT="19050" marB="19050" marR="28575" marL="28575" anchor="b"/>
                </a:tc>
              </a:tr>
              <a:tr h="200800">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Innovative</a:t>
                      </a:r>
                      <a:endParaRPr sz="1000">
                        <a:latin typeface="Alegreya Sans Light"/>
                        <a:ea typeface="Alegreya Sans Light"/>
                        <a:cs typeface="Alegreya Sans Light"/>
                        <a:sym typeface="Alegreya Sans Light"/>
                      </a:endParaRPr>
                    </a:p>
                  </a:txBody>
                  <a:tcPr marT="19050" marB="19050" marR="28575" marL="28575" anchor="b"/>
                </a:tc>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0</a:t>
                      </a:r>
                      <a:endParaRPr sz="1000">
                        <a:latin typeface="Alegreya Sans Light"/>
                        <a:ea typeface="Alegreya Sans Light"/>
                        <a:cs typeface="Alegreya Sans Light"/>
                        <a:sym typeface="Alegreya Sans Light"/>
                      </a:endParaRPr>
                    </a:p>
                  </a:txBody>
                  <a:tcPr marT="19050" marB="19050" marR="28575" marL="28575" anchor="b"/>
                </a:tc>
              </a:tr>
              <a:tr h="200800">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Sustainable</a:t>
                      </a:r>
                      <a:endParaRPr sz="1000">
                        <a:latin typeface="Alegreya Sans Light"/>
                        <a:ea typeface="Alegreya Sans Light"/>
                        <a:cs typeface="Alegreya Sans Light"/>
                        <a:sym typeface="Alegreya Sans Light"/>
                      </a:endParaRPr>
                    </a:p>
                  </a:txBody>
                  <a:tcPr marT="19050" marB="19050" marR="28575" marL="28575" anchor="b"/>
                </a:tc>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0</a:t>
                      </a:r>
                      <a:endParaRPr sz="1000">
                        <a:latin typeface="Alegreya Sans Light"/>
                        <a:ea typeface="Alegreya Sans Light"/>
                        <a:cs typeface="Alegreya Sans Light"/>
                        <a:sym typeface="Alegreya Sans Light"/>
                      </a:endParaRPr>
                    </a:p>
                  </a:txBody>
                  <a:tcPr marT="19050" marB="19050" marR="28575" marL="28575" anchor="b"/>
                </a:tc>
              </a:tr>
              <a:tr h="200800">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Cosmopolitan</a:t>
                      </a:r>
                      <a:endParaRPr sz="1000">
                        <a:latin typeface="Alegreya Sans Light"/>
                        <a:ea typeface="Alegreya Sans Light"/>
                        <a:cs typeface="Alegreya Sans Light"/>
                        <a:sym typeface="Alegreya Sans Light"/>
                      </a:endParaRPr>
                    </a:p>
                  </a:txBody>
                  <a:tcPr marT="19050" marB="19050" marR="28575" marL="28575" anchor="b"/>
                </a:tc>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0</a:t>
                      </a:r>
                      <a:endParaRPr sz="1000">
                        <a:latin typeface="Alegreya Sans Light"/>
                        <a:ea typeface="Alegreya Sans Light"/>
                        <a:cs typeface="Alegreya Sans Light"/>
                        <a:sym typeface="Alegreya Sans Light"/>
                      </a:endParaRPr>
                    </a:p>
                  </a:txBody>
                  <a:tcPr marT="19050" marB="19050" marR="28575" marL="28575" anchor="b"/>
                </a:tc>
              </a:tr>
              <a:tr h="200800">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Garden-inspired</a:t>
                      </a:r>
                      <a:endParaRPr sz="1000">
                        <a:latin typeface="Alegreya Sans Light"/>
                        <a:ea typeface="Alegreya Sans Light"/>
                        <a:cs typeface="Alegreya Sans Light"/>
                        <a:sym typeface="Alegreya Sans Light"/>
                      </a:endParaRPr>
                    </a:p>
                  </a:txBody>
                  <a:tcPr marT="19050" marB="19050" marR="28575" marL="28575" anchor="b"/>
                </a:tc>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0</a:t>
                      </a:r>
                      <a:endParaRPr sz="1000">
                        <a:latin typeface="Alegreya Sans Light"/>
                        <a:ea typeface="Alegreya Sans Light"/>
                        <a:cs typeface="Alegreya Sans Light"/>
                        <a:sym typeface="Alegreya Sans Light"/>
                      </a:endParaRPr>
                    </a:p>
                  </a:txBody>
                  <a:tcPr marT="19050" marB="19050" marR="28575" marL="28575" anchor="b"/>
                </a:tc>
              </a:tr>
              <a:tr h="200800">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Invigorating</a:t>
                      </a:r>
                      <a:endParaRPr sz="1000">
                        <a:latin typeface="Alegreya Sans Light"/>
                        <a:ea typeface="Alegreya Sans Light"/>
                        <a:cs typeface="Alegreya Sans Light"/>
                        <a:sym typeface="Alegreya Sans Light"/>
                      </a:endParaRPr>
                    </a:p>
                  </a:txBody>
                  <a:tcPr marT="19050" marB="19050" marR="28575" marL="28575" anchor="b"/>
                </a:tc>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0</a:t>
                      </a:r>
                      <a:endParaRPr sz="1000">
                        <a:latin typeface="Alegreya Sans Light"/>
                        <a:ea typeface="Alegreya Sans Light"/>
                        <a:cs typeface="Alegreya Sans Light"/>
                        <a:sym typeface="Alegreya Sans Light"/>
                      </a:endParaRPr>
                    </a:p>
                  </a:txBody>
                  <a:tcPr marT="19050" marB="19050" marR="28575" marL="28575" anchor="b"/>
                </a:tc>
              </a:tr>
              <a:tr h="200800">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Chic</a:t>
                      </a:r>
                      <a:endParaRPr sz="1000">
                        <a:latin typeface="Alegreya Sans Light"/>
                        <a:ea typeface="Alegreya Sans Light"/>
                        <a:cs typeface="Alegreya Sans Light"/>
                        <a:sym typeface="Alegreya Sans Light"/>
                      </a:endParaRPr>
                    </a:p>
                  </a:txBody>
                  <a:tcPr marT="19050" marB="19050" marR="28575" marL="28575" anchor="b"/>
                </a:tc>
                <a:tc>
                  <a:txBody>
                    <a:bodyPr/>
                    <a:lstStyle/>
                    <a:p>
                      <a:pPr indent="0" lvl="0" marL="0" rtl="0" algn="l">
                        <a:lnSpc>
                          <a:spcPct val="115000"/>
                        </a:lnSpc>
                        <a:spcBef>
                          <a:spcPts val="0"/>
                        </a:spcBef>
                        <a:spcAft>
                          <a:spcPts val="0"/>
                        </a:spcAft>
                        <a:buNone/>
                      </a:pPr>
                      <a:r>
                        <a:rPr lang="en" sz="1000">
                          <a:latin typeface="Alegreya Sans Light"/>
                          <a:ea typeface="Alegreya Sans Light"/>
                          <a:cs typeface="Alegreya Sans Light"/>
                          <a:sym typeface="Alegreya Sans Light"/>
                        </a:rPr>
                        <a:t>0</a:t>
                      </a:r>
                      <a:endParaRPr sz="1000">
                        <a:latin typeface="Alegreya Sans Light"/>
                        <a:ea typeface="Alegreya Sans Light"/>
                        <a:cs typeface="Alegreya Sans Light"/>
                        <a:sym typeface="Alegreya Sans Light"/>
                      </a:endParaRPr>
                    </a:p>
                  </a:txBody>
                  <a:tcPr marT="19050" marB="19050" marR="28575" marL="28575" anchor="b"/>
                </a:tc>
              </a:tr>
            </a:tbl>
          </a:graphicData>
        </a:graphic>
      </p:graphicFrame>
      <p:graphicFrame>
        <p:nvGraphicFramePr>
          <p:cNvPr id="158" name="Google Shape;158;p25"/>
          <p:cNvGraphicFramePr/>
          <p:nvPr/>
        </p:nvGraphicFramePr>
        <p:xfrm>
          <a:off x="1603350" y="1767100"/>
          <a:ext cx="3000000" cy="3000000"/>
        </p:xfrm>
        <a:graphic>
          <a:graphicData uri="http://schemas.openxmlformats.org/drawingml/2006/table">
            <a:tbl>
              <a:tblPr>
                <a:noFill/>
                <a:tableStyleId>{D65EB5E3-1B50-4BB8-9128-6A3509C75DAB}</a:tableStyleId>
              </a:tblPr>
              <a:tblGrid>
                <a:gridCol w="1740650"/>
              </a:tblGrid>
              <a:tr h="155050">
                <a:tc>
                  <a:txBody>
                    <a:bodyPr/>
                    <a:lstStyle/>
                    <a:p>
                      <a:pPr indent="0" lvl="0" marL="0" rtl="0" algn="l">
                        <a:lnSpc>
                          <a:spcPct val="115000"/>
                        </a:lnSpc>
                        <a:spcBef>
                          <a:spcPts val="0"/>
                        </a:spcBef>
                        <a:spcAft>
                          <a:spcPts val="0"/>
                        </a:spcAft>
                        <a:buNone/>
                      </a:pPr>
                      <a:r>
                        <a:rPr b="1" lang="en" sz="1000">
                          <a:latin typeface="Alegreya Sans"/>
                          <a:ea typeface="Alegreya Sans"/>
                          <a:cs typeface="Alegreya Sans"/>
                          <a:sym typeface="Alegreya Sans"/>
                        </a:rPr>
                        <a:t>Name</a:t>
                      </a:r>
                      <a:endParaRPr b="1" sz="1000">
                        <a:latin typeface="Alegreya Sans"/>
                        <a:ea typeface="Alegreya Sans"/>
                        <a:cs typeface="Alegreya Sans"/>
                        <a:sym typeface="Alegreya Sans"/>
                      </a:endParaRPr>
                    </a:p>
                  </a:txBody>
                  <a:tcPr marT="19050" marB="19050" marR="28575" marL="28575" anchor="ctr"/>
                </a:tc>
              </a:tr>
              <a:tr h="221325">
                <a:tc>
                  <a:txBody>
                    <a:bodyPr/>
                    <a:lstStyle/>
                    <a:p>
                      <a:pPr indent="0" lvl="0" marL="0" rtl="0" algn="l">
                        <a:lnSpc>
                          <a:spcPct val="115000"/>
                        </a:lnSpc>
                        <a:spcBef>
                          <a:spcPts val="0"/>
                        </a:spcBef>
                        <a:spcAft>
                          <a:spcPts val="0"/>
                        </a:spcAft>
                        <a:buNone/>
                      </a:pPr>
                      <a:r>
                        <a:rPr lang="en" sz="1000">
                          <a:latin typeface="Alegreya Sans"/>
                          <a:ea typeface="Alegreya Sans"/>
                          <a:cs typeface="Alegreya Sans"/>
                          <a:sym typeface="Alegreya Sans"/>
                        </a:rPr>
                        <a:t>Candy Darling</a:t>
                      </a:r>
                      <a:endParaRPr sz="1000">
                        <a:latin typeface="Alegreya Sans"/>
                        <a:ea typeface="Alegreya Sans"/>
                        <a:cs typeface="Alegreya Sans"/>
                        <a:sym typeface="Alegreya Sans"/>
                      </a:endParaRPr>
                    </a:p>
                  </a:txBody>
                  <a:tcPr marT="19050" marB="19050" marR="28575" marL="28575"/>
                </a:tc>
              </a:tr>
            </a:tbl>
          </a:graphicData>
        </a:graphic>
      </p:graphicFrame>
      <p:graphicFrame>
        <p:nvGraphicFramePr>
          <p:cNvPr id="159" name="Google Shape;159;p25"/>
          <p:cNvGraphicFramePr/>
          <p:nvPr/>
        </p:nvGraphicFramePr>
        <p:xfrm>
          <a:off x="1603350" y="2255025"/>
          <a:ext cx="3000000" cy="3000000"/>
        </p:xfrm>
        <a:graphic>
          <a:graphicData uri="http://schemas.openxmlformats.org/drawingml/2006/table">
            <a:tbl>
              <a:tblPr>
                <a:noFill/>
                <a:tableStyleId>{D65EB5E3-1B50-4BB8-9128-6A3509C75DAB}</a:tableStyleId>
              </a:tblPr>
              <a:tblGrid>
                <a:gridCol w="4419150"/>
              </a:tblGrid>
              <a:tr h="183475">
                <a:tc>
                  <a:txBody>
                    <a:bodyPr/>
                    <a:lstStyle/>
                    <a:p>
                      <a:pPr indent="0" lvl="0" marL="0" rtl="0" algn="l">
                        <a:lnSpc>
                          <a:spcPct val="115000"/>
                        </a:lnSpc>
                        <a:spcBef>
                          <a:spcPts val="0"/>
                        </a:spcBef>
                        <a:spcAft>
                          <a:spcPts val="0"/>
                        </a:spcAft>
                        <a:buNone/>
                      </a:pPr>
                      <a:r>
                        <a:rPr b="1" lang="en" sz="1000">
                          <a:latin typeface="Alegreya Sans"/>
                          <a:ea typeface="Alegreya Sans"/>
                          <a:cs typeface="Alegreya Sans"/>
                          <a:sym typeface="Alegreya Sans"/>
                        </a:rPr>
                        <a:t>Review 1</a:t>
                      </a:r>
                      <a:endParaRPr b="1" sz="1000">
                        <a:latin typeface="Alegreya Sans"/>
                        <a:ea typeface="Alegreya Sans"/>
                        <a:cs typeface="Alegreya Sans"/>
                        <a:sym typeface="Alegreya Sans"/>
                      </a:endParaRPr>
                    </a:p>
                  </a:txBody>
                  <a:tcPr marT="19050" marB="19050" marR="28575" marL="28575" anchor="ctr"/>
                </a:tc>
              </a:tr>
              <a:tr h="1234300">
                <a:tc>
                  <a:txBody>
                    <a:bodyPr/>
                    <a:lstStyle/>
                    <a:p>
                      <a:pPr indent="0" lvl="0" marL="0" rtl="0" algn="l">
                        <a:lnSpc>
                          <a:spcPct val="115000"/>
                        </a:lnSpc>
                        <a:spcBef>
                          <a:spcPts val="0"/>
                        </a:spcBef>
                        <a:spcAft>
                          <a:spcPts val="0"/>
                        </a:spcAft>
                        <a:buNone/>
                      </a:pPr>
                      <a:r>
                        <a:rPr lang="en" sz="1000">
                          <a:latin typeface="Alegreya Sans"/>
                          <a:ea typeface="Alegreya Sans"/>
                          <a:cs typeface="Alegreya Sans"/>
                          <a:sym typeface="Alegreya Sans"/>
                        </a:rPr>
                        <a:t>Interesting place with good drinks. I would say a bit too much hipster for my taste, but sill good to chill if you are in good company. They even have a food, I didn't try but it's Spain so I believe it's tasty 😉 …</a:t>
                      </a:r>
                      <a:endParaRPr sz="1000">
                        <a:latin typeface="Alegreya Sans"/>
                        <a:ea typeface="Alegreya Sans"/>
                        <a:cs typeface="Alegreya Sans"/>
                        <a:sym typeface="Alegreya Sans"/>
                      </a:endParaRPr>
                    </a:p>
                  </a:txBody>
                  <a:tcPr marT="19050" marB="19050" marR="28575" marL="28575"/>
                </a:tc>
              </a:tr>
            </a:tbl>
          </a:graphicData>
        </a:graphic>
      </p:graphicFrame>
      <p:graphicFrame>
        <p:nvGraphicFramePr>
          <p:cNvPr id="160" name="Google Shape;160;p25"/>
          <p:cNvGraphicFramePr/>
          <p:nvPr/>
        </p:nvGraphicFramePr>
        <p:xfrm>
          <a:off x="1603350" y="3060500"/>
          <a:ext cx="3000000" cy="3000000"/>
        </p:xfrm>
        <a:graphic>
          <a:graphicData uri="http://schemas.openxmlformats.org/drawingml/2006/table">
            <a:tbl>
              <a:tblPr>
                <a:noFill/>
                <a:tableStyleId>{D65EB5E3-1B50-4BB8-9128-6A3509C75DAB}</a:tableStyleId>
              </a:tblPr>
              <a:tblGrid>
                <a:gridCol w="4481775"/>
              </a:tblGrid>
              <a:tr h="174400">
                <a:tc>
                  <a:txBody>
                    <a:bodyPr/>
                    <a:lstStyle/>
                    <a:p>
                      <a:pPr indent="0" lvl="0" marL="0" rtl="0" algn="l">
                        <a:lnSpc>
                          <a:spcPct val="115000"/>
                        </a:lnSpc>
                        <a:spcBef>
                          <a:spcPts val="0"/>
                        </a:spcBef>
                        <a:spcAft>
                          <a:spcPts val="0"/>
                        </a:spcAft>
                        <a:buNone/>
                      </a:pPr>
                      <a:r>
                        <a:rPr b="1" lang="en" sz="1000">
                          <a:latin typeface="Alegreya Sans"/>
                          <a:ea typeface="Alegreya Sans"/>
                          <a:cs typeface="Alegreya Sans"/>
                          <a:sym typeface="Alegreya Sans"/>
                        </a:rPr>
                        <a:t>Review 2</a:t>
                      </a:r>
                      <a:endParaRPr b="1" sz="1000">
                        <a:latin typeface="Alegreya Sans"/>
                        <a:ea typeface="Alegreya Sans"/>
                        <a:cs typeface="Alegreya Sans"/>
                        <a:sym typeface="Alegreya Sans"/>
                      </a:endParaRPr>
                    </a:p>
                  </a:txBody>
                  <a:tcPr marT="19050" marB="19050" marR="28575" marL="28575" anchor="ctr"/>
                </a:tc>
              </a:tr>
              <a:tr h="618200">
                <a:tc>
                  <a:txBody>
                    <a:bodyPr/>
                    <a:lstStyle/>
                    <a:p>
                      <a:pPr indent="0" lvl="0" marL="0" rtl="0" algn="l">
                        <a:lnSpc>
                          <a:spcPct val="115000"/>
                        </a:lnSpc>
                        <a:spcBef>
                          <a:spcPts val="0"/>
                        </a:spcBef>
                        <a:spcAft>
                          <a:spcPts val="0"/>
                        </a:spcAft>
                        <a:buNone/>
                      </a:pPr>
                      <a:r>
                        <a:rPr lang="en" sz="1000">
                          <a:latin typeface="Alegreya Sans"/>
                          <a:ea typeface="Alegreya Sans"/>
                          <a:cs typeface="Alegreya Sans"/>
                          <a:sym typeface="Alegreya Sans"/>
                        </a:rPr>
                        <a:t>This is probably my favorite queer bar in the world. The vibe is very low key and welcoming, it’s beautifully lit, with interesting decoration and comfy couches/seats. The music is always on point but it’s truly the staff that makes this …</a:t>
                      </a:r>
                      <a:endParaRPr sz="1000">
                        <a:latin typeface="Alegreya Sans"/>
                        <a:ea typeface="Alegreya Sans"/>
                        <a:cs typeface="Alegreya Sans"/>
                        <a:sym typeface="Alegreya Sans"/>
                      </a:endParaRPr>
                    </a:p>
                  </a:txBody>
                  <a:tcPr marT="19050" marB="19050" marR="28575" marL="28575"/>
                </a:tc>
              </a:tr>
            </a:tbl>
          </a:graphicData>
        </a:graphic>
      </p:graphicFrame>
      <p:graphicFrame>
        <p:nvGraphicFramePr>
          <p:cNvPr id="161" name="Google Shape;161;p25"/>
          <p:cNvGraphicFramePr/>
          <p:nvPr/>
        </p:nvGraphicFramePr>
        <p:xfrm>
          <a:off x="1603350" y="3888250"/>
          <a:ext cx="3000000" cy="3000000"/>
        </p:xfrm>
        <a:graphic>
          <a:graphicData uri="http://schemas.openxmlformats.org/drawingml/2006/table">
            <a:tbl>
              <a:tblPr>
                <a:noFill/>
                <a:tableStyleId>{D65EB5E3-1B50-4BB8-9128-6A3509C75DAB}</a:tableStyleId>
              </a:tblPr>
              <a:tblGrid>
                <a:gridCol w="4481775"/>
              </a:tblGrid>
              <a:tr h="89350">
                <a:tc>
                  <a:txBody>
                    <a:bodyPr/>
                    <a:lstStyle/>
                    <a:p>
                      <a:pPr indent="0" lvl="0" marL="0" rtl="0" algn="l">
                        <a:lnSpc>
                          <a:spcPct val="115000"/>
                        </a:lnSpc>
                        <a:spcBef>
                          <a:spcPts val="0"/>
                        </a:spcBef>
                        <a:spcAft>
                          <a:spcPts val="0"/>
                        </a:spcAft>
                        <a:buNone/>
                      </a:pPr>
                      <a:r>
                        <a:rPr b="1" lang="en" sz="1000">
                          <a:latin typeface="Alegreya Sans"/>
                          <a:ea typeface="Alegreya Sans"/>
                          <a:cs typeface="Alegreya Sans"/>
                          <a:sym typeface="Alegreya Sans"/>
                        </a:rPr>
                        <a:t>Review 3</a:t>
                      </a:r>
                      <a:endParaRPr b="1" sz="1000">
                        <a:latin typeface="Alegreya Sans"/>
                        <a:ea typeface="Alegreya Sans"/>
                        <a:cs typeface="Alegreya Sans"/>
                        <a:sym typeface="Alegreya Sans"/>
                      </a:endParaRPr>
                    </a:p>
                  </a:txBody>
                  <a:tcPr marT="19050" marB="19050" marR="28575" marL="28575" anchor="ctr"/>
                </a:tc>
              </a:tr>
              <a:tr h="526250">
                <a:tc>
                  <a:txBody>
                    <a:bodyPr/>
                    <a:lstStyle/>
                    <a:p>
                      <a:pPr indent="0" lvl="0" marL="0" rtl="0" algn="l">
                        <a:lnSpc>
                          <a:spcPct val="115000"/>
                        </a:lnSpc>
                        <a:spcBef>
                          <a:spcPts val="0"/>
                        </a:spcBef>
                        <a:spcAft>
                          <a:spcPts val="0"/>
                        </a:spcAft>
                        <a:buNone/>
                      </a:pPr>
                      <a:r>
                        <a:rPr lang="en" sz="1000">
                          <a:latin typeface="Alegreya Sans"/>
                          <a:ea typeface="Alegreya Sans"/>
                          <a:cs typeface="Alegreya Sans"/>
                          <a:sym typeface="Alegreya Sans"/>
                        </a:rPr>
                        <a:t>Visited this place twice during my stay in Barcelona because I loved it so much. A safe and inclusive queer space, with friendly staff and good drinks.</a:t>
                      </a:r>
                      <a:endParaRPr sz="1000">
                        <a:latin typeface="Alegreya Sans"/>
                        <a:ea typeface="Alegreya Sans"/>
                        <a:cs typeface="Alegreya Sans"/>
                        <a:sym typeface="Alegreya Sans"/>
                      </a:endParaRPr>
                    </a:p>
                  </a:txBody>
                  <a:tcPr marT="19050" marB="19050" marR="28575" marL="28575"/>
                </a:tc>
              </a:tr>
            </a:tbl>
          </a:graphicData>
        </a:graphic>
      </p:graphicFrame>
      <p:sp>
        <p:nvSpPr>
          <p:cNvPr id="162" name="Google Shape;162;p25"/>
          <p:cNvSpPr txBox="1"/>
          <p:nvPr/>
        </p:nvSpPr>
        <p:spPr>
          <a:xfrm>
            <a:off x="1513600" y="833475"/>
            <a:ext cx="58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legreya Sans"/>
                <a:ea typeface="Alegreya Sans"/>
                <a:cs typeface="Alegreya Sans"/>
                <a:sym typeface="Alegreya Sans"/>
              </a:rPr>
              <a:t>VIBE VECTORS: TRIAL RESULTS</a:t>
            </a:r>
            <a:endParaRPr b="1">
              <a:solidFill>
                <a:schemeClr val="dk1"/>
              </a:solidFill>
              <a:latin typeface="Alegreya Sans"/>
              <a:ea typeface="Alegreya Sans"/>
              <a:cs typeface="Alegreya Sans"/>
              <a:sym typeface="Alegreya Sans"/>
            </a:endParaRPr>
          </a:p>
        </p:txBody>
      </p:sp>
      <p:sp>
        <p:nvSpPr>
          <p:cNvPr id="163" name="Google Shape;163;p25"/>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legreya Sans"/>
                <a:ea typeface="Alegreya Sans"/>
                <a:cs typeface="Alegreya Sans"/>
                <a:sym typeface="Alegreya Sans"/>
              </a:rPr>
              <a:t>DEEP DIVE</a:t>
            </a:r>
            <a:endParaRPr b="1">
              <a:solidFill>
                <a:schemeClr val="dk1"/>
              </a:solidFill>
              <a:latin typeface="Alegreya Sans"/>
              <a:ea typeface="Alegreya Sans"/>
              <a:cs typeface="Alegreya Sans"/>
              <a:sym typeface="Alegrey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6"/>
          <p:cNvPicPr preferRelativeResize="0"/>
          <p:nvPr/>
        </p:nvPicPr>
        <p:blipFill>
          <a:blip r:embed="rId3">
            <a:alphaModFix/>
          </a:blip>
          <a:stretch>
            <a:fillRect/>
          </a:stretch>
        </p:blipFill>
        <p:spPr>
          <a:xfrm>
            <a:off x="407400" y="552600"/>
            <a:ext cx="8329211" cy="3969399"/>
          </a:xfrm>
          <a:prstGeom prst="rect">
            <a:avLst/>
          </a:prstGeom>
          <a:noFill/>
          <a:ln>
            <a:noFill/>
          </a:ln>
        </p:spPr>
      </p:pic>
      <p:sp>
        <p:nvSpPr>
          <p:cNvPr id="169" name="Google Shape;169;p26"/>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legreya Sans"/>
                <a:ea typeface="Alegreya Sans"/>
                <a:cs typeface="Alegreya Sans"/>
                <a:sym typeface="Alegreya Sans"/>
              </a:rPr>
              <a:t>DEEP DIVE</a:t>
            </a:r>
            <a:endParaRPr b="1">
              <a:solidFill>
                <a:schemeClr val="dk1"/>
              </a:solidFill>
              <a:latin typeface="Alegreya Sans"/>
              <a:ea typeface="Alegreya Sans"/>
              <a:cs typeface="Alegreya Sans"/>
              <a:sym typeface="Alegrey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7"/>
          <p:cNvPicPr preferRelativeResize="0"/>
          <p:nvPr/>
        </p:nvPicPr>
        <p:blipFill>
          <a:blip r:embed="rId3">
            <a:alphaModFix/>
          </a:blip>
          <a:stretch>
            <a:fillRect/>
          </a:stretch>
        </p:blipFill>
        <p:spPr>
          <a:xfrm>
            <a:off x="6875850" y="1530425"/>
            <a:ext cx="1333500" cy="2400300"/>
          </a:xfrm>
          <a:prstGeom prst="rect">
            <a:avLst/>
          </a:prstGeom>
          <a:noFill/>
          <a:ln>
            <a:noFill/>
          </a:ln>
        </p:spPr>
      </p:pic>
      <p:sp>
        <p:nvSpPr>
          <p:cNvPr id="175" name="Google Shape;175;p27"/>
          <p:cNvSpPr txBox="1"/>
          <p:nvPr/>
        </p:nvSpPr>
        <p:spPr>
          <a:xfrm>
            <a:off x="1600200" y="1484550"/>
            <a:ext cx="4714500" cy="26628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lang="en">
                <a:latin typeface="Alegreya Sans Light"/>
                <a:ea typeface="Alegreya Sans Light"/>
                <a:cs typeface="Alegreya Sans Light"/>
                <a:sym typeface="Alegreya Sans Light"/>
              </a:rPr>
              <a:t>While results look meaningful when analyzed in isolation,</a:t>
            </a:r>
            <a:endParaRPr>
              <a:latin typeface="Alegreya Sans Light"/>
              <a:ea typeface="Alegreya Sans Light"/>
              <a:cs typeface="Alegreya Sans Light"/>
              <a:sym typeface="Alegreya Sans Light"/>
            </a:endParaRPr>
          </a:p>
          <a:p>
            <a:pPr indent="0" lvl="0" marL="457200" rtl="0" algn="l">
              <a:lnSpc>
                <a:spcPct val="150000"/>
              </a:lnSpc>
              <a:spcBef>
                <a:spcPts val="0"/>
              </a:spcBef>
              <a:spcAft>
                <a:spcPts val="0"/>
              </a:spcAft>
              <a:buNone/>
            </a:pPr>
            <a:r>
              <a:rPr lang="en">
                <a:latin typeface="Alegreya Sans Light"/>
                <a:ea typeface="Alegreya Sans Light"/>
                <a:cs typeface="Alegreya Sans Light"/>
                <a:sym typeface="Alegreya Sans Light"/>
              </a:rPr>
              <a:t>Clustering and visualizing the resulting dataset shows that GPT introduces significant biases in the data.</a:t>
            </a:r>
            <a:endParaRPr>
              <a:latin typeface="Alegreya Sans Light"/>
              <a:ea typeface="Alegreya Sans Light"/>
              <a:cs typeface="Alegreya Sans Light"/>
              <a:sym typeface="Alegreya Sans Light"/>
            </a:endParaRPr>
          </a:p>
          <a:p>
            <a:pPr indent="0" lvl="0" marL="457200" rtl="0" algn="l">
              <a:lnSpc>
                <a:spcPct val="150000"/>
              </a:lnSpc>
              <a:spcBef>
                <a:spcPts val="0"/>
              </a:spcBef>
              <a:spcAft>
                <a:spcPts val="0"/>
              </a:spcAft>
              <a:buNone/>
            </a:pPr>
            <a:r>
              <a:t/>
            </a:r>
            <a:endParaRPr>
              <a:latin typeface="Alegreya Sans Light"/>
              <a:ea typeface="Alegreya Sans Light"/>
              <a:cs typeface="Alegreya Sans Light"/>
              <a:sym typeface="Alegreya Sans Light"/>
            </a:endParaRPr>
          </a:p>
          <a:p>
            <a:pPr indent="-317500" lvl="0" marL="457200" rtl="0" algn="l">
              <a:lnSpc>
                <a:spcPct val="150000"/>
              </a:lnSpc>
              <a:spcBef>
                <a:spcPts val="0"/>
              </a:spcBef>
              <a:spcAft>
                <a:spcPts val="0"/>
              </a:spcAft>
              <a:buSzPts val="1400"/>
              <a:buFont typeface="Alegreya Sans Light"/>
              <a:buChar char="●"/>
            </a:pPr>
            <a:r>
              <a:rPr lang="en">
                <a:latin typeface="Alegreya Sans Light"/>
                <a:ea typeface="Alegreya Sans Light"/>
                <a:cs typeface="Alegreya Sans Light"/>
                <a:sym typeface="Alegreya Sans Light"/>
              </a:rPr>
              <a:t>Enlarge dataset with more examples and more review text</a:t>
            </a:r>
            <a:endParaRPr>
              <a:latin typeface="Alegreya Sans Light"/>
              <a:ea typeface="Alegreya Sans Light"/>
              <a:cs typeface="Alegreya Sans Light"/>
              <a:sym typeface="Alegreya Sans Light"/>
            </a:endParaRPr>
          </a:p>
          <a:p>
            <a:pPr indent="-317500" lvl="0" marL="457200" rtl="0" algn="l">
              <a:lnSpc>
                <a:spcPct val="150000"/>
              </a:lnSpc>
              <a:spcBef>
                <a:spcPts val="0"/>
              </a:spcBef>
              <a:spcAft>
                <a:spcPts val="0"/>
              </a:spcAft>
              <a:buSzPts val="1400"/>
              <a:buFont typeface="Alegreya Sans Light"/>
              <a:buChar char="●"/>
            </a:pPr>
            <a:r>
              <a:rPr lang="en">
                <a:latin typeface="Alegreya Sans Light"/>
                <a:ea typeface="Alegreya Sans Light"/>
                <a:cs typeface="Alegreya Sans Light"/>
                <a:sym typeface="Alegreya Sans Light"/>
              </a:rPr>
              <a:t>Identify features that aren’t informative (such as “cozy” in the example) and either improve classification for this feature or remove it from the vectors</a:t>
            </a:r>
            <a:endParaRPr>
              <a:latin typeface="Alegreya Sans Light"/>
              <a:ea typeface="Alegreya Sans Light"/>
              <a:cs typeface="Alegreya Sans Light"/>
              <a:sym typeface="Alegreya Sans Light"/>
            </a:endParaRPr>
          </a:p>
        </p:txBody>
      </p:sp>
      <p:sp>
        <p:nvSpPr>
          <p:cNvPr id="176" name="Google Shape;176;p27"/>
          <p:cNvSpPr txBox="1"/>
          <p:nvPr/>
        </p:nvSpPr>
        <p:spPr>
          <a:xfrm>
            <a:off x="1513600" y="833475"/>
            <a:ext cx="58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legreya Sans"/>
                <a:ea typeface="Alegreya Sans"/>
                <a:cs typeface="Alegreya Sans"/>
                <a:sym typeface="Alegreya Sans"/>
              </a:rPr>
              <a:t>KNN RESULT: CLUSTERING ANALYSIS</a:t>
            </a:r>
            <a:endParaRPr b="1">
              <a:solidFill>
                <a:schemeClr val="dk1"/>
              </a:solidFill>
              <a:latin typeface="Alegreya Sans"/>
              <a:ea typeface="Alegreya Sans"/>
              <a:cs typeface="Alegreya Sans"/>
              <a:sym typeface="Alegreya Sans"/>
            </a:endParaRPr>
          </a:p>
        </p:txBody>
      </p:sp>
      <p:sp>
        <p:nvSpPr>
          <p:cNvPr id="177" name="Google Shape;177;p27"/>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legreya Sans"/>
                <a:ea typeface="Alegreya Sans"/>
                <a:cs typeface="Alegreya Sans"/>
                <a:sym typeface="Alegreya Sans"/>
              </a:rPr>
              <a:t>DEEP DIVE</a:t>
            </a:r>
            <a:endParaRPr b="1">
              <a:solidFill>
                <a:schemeClr val="dk1"/>
              </a:solidFill>
              <a:latin typeface="Alegreya Sans"/>
              <a:ea typeface="Alegreya Sans"/>
              <a:cs typeface="Alegreya Sans"/>
              <a:sym typeface="Alegrey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nvSpPr>
        <p:spPr>
          <a:xfrm>
            <a:off x="1437400" y="1838400"/>
            <a:ext cx="6748800" cy="2755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Alegreya Sans"/>
              <a:buChar char="●"/>
            </a:pPr>
            <a:r>
              <a:rPr b="1" lang="en">
                <a:latin typeface="Alegreya Sans"/>
                <a:ea typeface="Alegreya Sans"/>
                <a:cs typeface="Alegreya Sans"/>
                <a:sym typeface="Alegreya Sans"/>
              </a:rPr>
              <a:t>Vector accuracy  improvement</a:t>
            </a:r>
            <a:endParaRPr b="1">
              <a:latin typeface="Alegreya Sans"/>
              <a:ea typeface="Alegreya Sans"/>
              <a:cs typeface="Alegreya Sans"/>
              <a:sym typeface="Alegreya Sans"/>
            </a:endParaRPr>
          </a:p>
          <a:p>
            <a:pPr indent="0" lvl="0" marL="457200" rtl="0" algn="l">
              <a:lnSpc>
                <a:spcPct val="150000"/>
              </a:lnSpc>
              <a:spcBef>
                <a:spcPts val="0"/>
              </a:spcBef>
              <a:spcAft>
                <a:spcPts val="0"/>
              </a:spcAft>
              <a:buNone/>
            </a:pPr>
            <a:r>
              <a:rPr lang="en" sz="1000" u="sng">
                <a:solidFill>
                  <a:schemeClr val="dk1"/>
                </a:solidFill>
                <a:latin typeface="Alegreya Sans Light"/>
                <a:ea typeface="Alegreya Sans Light"/>
                <a:cs typeface="Alegreya Sans Light"/>
                <a:sym typeface="Alegreya Sans Light"/>
              </a:rPr>
              <a:t>PROBLEM:</a:t>
            </a:r>
            <a:r>
              <a:rPr lang="en" sz="1000">
                <a:solidFill>
                  <a:schemeClr val="dk1"/>
                </a:solidFill>
                <a:latin typeface="Alegreya Sans Light"/>
                <a:ea typeface="Alegreya Sans Light"/>
                <a:cs typeface="Alegreya Sans Light"/>
                <a:sym typeface="Alegreya Sans Light"/>
              </a:rPr>
              <a:t> </a:t>
            </a:r>
            <a:r>
              <a:rPr lang="en" sz="1000">
                <a:solidFill>
                  <a:schemeClr val="dk1"/>
                </a:solidFill>
                <a:latin typeface="Alegreya Sans Light"/>
                <a:ea typeface="Alegreya Sans Light"/>
                <a:cs typeface="Alegreya Sans Light"/>
                <a:sym typeface="Alegreya Sans Light"/>
              </a:rPr>
              <a:t> Right now "SLEEK" and "CHIC" are orthogonal, which means there is no information shared between them. If we have restaurant that is SLEEK (but not labeled as CHIC), and the user is looking for something SLEEK the CHIC label should count for something.</a:t>
            </a:r>
            <a:endParaRPr sz="1000">
              <a:solidFill>
                <a:schemeClr val="dk1"/>
              </a:solidFill>
              <a:latin typeface="Alegreya Sans Light"/>
              <a:ea typeface="Alegreya Sans Light"/>
              <a:cs typeface="Alegreya Sans Light"/>
              <a:sym typeface="Alegreya Sans Light"/>
            </a:endParaRPr>
          </a:p>
          <a:p>
            <a:pPr indent="0" lvl="0" marL="457200" rtl="0" algn="l">
              <a:lnSpc>
                <a:spcPct val="150000"/>
              </a:lnSpc>
              <a:spcBef>
                <a:spcPts val="0"/>
              </a:spcBef>
              <a:spcAft>
                <a:spcPts val="0"/>
              </a:spcAft>
              <a:buNone/>
            </a:pPr>
            <a:r>
              <a:rPr lang="en" sz="1000" u="sng">
                <a:solidFill>
                  <a:schemeClr val="dk1"/>
                </a:solidFill>
                <a:latin typeface="Alegreya Sans Light"/>
                <a:ea typeface="Alegreya Sans Light"/>
                <a:cs typeface="Alegreya Sans Light"/>
                <a:sym typeface="Alegreya Sans Light"/>
              </a:rPr>
              <a:t>SOLUTION:</a:t>
            </a:r>
            <a:r>
              <a:rPr lang="en" sz="1000">
                <a:solidFill>
                  <a:schemeClr val="dk1"/>
                </a:solidFill>
                <a:latin typeface="Alegreya Sans Light"/>
                <a:ea typeface="Alegreya Sans Light"/>
                <a:cs typeface="Alegreya Sans Light"/>
                <a:sym typeface="Alegreya Sans Light"/>
              </a:rPr>
              <a:t> This can be addressed by using GPT embedding vectors for each vibe</a:t>
            </a:r>
            <a:endParaRPr sz="1000">
              <a:solidFill>
                <a:schemeClr val="dk1"/>
              </a:solidFill>
              <a:latin typeface="Alegreya Sans Light"/>
              <a:ea typeface="Alegreya Sans Light"/>
              <a:cs typeface="Alegreya Sans Light"/>
              <a:sym typeface="Alegreya Sans Light"/>
            </a:endParaRPr>
          </a:p>
          <a:p>
            <a:pPr indent="0" lvl="0" marL="457200" rtl="0" algn="l">
              <a:lnSpc>
                <a:spcPct val="150000"/>
              </a:lnSpc>
              <a:spcBef>
                <a:spcPts val="0"/>
              </a:spcBef>
              <a:spcAft>
                <a:spcPts val="0"/>
              </a:spcAft>
              <a:buNone/>
            </a:pPr>
            <a:r>
              <a:rPr lang="en" sz="1000" u="sng">
                <a:solidFill>
                  <a:schemeClr val="dk1"/>
                </a:solidFill>
                <a:latin typeface="Alegreya Sans Light"/>
                <a:ea typeface="Alegreya Sans Light"/>
                <a:cs typeface="Alegreya Sans Light"/>
                <a:sym typeface="Alegreya Sans Light"/>
              </a:rPr>
              <a:t>PROBLEM:</a:t>
            </a:r>
            <a:r>
              <a:rPr lang="en" sz="1000">
                <a:solidFill>
                  <a:schemeClr val="dk1"/>
                </a:solidFill>
                <a:latin typeface="Alegreya Sans Light"/>
                <a:ea typeface="Alegreya Sans Light"/>
                <a:cs typeface="Alegreya Sans Light"/>
                <a:sym typeface="Alegreya Sans Light"/>
              </a:rPr>
              <a:t> Unreliable data labeling</a:t>
            </a:r>
            <a:endParaRPr sz="1000">
              <a:solidFill>
                <a:schemeClr val="dk1"/>
              </a:solidFill>
              <a:latin typeface="Alegreya Sans Light"/>
              <a:ea typeface="Alegreya Sans Light"/>
              <a:cs typeface="Alegreya Sans Light"/>
              <a:sym typeface="Alegreya Sans Light"/>
            </a:endParaRPr>
          </a:p>
          <a:p>
            <a:pPr indent="0" lvl="0" marL="457200" rtl="0" algn="l">
              <a:lnSpc>
                <a:spcPct val="150000"/>
              </a:lnSpc>
              <a:spcBef>
                <a:spcPts val="0"/>
              </a:spcBef>
              <a:spcAft>
                <a:spcPts val="0"/>
              </a:spcAft>
              <a:buNone/>
            </a:pPr>
            <a:r>
              <a:rPr lang="en" sz="1000" u="sng">
                <a:solidFill>
                  <a:schemeClr val="dk1"/>
                </a:solidFill>
                <a:latin typeface="Alegreya Sans Light"/>
                <a:ea typeface="Alegreya Sans Light"/>
                <a:cs typeface="Alegreya Sans Light"/>
                <a:sym typeface="Alegreya Sans Light"/>
              </a:rPr>
              <a:t>SOLUTION:</a:t>
            </a:r>
            <a:r>
              <a:rPr lang="en" sz="1000">
                <a:solidFill>
                  <a:schemeClr val="dk1"/>
                </a:solidFill>
                <a:latin typeface="Alegreya Sans Light"/>
                <a:ea typeface="Alegreya Sans Light"/>
                <a:cs typeface="Alegreya Sans Light"/>
                <a:sym typeface="Alegreya Sans Light"/>
              </a:rPr>
              <a:t> This can be addressed by nudging users to submit feedback ("was this place 'Awesome'?")</a:t>
            </a:r>
            <a:endParaRPr b="1" sz="1000">
              <a:latin typeface="Alegreya Sans"/>
              <a:ea typeface="Alegreya Sans"/>
              <a:cs typeface="Alegreya Sans"/>
              <a:sym typeface="Alegreya Sans"/>
            </a:endParaRPr>
          </a:p>
          <a:p>
            <a:pPr indent="0" lvl="0" marL="457200" rtl="0" algn="l">
              <a:lnSpc>
                <a:spcPct val="150000"/>
              </a:lnSpc>
              <a:spcBef>
                <a:spcPts val="0"/>
              </a:spcBef>
              <a:spcAft>
                <a:spcPts val="0"/>
              </a:spcAft>
              <a:buNone/>
            </a:pPr>
            <a:r>
              <a:t/>
            </a:r>
            <a:endParaRPr>
              <a:latin typeface="Alegreya Sans Light"/>
              <a:ea typeface="Alegreya Sans Light"/>
              <a:cs typeface="Alegreya Sans Light"/>
              <a:sym typeface="Alegreya Sans Light"/>
            </a:endParaRPr>
          </a:p>
          <a:p>
            <a:pPr indent="-317500" lvl="0" marL="457200" rtl="0" algn="l">
              <a:lnSpc>
                <a:spcPct val="150000"/>
              </a:lnSpc>
              <a:spcBef>
                <a:spcPts val="0"/>
              </a:spcBef>
              <a:spcAft>
                <a:spcPts val="0"/>
              </a:spcAft>
              <a:buSzPts val="1400"/>
              <a:buFont typeface="Alegreya Sans"/>
              <a:buChar char="●"/>
            </a:pPr>
            <a:r>
              <a:rPr b="1" lang="en">
                <a:latin typeface="Alegreya Sans"/>
                <a:ea typeface="Alegreya Sans"/>
                <a:cs typeface="Alegreya Sans"/>
                <a:sym typeface="Alegreya Sans"/>
              </a:rPr>
              <a:t>App function improvement</a:t>
            </a:r>
            <a:endParaRPr b="1">
              <a:latin typeface="Alegreya Sans"/>
              <a:ea typeface="Alegreya Sans"/>
              <a:cs typeface="Alegreya Sans"/>
              <a:sym typeface="Alegreya Sans"/>
            </a:endParaRPr>
          </a:p>
          <a:p>
            <a:pPr indent="0" lvl="0" marL="457200" rtl="0" algn="l">
              <a:lnSpc>
                <a:spcPct val="150000"/>
              </a:lnSpc>
              <a:spcBef>
                <a:spcPts val="0"/>
              </a:spcBef>
              <a:spcAft>
                <a:spcPts val="0"/>
              </a:spcAft>
              <a:buNone/>
            </a:pPr>
            <a:r>
              <a:rPr b="1" lang="en">
                <a:latin typeface="Alegreya Sans"/>
                <a:ea typeface="Alegreya Sans"/>
                <a:cs typeface="Alegreya Sans"/>
                <a:sym typeface="Alegreya Sans"/>
              </a:rPr>
              <a:t>Input: Image + test prompt </a:t>
            </a:r>
            <a:endParaRPr b="1">
              <a:latin typeface="Alegreya Sans"/>
              <a:ea typeface="Alegreya Sans"/>
              <a:cs typeface="Alegreya Sans"/>
              <a:sym typeface="Alegreya Sans"/>
            </a:endParaRPr>
          </a:p>
        </p:txBody>
      </p:sp>
      <p:sp>
        <p:nvSpPr>
          <p:cNvPr id="183" name="Google Shape;183;p28"/>
          <p:cNvSpPr txBox="1"/>
          <p:nvPr/>
        </p:nvSpPr>
        <p:spPr>
          <a:xfrm>
            <a:off x="4429375" y="1745125"/>
            <a:ext cx="4714500" cy="4002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t/>
            </a:r>
            <a:endParaRPr>
              <a:latin typeface="Alegreya Sans Light"/>
              <a:ea typeface="Alegreya Sans Light"/>
              <a:cs typeface="Alegreya Sans Light"/>
              <a:sym typeface="Alegreya Sans Light"/>
            </a:endParaRPr>
          </a:p>
        </p:txBody>
      </p:sp>
      <p:sp>
        <p:nvSpPr>
          <p:cNvPr id="184" name="Google Shape;184;p28"/>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legreya Sans"/>
                <a:ea typeface="Alegreya Sans"/>
                <a:cs typeface="Alegreya Sans"/>
                <a:sym typeface="Alegreya Sans"/>
              </a:rPr>
              <a:t>OUTLOOK &amp; ROADMAP</a:t>
            </a:r>
            <a:endParaRPr b="1">
              <a:solidFill>
                <a:schemeClr val="dk1"/>
              </a:solidFill>
              <a:latin typeface="Alegreya Sans"/>
              <a:ea typeface="Alegreya Sans"/>
              <a:cs typeface="Alegreya Sans"/>
              <a:sym typeface="Alegrey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9"/>
          <p:cNvPicPr preferRelativeResize="0"/>
          <p:nvPr/>
        </p:nvPicPr>
        <p:blipFill>
          <a:blip r:embed="rId4">
            <a:alphaModFix/>
          </a:blip>
          <a:stretch>
            <a:fillRect/>
          </a:stretch>
        </p:blipFill>
        <p:spPr>
          <a:xfrm>
            <a:off x="0" y="0"/>
            <a:ext cx="9143998" cy="5192170"/>
          </a:xfrm>
          <a:prstGeom prst="rect">
            <a:avLst/>
          </a:prstGeom>
          <a:noFill/>
          <a:ln>
            <a:noFill/>
          </a:ln>
        </p:spPr>
      </p:pic>
      <p:sp>
        <p:nvSpPr>
          <p:cNvPr id="190" name="Google Shape;190;p29"/>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legreya Sans"/>
                <a:ea typeface="Alegreya Sans"/>
                <a:cs typeface="Alegreya Sans"/>
                <a:sym typeface="Alegreya Sans"/>
              </a:rPr>
              <a:t>MOCK-UP</a:t>
            </a:r>
            <a:endParaRPr b="1">
              <a:solidFill>
                <a:schemeClr val="dk1"/>
              </a:solidFill>
              <a:latin typeface="Alegreya Sans"/>
              <a:ea typeface="Alegreya Sans"/>
              <a:cs typeface="Alegreya Sans"/>
              <a:sym typeface="Alegrey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1573500" y="1040350"/>
            <a:ext cx="5997000" cy="200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latin typeface="Alegreya Sans Light"/>
                <a:ea typeface="Alegreya Sans Light"/>
                <a:cs typeface="Alegreya Sans Light"/>
                <a:sym typeface="Alegreya Sans Light"/>
              </a:rPr>
              <a:t>Natalia</a:t>
            </a:r>
            <a:r>
              <a:rPr lang="en" sz="1500">
                <a:solidFill>
                  <a:srgbClr val="000000"/>
                </a:solidFill>
                <a:latin typeface="Alegreya Sans Light"/>
                <a:ea typeface="Alegreya Sans Light"/>
                <a:cs typeface="Alegreya Sans Light"/>
                <a:sym typeface="Alegreya Sans Light"/>
              </a:rPr>
              <a:t> wants to find a </a:t>
            </a:r>
            <a:r>
              <a:rPr lang="en" sz="1500">
                <a:latin typeface="Alegreya Sans Light"/>
                <a:ea typeface="Alegreya Sans Light"/>
                <a:cs typeface="Alegreya Sans Light"/>
                <a:sym typeface="Alegreya Sans Light"/>
              </a:rPr>
              <a:t>zany and artistic place </a:t>
            </a:r>
            <a:r>
              <a:rPr lang="en" sz="1500">
                <a:solidFill>
                  <a:srgbClr val="000000"/>
                </a:solidFill>
                <a:latin typeface="Alegreya Sans Light"/>
                <a:ea typeface="Alegreya Sans Light"/>
                <a:cs typeface="Alegreya Sans Light"/>
                <a:sym typeface="Alegreya Sans Light"/>
              </a:rPr>
              <a:t>somewhere in the city</a:t>
            </a:r>
            <a:r>
              <a:rPr lang="en" sz="1500">
                <a:latin typeface="Alegreya Sans Light"/>
                <a:ea typeface="Alegreya Sans Light"/>
                <a:cs typeface="Alegreya Sans Light"/>
                <a:sym typeface="Alegreya Sans Light"/>
              </a:rPr>
              <a:t> for a raucous Friday night with his friends</a:t>
            </a:r>
            <a:r>
              <a:rPr lang="en" sz="1500">
                <a:solidFill>
                  <a:srgbClr val="000000"/>
                </a:solidFill>
                <a:latin typeface="Alegreya Sans Light"/>
                <a:ea typeface="Alegreya Sans Light"/>
                <a:cs typeface="Alegreya Sans Light"/>
                <a:sym typeface="Alegreya Sans Light"/>
              </a:rPr>
              <a:t>. But he doesn’t know how to search in google map, and </a:t>
            </a:r>
            <a:r>
              <a:rPr lang="en" sz="1500">
                <a:latin typeface="Alegreya Sans Light"/>
                <a:ea typeface="Alegreya Sans Light"/>
                <a:cs typeface="Alegreya Sans Light"/>
                <a:sym typeface="Alegreya Sans Light"/>
              </a:rPr>
              <a:t>it</a:t>
            </a:r>
            <a:r>
              <a:rPr lang="en" sz="1500">
                <a:solidFill>
                  <a:srgbClr val="000000"/>
                </a:solidFill>
                <a:latin typeface="Alegreya Sans Light"/>
                <a:ea typeface="Alegreya Sans Light"/>
                <a:cs typeface="Alegreya Sans Light"/>
                <a:sym typeface="Alegreya Sans Light"/>
              </a:rPr>
              <a:t> doesn’t give him a satisfied result to match his </a:t>
            </a:r>
            <a:r>
              <a:rPr b="1" lang="en" sz="1500">
                <a:solidFill>
                  <a:srgbClr val="000000"/>
                </a:solidFill>
                <a:latin typeface="Alegreya Sans"/>
                <a:ea typeface="Alegreya Sans"/>
                <a:cs typeface="Alegreya Sans"/>
                <a:sym typeface="Alegreya Sans"/>
              </a:rPr>
              <a:t>unique needs</a:t>
            </a:r>
            <a:r>
              <a:rPr lang="en" sz="1500">
                <a:solidFill>
                  <a:srgbClr val="000000"/>
                </a:solidFill>
                <a:latin typeface="Alegreya Sans Light"/>
                <a:ea typeface="Alegreya Sans Light"/>
                <a:cs typeface="Alegreya Sans Light"/>
                <a:sym typeface="Alegreya Sans Light"/>
              </a:rPr>
              <a:t>. </a:t>
            </a:r>
            <a:endParaRPr sz="1500">
              <a:solidFill>
                <a:srgbClr val="000000"/>
              </a:solidFill>
              <a:latin typeface="Alegreya Sans Light"/>
              <a:ea typeface="Alegreya Sans Light"/>
              <a:cs typeface="Alegreya Sans Light"/>
              <a:sym typeface="Alegreya Sans Light"/>
            </a:endParaRPr>
          </a:p>
          <a:p>
            <a:pPr indent="0" lvl="0" marL="0" rtl="0" algn="l">
              <a:lnSpc>
                <a:spcPct val="115000"/>
              </a:lnSpc>
              <a:spcBef>
                <a:spcPts val="0"/>
              </a:spcBef>
              <a:spcAft>
                <a:spcPts val="0"/>
              </a:spcAft>
              <a:buNone/>
            </a:pPr>
            <a:r>
              <a:t/>
            </a:r>
            <a:endParaRPr sz="1500">
              <a:latin typeface="Alegreya Sans Light"/>
              <a:ea typeface="Alegreya Sans Light"/>
              <a:cs typeface="Alegreya Sans Light"/>
              <a:sym typeface="Alegreya Sans Light"/>
            </a:endParaRPr>
          </a:p>
          <a:p>
            <a:pPr indent="0" lvl="0" marL="0" rtl="0" algn="l">
              <a:lnSpc>
                <a:spcPct val="115000"/>
              </a:lnSpc>
              <a:spcBef>
                <a:spcPts val="0"/>
              </a:spcBef>
              <a:spcAft>
                <a:spcPts val="0"/>
              </a:spcAft>
              <a:buNone/>
            </a:pPr>
            <a:r>
              <a:rPr lang="en" sz="1500">
                <a:latin typeface="Alegreya Sans Light"/>
                <a:ea typeface="Alegreya Sans Light"/>
                <a:cs typeface="Alegreya Sans Light"/>
                <a:sym typeface="Alegreya Sans Light"/>
              </a:rPr>
              <a:t>Pedro, </a:t>
            </a:r>
            <a:r>
              <a:rPr lang="en" sz="1500">
                <a:solidFill>
                  <a:schemeClr val="dk1"/>
                </a:solidFill>
                <a:latin typeface="Alegreya Sans Light"/>
                <a:ea typeface="Alegreya Sans Light"/>
                <a:cs typeface="Alegreya Sans Light"/>
                <a:sym typeface="Alegreya Sans Light"/>
              </a:rPr>
              <a:t>recently broken up with his boyfriend and feeling a bit lonely, wants to go to a low-key, chill, but friendly environment where he can pour his heart out to the bartender</a:t>
            </a:r>
            <a:r>
              <a:rPr lang="en" sz="1500">
                <a:latin typeface="Alegreya Sans Light"/>
                <a:ea typeface="Alegreya Sans Light"/>
                <a:cs typeface="Alegreya Sans Light"/>
                <a:sym typeface="Alegreya Sans Light"/>
              </a:rPr>
              <a:t>.</a:t>
            </a:r>
            <a:endParaRPr sz="1500">
              <a:latin typeface="Alegreya Sans Light"/>
              <a:ea typeface="Alegreya Sans Light"/>
              <a:cs typeface="Alegreya Sans Light"/>
              <a:sym typeface="Alegreya Sans Light"/>
            </a:endParaRPr>
          </a:p>
        </p:txBody>
      </p:sp>
      <p:sp>
        <p:nvSpPr>
          <p:cNvPr id="60" name="Google Shape;60;p14"/>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legreya Sans"/>
                <a:ea typeface="Alegreya Sans"/>
                <a:cs typeface="Alegreya Sans"/>
                <a:sym typeface="Alegreya Sans"/>
              </a:rPr>
              <a:t>CONTEXT</a:t>
            </a:r>
            <a:endParaRPr b="1">
              <a:solidFill>
                <a:schemeClr val="dk1"/>
              </a:solidFill>
              <a:latin typeface="Alegreya Sans"/>
              <a:ea typeface="Alegreya Sans"/>
              <a:cs typeface="Alegreya Sans"/>
              <a:sym typeface="Alegrey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1516300" y="1744575"/>
            <a:ext cx="46743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latin typeface="Alegreya Sans Light"/>
                <a:ea typeface="Alegreya Sans Light"/>
                <a:cs typeface="Alegreya Sans Light"/>
                <a:sym typeface="Alegreya Sans Light"/>
              </a:rPr>
              <a:t>When looking for a restaurant, </a:t>
            </a:r>
            <a:r>
              <a:rPr b="1" lang="en" sz="1500">
                <a:solidFill>
                  <a:schemeClr val="dk1"/>
                </a:solidFill>
                <a:latin typeface="Alegreya Sans"/>
                <a:ea typeface="Alegreya Sans"/>
                <a:cs typeface="Alegreya Sans"/>
                <a:sym typeface="Alegreya Sans"/>
              </a:rPr>
              <a:t>current search methods</a:t>
            </a:r>
            <a:r>
              <a:rPr lang="en" sz="1500">
                <a:solidFill>
                  <a:schemeClr val="dk1"/>
                </a:solidFill>
                <a:latin typeface="Alegreya Sans Light"/>
                <a:ea typeface="Alegreya Sans Light"/>
                <a:cs typeface="Alegreya Sans Light"/>
                <a:sym typeface="Alegreya Sans Light"/>
              </a:rPr>
              <a:t> are </a:t>
            </a:r>
            <a:r>
              <a:rPr lang="en" sz="1500">
                <a:solidFill>
                  <a:schemeClr val="dk1"/>
                </a:solidFill>
                <a:latin typeface="Alegreya Sans Light"/>
                <a:ea typeface="Alegreya Sans Light"/>
                <a:cs typeface="Alegreya Sans Light"/>
                <a:sym typeface="Alegreya Sans Light"/>
              </a:rPr>
              <a:t>based on filters of factors like cost, rating, cuisine, etc. and limited to those. </a:t>
            </a:r>
            <a:endParaRPr b="1" sz="1500">
              <a:solidFill>
                <a:schemeClr val="dk1"/>
              </a:solidFill>
              <a:latin typeface="Alegreya Sans"/>
              <a:ea typeface="Alegreya Sans"/>
              <a:cs typeface="Alegreya Sans"/>
              <a:sym typeface="Alegreya Sans"/>
            </a:endParaRPr>
          </a:p>
        </p:txBody>
      </p:sp>
      <p:grpSp>
        <p:nvGrpSpPr>
          <p:cNvPr id="66" name="Google Shape;66;p15"/>
          <p:cNvGrpSpPr/>
          <p:nvPr/>
        </p:nvGrpSpPr>
        <p:grpSpPr>
          <a:xfrm>
            <a:off x="6524913" y="771625"/>
            <a:ext cx="1809750" cy="3695700"/>
            <a:chOff x="6524913" y="771625"/>
            <a:chExt cx="1809750" cy="3695700"/>
          </a:xfrm>
        </p:grpSpPr>
        <p:pic>
          <p:nvPicPr>
            <p:cNvPr id="67" name="Google Shape;67;p15"/>
            <p:cNvPicPr preferRelativeResize="0"/>
            <p:nvPr/>
          </p:nvPicPr>
          <p:blipFill rotWithShape="1">
            <a:blip r:embed="rId3">
              <a:alphaModFix/>
            </a:blip>
            <a:srcRect b="10528" l="0" r="0" t="7605"/>
            <a:stretch/>
          </p:blipFill>
          <p:spPr>
            <a:xfrm>
              <a:off x="6590300" y="1142387"/>
              <a:ext cx="1678975" cy="2976026"/>
            </a:xfrm>
            <a:prstGeom prst="rect">
              <a:avLst/>
            </a:prstGeom>
            <a:noFill/>
            <a:ln>
              <a:noFill/>
            </a:ln>
          </p:spPr>
        </p:pic>
        <p:pic>
          <p:nvPicPr>
            <p:cNvPr id="68" name="Google Shape;68;p15"/>
            <p:cNvPicPr preferRelativeResize="0"/>
            <p:nvPr/>
          </p:nvPicPr>
          <p:blipFill>
            <a:blip r:embed="rId4">
              <a:alphaModFix/>
            </a:blip>
            <a:stretch>
              <a:fillRect/>
            </a:stretch>
          </p:blipFill>
          <p:spPr>
            <a:xfrm>
              <a:off x="6524913" y="771625"/>
              <a:ext cx="1809750" cy="3695700"/>
            </a:xfrm>
            <a:prstGeom prst="rect">
              <a:avLst/>
            </a:prstGeom>
            <a:noFill/>
            <a:ln>
              <a:noFill/>
            </a:ln>
          </p:spPr>
        </p:pic>
      </p:grpSp>
      <p:sp>
        <p:nvSpPr>
          <p:cNvPr id="69" name="Google Shape;69;p15"/>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legreya Sans"/>
                <a:ea typeface="Alegreya Sans"/>
                <a:cs typeface="Alegreya Sans"/>
                <a:sym typeface="Alegreya Sans"/>
              </a:rPr>
              <a:t>CONTEXT</a:t>
            </a:r>
            <a:endParaRPr b="1">
              <a:solidFill>
                <a:schemeClr val="dk1"/>
              </a:solidFill>
              <a:latin typeface="Alegreya Sans"/>
              <a:ea typeface="Alegreya Sans"/>
              <a:cs typeface="Alegreya Sans"/>
              <a:sym typeface="Alegrey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2051550" y="2054250"/>
            <a:ext cx="5040900" cy="103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chemeClr val="dk1"/>
                </a:solidFill>
                <a:latin typeface="Alegreya Sans"/>
                <a:ea typeface="Alegreya Sans"/>
                <a:cs typeface="Alegreya Sans"/>
                <a:sym typeface="Alegreya Sans"/>
              </a:rPr>
              <a:t>WHERE TO EAT </a:t>
            </a:r>
            <a:endParaRPr b="1" sz="2000">
              <a:solidFill>
                <a:schemeClr val="dk1"/>
              </a:solidFill>
              <a:latin typeface="Alegreya Sans"/>
              <a:ea typeface="Alegreya Sans"/>
              <a:cs typeface="Alegreya Sans"/>
              <a:sym typeface="Alegreya Sans"/>
            </a:endParaRPr>
          </a:p>
          <a:p>
            <a:pPr indent="0" lvl="0" marL="0" rtl="0" algn="ctr">
              <a:lnSpc>
                <a:spcPct val="115000"/>
              </a:lnSpc>
              <a:spcBef>
                <a:spcPts val="0"/>
              </a:spcBef>
              <a:spcAft>
                <a:spcPts val="0"/>
              </a:spcAft>
              <a:buNone/>
            </a:pPr>
            <a:r>
              <a:rPr b="1" lang="en" sz="1500">
                <a:solidFill>
                  <a:schemeClr val="dk1"/>
                </a:solidFill>
                <a:latin typeface="Alegreya Sans"/>
                <a:ea typeface="Alegreya Sans"/>
                <a:cs typeface="Alegreya Sans"/>
                <a:sym typeface="Alegreya Sans"/>
              </a:rPr>
              <a:t>is rather a question of mood than a question of factors.</a:t>
            </a:r>
            <a:endParaRPr b="1" sz="1500">
              <a:solidFill>
                <a:schemeClr val="dk1"/>
              </a:solidFill>
              <a:latin typeface="Alegreya Sans"/>
              <a:ea typeface="Alegreya Sans"/>
              <a:cs typeface="Alegreya Sans"/>
              <a:sym typeface="Alegreya Sans"/>
            </a:endParaRPr>
          </a:p>
          <a:p>
            <a:pPr indent="0" lvl="0" marL="0" rtl="0" algn="ctr">
              <a:lnSpc>
                <a:spcPct val="115000"/>
              </a:lnSpc>
              <a:spcBef>
                <a:spcPts val="0"/>
              </a:spcBef>
              <a:spcAft>
                <a:spcPts val="0"/>
              </a:spcAft>
              <a:buClr>
                <a:srgbClr val="000000"/>
              </a:buClr>
              <a:buSzPts val="1100"/>
              <a:buFont typeface="Arial"/>
              <a:buNone/>
            </a:pPr>
            <a:r>
              <a:t/>
            </a:r>
            <a:endParaRPr b="1" sz="1500">
              <a:solidFill>
                <a:schemeClr val="dk1"/>
              </a:solidFill>
              <a:latin typeface="Alegreya Sans"/>
              <a:ea typeface="Alegreya Sans"/>
              <a:cs typeface="Alegreya Sans"/>
              <a:sym typeface="Alegreya Sans"/>
            </a:endParaRPr>
          </a:p>
        </p:txBody>
      </p:sp>
      <p:sp>
        <p:nvSpPr>
          <p:cNvPr id="75" name="Google Shape;75;p16"/>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legreya Sans"/>
                <a:ea typeface="Alegreya Sans"/>
                <a:cs typeface="Alegreya Sans"/>
                <a:sym typeface="Alegreya Sans"/>
              </a:rPr>
              <a:t>PROBLEM STATEMENT</a:t>
            </a:r>
            <a:endParaRPr b="1">
              <a:solidFill>
                <a:schemeClr val="dk1"/>
              </a:solidFill>
              <a:latin typeface="Alegreya Sans"/>
              <a:ea typeface="Alegreya Sans"/>
              <a:cs typeface="Alegreya Sans"/>
              <a:sym typeface="Alegrey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2234850" y="1744575"/>
            <a:ext cx="4674300" cy="94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500">
                <a:solidFill>
                  <a:schemeClr val="dk1"/>
                </a:solidFill>
                <a:latin typeface="Alegreya Sans"/>
                <a:ea typeface="Alegreya Sans"/>
                <a:cs typeface="Alegreya Sans"/>
                <a:sym typeface="Alegreya Sans"/>
              </a:rPr>
              <a:t>What if restaurant searches could take into account a user’s moods or any other specific preferences using machine learning?</a:t>
            </a:r>
            <a:endParaRPr b="1" sz="1500">
              <a:solidFill>
                <a:schemeClr val="dk1"/>
              </a:solidFill>
              <a:latin typeface="Alegreya Sans"/>
              <a:ea typeface="Alegreya Sans"/>
              <a:cs typeface="Alegreya Sans"/>
              <a:sym typeface="Alegrey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2011950" y="1971052"/>
            <a:ext cx="5120100" cy="103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chemeClr val="dk1"/>
                </a:solidFill>
                <a:latin typeface="Alegreya Sans"/>
                <a:ea typeface="Alegreya Sans"/>
                <a:cs typeface="Alegreya Sans"/>
                <a:sym typeface="Alegreya Sans"/>
              </a:rPr>
              <a:t>MOODSAVOR</a:t>
            </a:r>
            <a:endParaRPr b="1" sz="2000">
              <a:solidFill>
                <a:schemeClr val="dk1"/>
              </a:solidFill>
              <a:latin typeface="Alegreya Sans"/>
              <a:ea typeface="Alegreya Sans"/>
              <a:cs typeface="Alegreya Sans"/>
              <a:sym typeface="Alegreya Sans"/>
            </a:endParaRPr>
          </a:p>
          <a:p>
            <a:pPr indent="0" lvl="0" marL="0" rtl="0" algn="ctr">
              <a:lnSpc>
                <a:spcPct val="115000"/>
              </a:lnSpc>
              <a:spcBef>
                <a:spcPts val="0"/>
              </a:spcBef>
              <a:spcAft>
                <a:spcPts val="0"/>
              </a:spcAft>
              <a:buNone/>
            </a:pPr>
            <a:r>
              <a:rPr b="1" lang="en" sz="1500">
                <a:solidFill>
                  <a:schemeClr val="dk1"/>
                </a:solidFill>
                <a:latin typeface="Alegreya Sans"/>
                <a:ea typeface="Alegreya Sans"/>
                <a:cs typeface="Alegreya Sans"/>
                <a:sym typeface="Alegreya Sans"/>
              </a:rPr>
              <a:t> is an app </a:t>
            </a:r>
            <a:r>
              <a:rPr b="1" lang="en" sz="1500">
                <a:solidFill>
                  <a:schemeClr val="dk1"/>
                </a:solidFill>
                <a:latin typeface="Alegreya Sans"/>
                <a:ea typeface="Alegreya Sans"/>
                <a:cs typeface="Alegreya Sans"/>
                <a:sym typeface="Alegreya Sans"/>
              </a:rPr>
              <a:t>that can take in whatever users’ needs in mind, helping  them find the closest matching restaurants in Barcelona.</a:t>
            </a:r>
            <a:endParaRPr b="1" sz="1500">
              <a:solidFill>
                <a:schemeClr val="dk1"/>
              </a:solidFill>
              <a:latin typeface="Alegreya Sans"/>
              <a:ea typeface="Alegreya Sans"/>
              <a:cs typeface="Alegreya Sans"/>
              <a:sym typeface="Alegreya Sans"/>
            </a:endParaRPr>
          </a:p>
        </p:txBody>
      </p:sp>
      <p:sp>
        <p:nvSpPr>
          <p:cNvPr id="86" name="Google Shape;86;p18"/>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legreya Sans"/>
                <a:ea typeface="Alegreya Sans"/>
                <a:cs typeface="Alegreya Sans"/>
                <a:sym typeface="Alegreya Sans"/>
              </a:rPr>
              <a:t>SOLUTION</a:t>
            </a:r>
            <a:endParaRPr b="1">
              <a:solidFill>
                <a:schemeClr val="dk1"/>
              </a:solidFill>
              <a:latin typeface="Alegreya Sans"/>
              <a:ea typeface="Alegreya Sans"/>
              <a:cs typeface="Alegreya Sans"/>
              <a:sym typeface="Alegrey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1835550" y="1665050"/>
            <a:ext cx="5472900" cy="14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latin typeface="Alegreya Sans"/>
                <a:ea typeface="Alegreya Sans"/>
                <a:cs typeface="Alegreya Sans"/>
                <a:sym typeface="Alegreya Sans"/>
              </a:rPr>
              <a:t>Basic Concept: </a:t>
            </a:r>
            <a:endParaRPr b="1" sz="1500">
              <a:solidFill>
                <a:schemeClr val="dk1"/>
              </a:solidFill>
              <a:latin typeface="Alegreya Sans"/>
              <a:ea typeface="Alegreya Sans"/>
              <a:cs typeface="Alegreya Sans"/>
              <a:sym typeface="Alegreya Sans"/>
            </a:endParaRPr>
          </a:p>
          <a:p>
            <a:pPr indent="-323850" lvl="0" marL="457200" rtl="0" algn="l">
              <a:lnSpc>
                <a:spcPct val="115000"/>
              </a:lnSpc>
              <a:spcBef>
                <a:spcPts val="0"/>
              </a:spcBef>
              <a:spcAft>
                <a:spcPts val="0"/>
              </a:spcAft>
              <a:buClr>
                <a:schemeClr val="dk1"/>
              </a:buClr>
              <a:buSzPts val="1500"/>
              <a:buFont typeface="Alegreya Sans Light"/>
              <a:buChar char="●"/>
            </a:pPr>
            <a:r>
              <a:rPr lang="en" sz="1500">
                <a:solidFill>
                  <a:schemeClr val="dk1"/>
                </a:solidFill>
                <a:latin typeface="Alegreya Sans Light"/>
                <a:ea typeface="Alegreya Sans Light"/>
                <a:cs typeface="Alegreya Sans Light"/>
                <a:sym typeface="Alegreya Sans Light"/>
              </a:rPr>
              <a:t>GPT as data labeler (zero-shot multi-class prediction): </a:t>
            </a:r>
            <a:endParaRPr sz="1500">
              <a:solidFill>
                <a:schemeClr val="dk1"/>
              </a:solidFill>
              <a:latin typeface="Alegreya Sans Light"/>
              <a:ea typeface="Alegreya Sans Light"/>
              <a:cs typeface="Alegreya Sans Light"/>
              <a:sym typeface="Alegreya Sans Light"/>
            </a:endParaRPr>
          </a:p>
          <a:p>
            <a:pPr indent="0" lvl="0" marL="457200" rtl="0" algn="l">
              <a:lnSpc>
                <a:spcPct val="115000"/>
              </a:lnSpc>
              <a:spcBef>
                <a:spcPts val="0"/>
              </a:spcBef>
              <a:spcAft>
                <a:spcPts val="0"/>
              </a:spcAft>
              <a:buNone/>
            </a:pPr>
            <a:r>
              <a:rPr lang="en" sz="1500">
                <a:solidFill>
                  <a:schemeClr val="dk1"/>
                </a:solidFill>
                <a:latin typeface="Alegreya Sans Light"/>
                <a:ea typeface="Alegreya Sans Light"/>
                <a:cs typeface="Alegreya Sans Light"/>
                <a:sym typeface="Alegreya Sans Light"/>
              </a:rPr>
              <a:t>Bringing restaurant reviews and user moods into the same space.</a:t>
            </a:r>
            <a:endParaRPr sz="1500">
              <a:solidFill>
                <a:schemeClr val="dk1"/>
              </a:solidFill>
              <a:latin typeface="Alegreya Sans Light"/>
              <a:ea typeface="Alegreya Sans Light"/>
              <a:cs typeface="Alegreya Sans Light"/>
              <a:sym typeface="Alegreya Sans Light"/>
            </a:endParaRPr>
          </a:p>
          <a:p>
            <a:pPr indent="-323850" lvl="0" marL="457200" rtl="0" algn="l">
              <a:lnSpc>
                <a:spcPct val="115000"/>
              </a:lnSpc>
              <a:spcBef>
                <a:spcPts val="0"/>
              </a:spcBef>
              <a:spcAft>
                <a:spcPts val="0"/>
              </a:spcAft>
              <a:buClr>
                <a:schemeClr val="dk1"/>
              </a:buClr>
              <a:buSzPts val="1500"/>
              <a:buFont typeface="Alegreya Sans Light"/>
              <a:buChar char="●"/>
            </a:pPr>
            <a:r>
              <a:rPr lang="en" sz="1500">
                <a:solidFill>
                  <a:schemeClr val="dk1"/>
                </a:solidFill>
                <a:latin typeface="Alegreya Sans Light"/>
                <a:ea typeface="Alegreya Sans Light"/>
                <a:cs typeface="Alegreya Sans Light"/>
                <a:sym typeface="Alegreya Sans Light"/>
              </a:rPr>
              <a:t>KNN as a methodology to retrieve the restaurants that best match the user’s mood.</a:t>
            </a:r>
            <a:endParaRPr sz="1500">
              <a:solidFill>
                <a:schemeClr val="dk1"/>
              </a:solidFill>
              <a:latin typeface="Alegreya Sans Light"/>
              <a:ea typeface="Alegreya Sans Light"/>
              <a:cs typeface="Alegreya Sans Light"/>
              <a:sym typeface="Alegreya Sans Light"/>
            </a:endParaRPr>
          </a:p>
        </p:txBody>
      </p:sp>
      <p:sp>
        <p:nvSpPr>
          <p:cNvPr id="92" name="Google Shape;92;p19"/>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legreya Sans"/>
                <a:ea typeface="Alegreya Sans"/>
                <a:cs typeface="Alegreya Sans"/>
                <a:sym typeface="Alegreya Sans"/>
              </a:rPr>
              <a:t>CONTEXT</a:t>
            </a:r>
            <a:endParaRPr b="1">
              <a:solidFill>
                <a:schemeClr val="dk1"/>
              </a:solidFill>
              <a:latin typeface="Alegreya Sans"/>
              <a:ea typeface="Alegreya Sans"/>
              <a:cs typeface="Alegreya Sans"/>
              <a:sym typeface="Alegrey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legreya Sans"/>
                <a:ea typeface="Alegreya Sans"/>
                <a:cs typeface="Alegreya Sans"/>
                <a:sym typeface="Alegreya Sans"/>
              </a:rPr>
              <a:t>METHOD</a:t>
            </a:r>
            <a:endParaRPr b="1">
              <a:solidFill>
                <a:schemeClr val="dk1"/>
              </a:solidFill>
              <a:latin typeface="Alegreya Sans"/>
              <a:ea typeface="Alegreya Sans"/>
              <a:cs typeface="Alegreya Sans"/>
              <a:sym typeface="Alegreya Sans"/>
            </a:endParaRPr>
          </a:p>
        </p:txBody>
      </p:sp>
      <p:pic>
        <p:nvPicPr>
          <p:cNvPr id="98" name="Google Shape;98;p20"/>
          <p:cNvPicPr preferRelativeResize="0"/>
          <p:nvPr/>
        </p:nvPicPr>
        <p:blipFill>
          <a:blip r:embed="rId3">
            <a:alphaModFix/>
          </a:blip>
          <a:stretch>
            <a:fillRect/>
          </a:stretch>
        </p:blipFill>
        <p:spPr>
          <a:xfrm>
            <a:off x="741125" y="541400"/>
            <a:ext cx="8050103" cy="360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nvSpPr>
        <p:spPr>
          <a:xfrm>
            <a:off x="1600200" y="1856550"/>
            <a:ext cx="4385400" cy="21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Alegreya Sans Light"/>
                <a:ea typeface="Alegreya Sans Light"/>
                <a:cs typeface="Alegreya Sans Light"/>
                <a:sym typeface="Alegreya Sans Light"/>
              </a:rPr>
              <a:t>Pedro had a rough day at the office, he wants to find a place to reset himself.</a:t>
            </a:r>
            <a:endParaRPr>
              <a:solidFill>
                <a:schemeClr val="dk1"/>
              </a:solidFill>
              <a:latin typeface="Alegreya Sans Light"/>
              <a:ea typeface="Alegreya Sans Light"/>
              <a:cs typeface="Alegreya Sans Light"/>
              <a:sym typeface="Alegreya Sans Light"/>
            </a:endParaRPr>
          </a:p>
          <a:p>
            <a:pPr indent="0" lvl="0" marL="0" rtl="0" algn="l">
              <a:lnSpc>
                <a:spcPct val="115000"/>
              </a:lnSpc>
              <a:spcBef>
                <a:spcPts val="0"/>
              </a:spcBef>
              <a:spcAft>
                <a:spcPts val="0"/>
              </a:spcAft>
              <a:buNone/>
            </a:pPr>
            <a:r>
              <a:rPr lang="en">
                <a:solidFill>
                  <a:schemeClr val="dk1"/>
                </a:solidFill>
                <a:latin typeface="Alegreya Sans Light"/>
                <a:ea typeface="Alegreya Sans Light"/>
                <a:cs typeface="Alegreya Sans Light"/>
                <a:sym typeface="Alegreya Sans Light"/>
              </a:rPr>
              <a:t>He opened MOODSAVOR and said “ I want to find a cocktail bar where the bartender listens to your problems and gives you soggy peanuts while you complain”. The app showed him 10 results </a:t>
            </a:r>
            <a:r>
              <a:rPr lang="en">
                <a:solidFill>
                  <a:schemeClr val="dk1"/>
                </a:solidFill>
                <a:latin typeface="Alegreya Sans Light"/>
                <a:ea typeface="Alegreya Sans Light"/>
                <a:cs typeface="Alegreya Sans Light"/>
                <a:sym typeface="Alegreya Sans Light"/>
              </a:rPr>
              <a:t>immediately</a:t>
            </a:r>
            <a:r>
              <a:rPr lang="en">
                <a:solidFill>
                  <a:schemeClr val="dk1"/>
                </a:solidFill>
                <a:latin typeface="Alegreya Sans Light"/>
                <a:ea typeface="Alegreya Sans Light"/>
                <a:cs typeface="Alegreya Sans Light"/>
                <a:sym typeface="Alegreya Sans Light"/>
              </a:rPr>
              <a:t>, he then chose the one that had the best rating within 1 km from his office. </a:t>
            </a:r>
            <a:endParaRPr>
              <a:solidFill>
                <a:schemeClr val="dk1"/>
              </a:solidFill>
              <a:latin typeface="Alegreya Sans Light"/>
              <a:ea typeface="Alegreya Sans Light"/>
              <a:cs typeface="Alegreya Sans Light"/>
              <a:sym typeface="Alegreya Sans Light"/>
            </a:endParaRPr>
          </a:p>
          <a:p>
            <a:pPr indent="0" lvl="0" marL="457200" rtl="0" algn="l">
              <a:lnSpc>
                <a:spcPct val="115000"/>
              </a:lnSpc>
              <a:spcBef>
                <a:spcPts val="0"/>
              </a:spcBef>
              <a:spcAft>
                <a:spcPts val="0"/>
              </a:spcAft>
              <a:buNone/>
            </a:pPr>
            <a:r>
              <a:t/>
            </a:r>
            <a:endParaRPr>
              <a:solidFill>
                <a:schemeClr val="dk1"/>
              </a:solidFill>
              <a:latin typeface="Alegreya Sans Light"/>
              <a:ea typeface="Alegreya Sans Light"/>
              <a:cs typeface="Alegreya Sans Light"/>
              <a:sym typeface="Alegreya Sans Light"/>
            </a:endParaRPr>
          </a:p>
        </p:txBody>
      </p:sp>
      <p:sp>
        <p:nvSpPr>
          <p:cNvPr id="104" name="Google Shape;104;p21"/>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legreya Sans"/>
                <a:ea typeface="Alegreya Sans"/>
                <a:cs typeface="Alegreya Sans"/>
                <a:sym typeface="Alegreya Sans"/>
              </a:rPr>
              <a:t>USER STORIES + DEMO</a:t>
            </a:r>
            <a:endParaRPr b="1">
              <a:solidFill>
                <a:schemeClr val="dk1"/>
              </a:solidFill>
              <a:latin typeface="Alegreya Sans"/>
              <a:ea typeface="Alegreya Sans"/>
              <a:cs typeface="Alegreya Sans"/>
              <a:sym typeface="Alegreya Sans"/>
            </a:endParaRPr>
          </a:p>
        </p:txBody>
      </p:sp>
      <p:pic>
        <p:nvPicPr>
          <p:cNvPr id="105" name="Google Shape;105;p21" title="App MOCK UP2.mp4">
            <a:hlinkClick r:id="rId3"/>
          </p:cNvPr>
          <p:cNvPicPr preferRelativeResize="0"/>
          <p:nvPr/>
        </p:nvPicPr>
        <p:blipFill>
          <a:blip r:embed="rId4">
            <a:alphaModFix/>
          </a:blip>
          <a:stretch>
            <a:fillRect/>
          </a:stretch>
        </p:blipFill>
        <p:spPr>
          <a:xfrm>
            <a:off x="6204925" y="152400"/>
            <a:ext cx="2153850" cy="45453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