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A471-E4C5-4CA3-97B6-8F4E0DD12510}"/>
              </a:ext>
            </a:extLst>
          </p:cNvPr>
          <p:cNvSpPr>
            <a:spLocks noGrp="1"/>
          </p:cNvSpPr>
          <p:nvPr>
            <p:ph type="ctrTitle"/>
          </p:nvPr>
        </p:nvSpPr>
        <p:spPr>
          <a:xfrm>
            <a:off x="506026" y="377301"/>
            <a:ext cx="10049523" cy="1646302"/>
          </a:xfrm>
        </p:spPr>
        <p:txBody>
          <a:bodyPr/>
          <a:lstStyle/>
          <a:p>
            <a:pPr marL="1761490" marR="2433320" algn="l">
              <a:spcAft>
                <a:spcPts val="0"/>
              </a:spcAft>
            </a:pPr>
            <a:r>
              <a:rPr lang="en-IN" sz="2800" dirty="0">
                <a:latin typeface="Times New Roman" panose="02020603050405020304" pitchFamily="18" charset="0"/>
                <a:ea typeface="Times New Roman" panose="02020603050405020304" pitchFamily="18" charset="0"/>
              </a:rPr>
              <a:t>“Blood Bank Management System”</a:t>
            </a:r>
            <a:endParaRPr lang="en-IN" sz="7200" dirty="0"/>
          </a:p>
        </p:txBody>
      </p:sp>
      <p:sp>
        <p:nvSpPr>
          <p:cNvPr id="3" name="Subtitle 2">
            <a:extLst>
              <a:ext uri="{FF2B5EF4-FFF2-40B4-BE49-F238E27FC236}">
                <a16:creationId xmlns:a16="http://schemas.microsoft.com/office/drawing/2014/main" id="{7EBF37DC-987F-4984-8352-A8FA1ACBB3C0}"/>
              </a:ext>
            </a:extLst>
          </p:cNvPr>
          <p:cNvSpPr>
            <a:spLocks noGrp="1"/>
          </p:cNvSpPr>
          <p:nvPr>
            <p:ph type="subTitle" idx="1"/>
          </p:nvPr>
        </p:nvSpPr>
        <p:spPr>
          <a:xfrm>
            <a:off x="1684621" y="3083167"/>
            <a:ext cx="7766936" cy="2429866"/>
          </a:xfrm>
        </p:spPr>
        <p:txBody>
          <a:bodyPr>
            <a:normAutofit/>
          </a:bodyPr>
          <a:lstStyle/>
          <a:p>
            <a:pPr algn="l"/>
            <a:r>
              <a:rPr lang="en-IN" sz="1700" dirty="0"/>
              <a:t>Presented by :-  </a:t>
            </a:r>
          </a:p>
          <a:p>
            <a:pPr algn="l"/>
            <a:r>
              <a:rPr lang="en-IN" sz="1700" dirty="0"/>
              <a:t>1. AKSHAY GAJANAN MANKAR 	Roll No:- 1010  </a:t>
            </a:r>
          </a:p>
          <a:p>
            <a:pPr algn="l"/>
            <a:r>
              <a:rPr lang="en-IN" sz="1700" dirty="0"/>
              <a:t>2. VIKAS ANKUSH YEDAVE		Roll No:- 1242</a:t>
            </a:r>
            <a:endParaRPr lang="en-IN" dirty="0"/>
          </a:p>
        </p:txBody>
      </p:sp>
    </p:spTree>
    <p:extLst>
      <p:ext uri="{BB962C8B-B14F-4D97-AF65-F5344CB8AC3E}">
        <p14:creationId xmlns:p14="http://schemas.microsoft.com/office/powerpoint/2010/main" val="410133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7A8B-6E71-40FE-A0DB-A4C3B14979DD}"/>
              </a:ext>
            </a:extLst>
          </p:cNvPr>
          <p:cNvSpPr>
            <a:spLocks noGrp="1"/>
          </p:cNvSpPr>
          <p:nvPr>
            <p:ph type="title"/>
          </p:nvPr>
        </p:nvSpPr>
        <p:spPr>
          <a:xfrm>
            <a:off x="677334" y="609599"/>
            <a:ext cx="8596668" cy="5498237"/>
          </a:xfrm>
        </p:spPr>
        <p:txBody>
          <a:bodyPr>
            <a:normAutofit/>
          </a:bodyPr>
          <a:lstStyle/>
          <a:p>
            <a:pPr marL="63500"/>
            <a:r>
              <a:rPr lang="en-IN" sz="2000" b="1" dirty="0">
                <a:effectLst/>
              </a:rPr>
              <a:t>Features:-</a:t>
            </a:r>
            <a:br>
              <a:rPr lang="en-IN" sz="1600" b="1" dirty="0">
                <a:effectLst/>
              </a:rPr>
            </a:br>
            <a:r>
              <a:rPr lang="en-IN" sz="1600" b="1" dirty="0">
                <a:effectLst/>
              </a:rPr>
              <a:t>					</a:t>
            </a:r>
            <a:r>
              <a:rPr lang="en-IN" sz="1600" dirty="0">
                <a:ln w="0"/>
                <a:solidFill>
                  <a:schemeClr val="tx1"/>
                </a:solidFill>
                <a:effectLst>
                  <a:outerShdw blurRad="38100" dist="19050" dir="2700000" algn="tl" rotWithShape="0">
                    <a:schemeClr val="dk1">
                      <a:alpha val="40000"/>
                    </a:schemeClr>
                  </a:outerShdw>
                </a:effectLst>
              </a:rPr>
              <a:t> </a:t>
            </a:r>
            <a:br>
              <a:rPr lang="en-IN" sz="1600" dirty="0">
                <a:ln w="0"/>
                <a:solidFill>
                  <a:schemeClr val="tx1"/>
                </a:solidFill>
                <a:effectLst>
                  <a:outerShdw blurRad="38100" dist="19050" dir="2700000" algn="tl" rotWithShape="0">
                    <a:schemeClr val="dk1">
                      <a:alpha val="40000"/>
                    </a:schemeClr>
                  </a:outerShdw>
                </a:effectLst>
              </a:rPr>
            </a:br>
            <a:r>
              <a:rPr lang="en-US" sz="1800" b="1" dirty="0">
                <a:effectLst/>
                <a:latin typeface="Times New Roman" panose="02020603050405020304" pitchFamily="18" charset="0"/>
                <a:ea typeface="Times New Roman" panose="02020603050405020304" pitchFamily="18" charset="0"/>
              </a:rPr>
              <a:t>1)Admin: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 the Registration of users, donors, and organization.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-View User/Donor and organization information.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-Check the available blood stocks.</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2)User:</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-Check the blood availability.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-Register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-login</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-Post the blood buy request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3)Donor:</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-Register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-login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onate blood according to the slots available.</a:t>
            </a:r>
            <a:br>
              <a:rPr lang="en-IN" sz="1800" dirty="0">
                <a:effectLst/>
                <a:latin typeface="Times New Roman" panose="02020603050405020304" pitchFamily="18" charset="0"/>
                <a:ea typeface="Times New Roman" panose="02020603050405020304" pitchFamily="18" charset="0"/>
              </a:rPr>
            </a:br>
            <a:br>
              <a:rPr lang="en-IN" sz="1600" b="1" dirty="0">
                <a:effectLst/>
              </a:rPr>
            </a:br>
            <a:r>
              <a:rPr lang="en-IN" sz="1600" b="1" dirty="0">
                <a:effectLst/>
              </a:rPr>
              <a:t>					</a:t>
            </a:r>
            <a:br>
              <a:rPr lang="en-IN" sz="1600" b="1" dirty="0">
                <a:effectLst/>
              </a:rPr>
            </a:br>
            <a:br>
              <a:rPr lang="en-IN" sz="1600" b="1" dirty="0">
                <a:effectLst/>
              </a:rPr>
            </a:br>
            <a:br>
              <a:rPr lang="en-IN" sz="1600" b="1" dirty="0">
                <a:effectLst/>
              </a:rPr>
            </a:br>
            <a:br>
              <a:rPr lang="en-IN" sz="800" b="1" dirty="0">
                <a:effectLst/>
              </a:rPr>
            </a:br>
            <a:endParaRPr lang="en-IN" sz="1200" dirty="0"/>
          </a:p>
        </p:txBody>
      </p:sp>
    </p:spTree>
    <p:extLst>
      <p:ext uri="{BB962C8B-B14F-4D97-AF65-F5344CB8AC3E}">
        <p14:creationId xmlns:p14="http://schemas.microsoft.com/office/powerpoint/2010/main" val="50326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32F2-A673-40CB-8043-BDA0D16A339B}"/>
              </a:ext>
            </a:extLst>
          </p:cNvPr>
          <p:cNvSpPr>
            <a:spLocks noGrp="1"/>
          </p:cNvSpPr>
          <p:nvPr>
            <p:ph type="title"/>
          </p:nvPr>
        </p:nvSpPr>
        <p:spPr>
          <a:xfrm>
            <a:off x="677334" y="609599"/>
            <a:ext cx="8596668" cy="5817833"/>
          </a:xfrm>
        </p:spPr>
        <p:txBody>
          <a:bodyPr>
            <a:normAutofit fontScale="90000"/>
          </a:bodyPr>
          <a:lstStyle/>
          <a:p>
            <a:pPr marL="63500"/>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1)Availability-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&amp; Donors can access this management system from anywhere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from this web application.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2)Security: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and Donors information should be kept confidential under security system by Admin.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system has encrypted password which can be seen in database.</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3)Reliability: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-System will be reliable enough to provide intact information about to user and donor.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-Once the blood is donated or request for blood is post user or donor will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receive the notification on the same.</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4) Performance:</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-Basic system configuration is enough to access the web application.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and Donors can access the web application from mobile phones with minimal</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performance of the same. </a:t>
            </a:r>
            <a:br>
              <a:rPr lang="en-IN" sz="1800" dirty="0">
                <a:effectLst/>
                <a:latin typeface="Times New Roman" panose="02020603050405020304" pitchFamily="18" charset="0"/>
                <a:ea typeface="Times New Roman" panose="02020603050405020304" pitchFamily="18" charset="0"/>
              </a:rPr>
            </a:b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of the system remains same regardless of platform either it is laptop or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mobile phone.</a:t>
            </a:r>
            <a:br>
              <a:rPr lang="en-IN" sz="18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222469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CFB2-B1F0-459F-9A3B-A10237EA6CE9}"/>
              </a:ext>
            </a:extLst>
          </p:cNvPr>
          <p:cNvSpPr>
            <a:spLocks noGrp="1"/>
          </p:cNvSpPr>
          <p:nvPr>
            <p:ph type="title"/>
          </p:nvPr>
        </p:nvSpPr>
        <p:spPr>
          <a:xfrm>
            <a:off x="0" y="0"/>
            <a:ext cx="12055876" cy="6858000"/>
          </a:xfrm>
        </p:spPr>
        <p:txBody>
          <a:bodyPr>
            <a:normAutofit/>
          </a:bodyPr>
          <a:lstStyle/>
          <a:p>
            <a:r>
              <a:rPr lang="en-IN" sz="2000" b="1" dirty="0"/>
              <a:t>Screenshots of Project:- </a:t>
            </a:r>
            <a:br>
              <a:rPr lang="en-IN" sz="2000" b="1" dirty="0"/>
            </a:br>
            <a:endParaRPr lang="en-IN" sz="2000" b="1" dirty="0"/>
          </a:p>
        </p:txBody>
      </p:sp>
      <p:pic>
        <p:nvPicPr>
          <p:cNvPr id="4" name="Picture 3">
            <a:extLst>
              <a:ext uri="{FF2B5EF4-FFF2-40B4-BE49-F238E27FC236}">
                <a16:creationId xmlns:a16="http://schemas.microsoft.com/office/drawing/2014/main" id="{798026EC-ABFC-49F8-B0B5-E36AA8E98614}"/>
              </a:ext>
            </a:extLst>
          </p:cNvPr>
          <p:cNvPicPr/>
          <p:nvPr/>
        </p:nvPicPr>
        <p:blipFill>
          <a:blip r:embed="rId2" cstate="print"/>
          <a:srcRect/>
          <a:stretch>
            <a:fillRect/>
          </a:stretch>
        </p:blipFill>
        <p:spPr bwMode="auto">
          <a:xfrm>
            <a:off x="8321335" y="488271"/>
            <a:ext cx="3534052" cy="2703666"/>
          </a:xfrm>
          <a:prstGeom prst="rect">
            <a:avLst/>
          </a:prstGeom>
          <a:noFill/>
          <a:ln w="9525">
            <a:noFill/>
            <a:miter lim="800000"/>
            <a:headEnd/>
            <a:tailEnd/>
          </a:ln>
        </p:spPr>
      </p:pic>
      <p:pic>
        <p:nvPicPr>
          <p:cNvPr id="5" name="Picture 4">
            <a:extLst>
              <a:ext uri="{FF2B5EF4-FFF2-40B4-BE49-F238E27FC236}">
                <a16:creationId xmlns:a16="http://schemas.microsoft.com/office/drawing/2014/main" id="{ED3FD325-E0E6-48EB-AD75-2F921F10C092}"/>
              </a:ext>
            </a:extLst>
          </p:cNvPr>
          <p:cNvPicPr/>
          <p:nvPr/>
        </p:nvPicPr>
        <p:blipFill>
          <a:blip r:embed="rId3" cstate="print"/>
          <a:srcRect/>
          <a:stretch>
            <a:fillRect/>
          </a:stretch>
        </p:blipFill>
        <p:spPr bwMode="auto">
          <a:xfrm>
            <a:off x="4083358" y="488270"/>
            <a:ext cx="3826645" cy="2703667"/>
          </a:xfrm>
          <a:prstGeom prst="rect">
            <a:avLst/>
          </a:prstGeom>
          <a:noFill/>
          <a:ln w="9525">
            <a:noFill/>
            <a:miter lim="800000"/>
            <a:headEnd/>
            <a:tailEnd/>
          </a:ln>
        </p:spPr>
      </p:pic>
      <p:pic>
        <p:nvPicPr>
          <p:cNvPr id="6" name="Picture 5">
            <a:extLst>
              <a:ext uri="{FF2B5EF4-FFF2-40B4-BE49-F238E27FC236}">
                <a16:creationId xmlns:a16="http://schemas.microsoft.com/office/drawing/2014/main" id="{AE96DAE9-BB38-4215-81D5-D8BC30DD9273}"/>
              </a:ext>
            </a:extLst>
          </p:cNvPr>
          <p:cNvPicPr/>
          <p:nvPr/>
        </p:nvPicPr>
        <p:blipFill>
          <a:blip r:embed="rId4" cstate="print"/>
          <a:srcRect/>
          <a:stretch>
            <a:fillRect/>
          </a:stretch>
        </p:blipFill>
        <p:spPr bwMode="auto">
          <a:xfrm>
            <a:off x="230080" y="488271"/>
            <a:ext cx="3534052" cy="2703666"/>
          </a:xfrm>
          <a:prstGeom prst="rect">
            <a:avLst/>
          </a:prstGeom>
          <a:noFill/>
          <a:ln w="9525">
            <a:noFill/>
            <a:miter lim="800000"/>
            <a:headEnd/>
            <a:tailEnd/>
          </a:ln>
        </p:spPr>
      </p:pic>
      <p:pic>
        <p:nvPicPr>
          <p:cNvPr id="7" name="Picture 6">
            <a:extLst>
              <a:ext uri="{FF2B5EF4-FFF2-40B4-BE49-F238E27FC236}">
                <a16:creationId xmlns:a16="http://schemas.microsoft.com/office/drawing/2014/main" id="{3C794F0E-1525-4671-AC21-C8657A4D6F3F}"/>
              </a:ext>
            </a:extLst>
          </p:cNvPr>
          <p:cNvPicPr/>
          <p:nvPr/>
        </p:nvPicPr>
        <p:blipFill>
          <a:blip r:embed="rId5" cstate="print"/>
          <a:srcRect/>
          <a:stretch>
            <a:fillRect/>
          </a:stretch>
        </p:blipFill>
        <p:spPr bwMode="auto">
          <a:xfrm>
            <a:off x="230080" y="3473388"/>
            <a:ext cx="3605073" cy="3103161"/>
          </a:xfrm>
          <a:prstGeom prst="rect">
            <a:avLst/>
          </a:prstGeom>
          <a:noFill/>
          <a:ln w="9525">
            <a:noFill/>
            <a:miter lim="800000"/>
            <a:headEnd/>
            <a:tailEnd/>
          </a:ln>
        </p:spPr>
      </p:pic>
      <p:pic>
        <p:nvPicPr>
          <p:cNvPr id="8" name="Picture 7">
            <a:extLst>
              <a:ext uri="{FF2B5EF4-FFF2-40B4-BE49-F238E27FC236}">
                <a16:creationId xmlns:a16="http://schemas.microsoft.com/office/drawing/2014/main" id="{3B847C3E-A313-4880-8676-7936DDC31EE7}"/>
              </a:ext>
            </a:extLst>
          </p:cNvPr>
          <p:cNvPicPr/>
          <p:nvPr/>
        </p:nvPicPr>
        <p:blipFill>
          <a:blip r:embed="rId6" cstate="print"/>
          <a:srcRect/>
          <a:stretch>
            <a:fillRect/>
          </a:stretch>
        </p:blipFill>
        <p:spPr bwMode="auto">
          <a:xfrm>
            <a:off x="4083358" y="3473388"/>
            <a:ext cx="3826645" cy="3103161"/>
          </a:xfrm>
          <a:prstGeom prst="rect">
            <a:avLst/>
          </a:prstGeom>
          <a:noFill/>
          <a:ln w="9525">
            <a:noFill/>
            <a:miter lim="800000"/>
            <a:headEnd/>
            <a:tailEnd/>
          </a:ln>
        </p:spPr>
      </p:pic>
      <p:pic>
        <p:nvPicPr>
          <p:cNvPr id="9" name="Picture 8">
            <a:extLst>
              <a:ext uri="{FF2B5EF4-FFF2-40B4-BE49-F238E27FC236}">
                <a16:creationId xmlns:a16="http://schemas.microsoft.com/office/drawing/2014/main" id="{26D214BF-050D-4490-AB39-1B431C1F5146}"/>
              </a:ext>
            </a:extLst>
          </p:cNvPr>
          <p:cNvPicPr/>
          <p:nvPr/>
        </p:nvPicPr>
        <p:blipFill>
          <a:blip r:embed="rId7" cstate="print"/>
          <a:srcRect/>
          <a:stretch>
            <a:fillRect/>
          </a:stretch>
        </p:blipFill>
        <p:spPr bwMode="auto">
          <a:xfrm>
            <a:off x="8288783" y="3473388"/>
            <a:ext cx="3702728" cy="3103161"/>
          </a:xfrm>
          <a:prstGeom prst="rect">
            <a:avLst/>
          </a:prstGeom>
          <a:noFill/>
          <a:ln w="9525">
            <a:noFill/>
            <a:miter lim="800000"/>
            <a:headEnd/>
            <a:tailEnd/>
          </a:ln>
        </p:spPr>
      </p:pic>
    </p:spTree>
    <p:extLst>
      <p:ext uri="{BB962C8B-B14F-4D97-AF65-F5344CB8AC3E}">
        <p14:creationId xmlns:p14="http://schemas.microsoft.com/office/powerpoint/2010/main" val="143003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A8C2-13D3-40CE-AB28-50A3494971F2}"/>
              </a:ext>
            </a:extLst>
          </p:cNvPr>
          <p:cNvSpPr>
            <a:spLocks noGrp="1"/>
          </p:cNvSpPr>
          <p:nvPr>
            <p:ph type="title"/>
          </p:nvPr>
        </p:nvSpPr>
        <p:spPr>
          <a:xfrm>
            <a:off x="677334" y="609599"/>
            <a:ext cx="8596668" cy="5436093"/>
          </a:xfrm>
        </p:spPr>
        <p:txBody>
          <a:bodyPr>
            <a:normAutofit/>
          </a:bodyPr>
          <a:lstStyle/>
          <a:p>
            <a:pPr marL="520700" marR="799465" indent="1143000">
              <a:lnSpc>
                <a:spcPct val="115000"/>
              </a:lnSpc>
              <a:spcBef>
                <a:spcPts val="450"/>
              </a:spcBef>
              <a:spcAft>
                <a:spcPts val="0"/>
              </a:spcAft>
            </a:pPr>
            <a:br>
              <a:rPr lang="en-IN" sz="1600" dirty="0"/>
            </a:br>
            <a:r>
              <a:rPr lang="en-IN" sz="2400" b="1" dirty="0"/>
              <a:t>Conclusion:-</a:t>
            </a:r>
            <a:br>
              <a:rPr lang="en-IN" sz="1600" dirty="0"/>
            </a:br>
            <a:br>
              <a:rPr lang="en-IN" sz="1600" dirty="0"/>
            </a:br>
            <a:r>
              <a:rPr lang="en-US" sz="1800" dirty="0">
                <a:effectLst/>
                <a:latin typeface="Times New Roman" panose="02020603050405020304" pitchFamily="18" charset="0"/>
                <a:ea typeface="Times New Roman" panose="02020603050405020304" pitchFamily="18" charset="0"/>
              </a:rPr>
              <a:t>Using this project “Blood Bank Management System” people can search blood group available which they need. They check the details using blood bank management website. The main benefit of this system is the information</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available blood group. This will save the time and eventually help to save the life of a person who is in extreme need of the blood in an emergency. This website works 24*7 so user can get information of blood required at any time.</a:t>
            </a:r>
            <a:br>
              <a:rPr lang="en-IN" sz="18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348341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4662</TotalTime>
  <Words>427</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“Blood Bank Management System”</vt:lpstr>
      <vt:lpstr>Features:-        1)Admin:     -Manage the Registration of users, donors, and organization.    -View User/Donor and organization information.   -Check the available blood stocks. 2)User:   -Check the blood availability.   -Register   -login   -Post the blood buy request   3)Donor:   -Register   -login   -Donate blood according to the slots available.           </vt:lpstr>
      <vt:lpstr> 1)Availability- -Users &amp; Donors can access this management system from anywhere   from this web application.   2)Security: -Users and Donors information should be kept confidential under security system by Admin. -The system has encrypted password which can be seen in database.   3)Reliability: -System will be reliable enough to provide intact information about to user and donor. -Once the blood is donated or request for blood is post user or donor will    receive the notification on the same.   4) Performance: -Basic system configuration is enough to access the web application. -Users and Donors can access the web application from mobile phones with minimal  performance of the same.   -Performance of the system remains same regardless of platform either it is laptop or    mobile phone. </vt:lpstr>
      <vt:lpstr>Screenshots of Project:-  </vt:lpstr>
      <vt:lpstr> Conclusion:-  Using this project “Blood Bank Management System” people can search blood group available which they need. They check the details using blood bank management website. The main benefit of this system is the information of available blood group. This will save the time and eventually help to save the life of a person who is in extreme need of the blood in an emergency. This website works 24*7 so user can get information of blood required at any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List Data Structures</dc:title>
  <dc:creator>Akshay Mankar</dc:creator>
  <cp:lastModifiedBy>Akshay Mankar</cp:lastModifiedBy>
  <cp:revision>19</cp:revision>
  <dcterms:created xsi:type="dcterms:W3CDTF">2021-07-06T07:48:36Z</dcterms:created>
  <dcterms:modified xsi:type="dcterms:W3CDTF">2021-09-29T17:18:43Z</dcterms:modified>
</cp:coreProperties>
</file>