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65" r:id="rId4"/>
    <p:sldId id="268" r:id="rId5"/>
    <p:sldId id="262" r:id="rId6"/>
    <p:sldId id="266" r:id="rId7"/>
    <p:sldId id="264" r:id="rId8"/>
    <p:sldId id="260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7344" autoAdjust="0"/>
  </p:normalViewPr>
  <p:slideViewPr>
    <p:cSldViewPr snapToGrid="0">
      <p:cViewPr varScale="1">
        <p:scale>
          <a:sx n="49" d="100"/>
          <a:sy n="49" d="100"/>
        </p:scale>
        <p:origin x="13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8EF018-305E-455F-9BCE-732722C6FD6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4B0DA7-B4B5-4B57-8496-A012EA942AEF}">
      <dgm:prSet/>
      <dgm:spPr/>
      <dgm:t>
        <a:bodyPr/>
        <a:lstStyle/>
        <a:p>
          <a:r>
            <a:rPr lang="en-US"/>
            <a:t>XGBoost Model</a:t>
          </a:r>
        </a:p>
      </dgm:t>
    </dgm:pt>
    <dgm:pt modelId="{E4AC0FB5-C921-4276-BB3F-690CF3BC7336}" type="parTrans" cxnId="{1D53F25D-D8C0-46D2-AC61-7E440ACDAC30}">
      <dgm:prSet/>
      <dgm:spPr/>
      <dgm:t>
        <a:bodyPr/>
        <a:lstStyle/>
        <a:p>
          <a:endParaRPr lang="en-US"/>
        </a:p>
      </dgm:t>
    </dgm:pt>
    <dgm:pt modelId="{799BEEE0-D390-4701-8342-BD188661BFC4}" type="sibTrans" cxnId="{1D53F25D-D8C0-46D2-AC61-7E440ACDAC30}">
      <dgm:prSet/>
      <dgm:spPr/>
      <dgm:t>
        <a:bodyPr/>
        <a:lstStyle/>
        <a:p>
          <a:endParaRPr lang="en-US"/>
        </a:p>
      </dgm:t>
    </dgm:pt>
    <dgm:pt modelId="{A34A540C-E3BB-442C-B4B7-99719494DD3B}">
      <dgm:prSet/>
      <dgm:spPr/>
      <dgm:t>
        <a:bodyPr/>
        <a:lstStyle/>
        <a:p>
          <a:r>
            <a:rPr lang="en-US" dirty="0"/>
            <a:t>Automated continuous model updating</a:t>
          </a:r>
        </a:p>
      </dgm:t>
    </dgm:pt>
    <dgm:pt modelId="{325282C5-82FA-4123-8710-E393C5B7A373}" type="parTrans" cxnId="{AA6E3797-19ED-4FCE-A87E-CF692C15E709}">
      <dgm:prSet/>
      <dgm:spPr/>
      <dgm:t>
        <a:bodyPr/>
        <a:lstStyle/>
        <a:p>
          <a:endParaRPr lang="en-US"/>
        </a:p>
      </dgm:t>
    </dgm:pt>
    <dgm:pt modelId="{951AF20D-5BBC-40A3-BA8D-CBB1893642F2}" type="sibTrans" cxnId="{AA6E3797-19ED-4FCE-A87E-CF692C15E709}">
      <dgm:prSet/>
      <dgm:spPr/>
      <dgm:t>
        <a:bodyPr/>
        <a:lstStyle/>
        <a:p>
          <a:endParaRPr lang="en-US"/>
        </a:p>
      </dgm:t>
    </dgm:pt>
    <dgm:pt modelId="{D216EBE5-A030-453B-951C-D9D67F684CB6}">
      <dgm:prSet/>
      <dgm:spPr/>
      <dgm:t>
        <a:bodyPr/>
        <a:lstStyle/>
        <a:p>
          <a:r>
            <a:rPr lang="en-US" dirty="0"/>
            <a:t>More Visualizations and Feature engineering</a:t>
          </a:r>
        </a:p>
      </dgm:t>
    </dgm:pt>
    <dgm:pt modelId="{F3982607-592C-4DCD-92D8-248610A7F597}" type="parTrans" cxnId="{A3BC8672-3B9C-4AB1-B4D2-C8E6075A2410}">
      <dgm:prSet/>
      <dgm:spPr/>
      <dgm:t>
        <a:bodyPr/>
        <a:lstStyle/>
        <a:p>
          <a:endParaRPr lang="en-US"/>
        </a:p>
      </dgm:t>
    </dgm:pt>
    <dgm:pt modelId="{1FEDC1B5-467D-43B0-B1EF-19C7DC5F064F}" type="sibTrans" cxnId="{A3BC8672-3B9C-4AB1-B4D2-C8E6075A2410}">
      <dgm:prSet/>
      <dgm:spPr/>
      <dgm:t>
        <a:bodyPr/>
        <a:lstStyle/>
        <a:p>
          <a:endParaRPr lang="en-US"/>
        </a:p>
      </dgm:t>
    </dgm:pt>
    <dgm:pt modelId="{BC64976A-65F3-4B47-B9A8-8D9EB217E59A}">
      <dgm:prSet/>
      <dgm:spPr/>
      <dgm:t>
        <a:bodyPr/>
        <a:lstStyle/>
        <a:p>
          <a:r>
            <a:rPr lang="en-US" dirty="0"/>
            <a:t>More Champion Analysis and Models</a:t>
          </a:r>
        </a:p>
      </dgm:t>
    </dgm:pt>
    <dgm:pt modelId="{8B91F118-ADA2-41C1-90A1-ED7D997688C3}" type="parTrans" cxnId="{36425E08-3620-41BE-B0D0-9C28C6D574A2}">
      <dgm:prSet/>
      <dgm:spPr/>
      <dgm:t>
        <a:bodyPr/>
        <a:lstStyle/>
        <a:p>
          <a:endParaRPr lang="en-US"/>
        </a:p>
      </dgm:t>
    </dgm:pt>
    <dgm:pt modelId="{13CDBED4-854E-45B3-BA97-D67155007BFF}" type="sibTrans" cxnId="{36425E08-3620-41BE-B0D0-9C28C6D574A2}">
      <dgm:prSet/>
      <dgm:spPr/>
      <dgm:t>
        <a:bodyPr/>
        <a:lstStyle/>
        <a:p>
          <a:endParaRPr lang="en-US"/>
        </a:p>
      </dgm:t>
    </dgm:pt>
    <dgm:pt modelId="{E689990B-9D2A-497C-A346-0E082A91F4FB}">
      <dgm:prSet/>
      <dgm:spPr/>
      <dgm:t>
        <a:bodyPr/>
        <a:lstStyle/>
        <a:p>
          <a:r>
            <a:rPr lang="en-US" dirty="0"/>
            <a:t>Team Analysis and Performance Predictions</a:t>
          </a:r>
        </a:p>
      </dgm:t>
    </dgm:pt>
    <dgm:pt modelId="{DF26C202-4CBE-4CCA-9C15-476938E95512}" type="parTrans" cxnId="{1F522942-CAEB-497D-AED9-D1F49FA2E909}">
      <dgm:prSet/>
      <dgm:spPr/>
      <dgm:t>
        <a:bodyPr/>
        <a:lstStyle/>
        <a:p>
          <a:endParaRPr lang="en-US"/>
        </a:p>
      </dgm:t>
    </dgm:pt>
    <dgm:pt modelId="{F2D0FD33-D931-4D80-9E6C-A02D9B0F0714}" type="sibTrans" cxnId="{1F522942-CAEB-497D-AED9-D1F49FA2E909}">
      <dgm:prSet/>
      <dgm:spPr/>
      <dgm:t>
        <a:bodyPr/>
        <a:lstStyle/>
        <a:p>
          <a:endParaRPr lang="en-US"/>
        </a:p>
      </dgm:t>
    </dgm:pt>
    <dgm:pt modelId="{F0AA71F8-ABFD-49BD-93EF-861D4D30BF99}" type="pres">
      <dgm:prSet presAssocID="{598EF018-305E-455F-9BCE-732722C6FD6E}" presName="vert0" presStyleCnt="0">
        <dgm:presLayoutVars>
          <dgm:dir/>
          <dgm:animOne val="branch"/>
          <dgm:animLvl val="lvl"/>
        </dgm:presLayoutVars>
      </dgm:prSet>
      <dgm:spPr/>
    </dgm:pt>
    <dgm:pt modelId="{E56CED8E-C4DB-4CBB-9AB3-429FF8EF2A9C}" type="pres">
      <dgm:prSet presAssocID="{F34B0DA7-B4B5-4B57-8496-A012EA942AEF}" presName="thickLine" presStyleLbl="alignNode1" presStyleIdx="0" presStyleCnt="5"/>
      <dgm:spPr/>
    </dgm:pt>
    <dgm:pt modelId="{A0601BFA-F0A5-43C7-84EF-7EDCDCE347D3}" type="pres">
      <dgm:prSet presAssocID="{F34B0DA7-B4B5-4B57-8496-A012EA942AEF}" presName="horz1" presStyleCnt="0"/>
      <dgm:spPr/>
    </dgm:pt>
    <dgm:pt modelId="{67EB8A77-A55E-43EC-B700-A60DC11F2F90}" type="pres">
      <dgm:prSet presAssocID="{F34B0DA7-B4B5-4B57-8496-A012EA942AEF}" presName="tx1" presStyleLbl="revTx" presStyleIdx="0" presStyleCnt="5"/>
      <dgm:spPr/>
    </dgm:pt>
    <dgm:pt modelId="{8E6F6B9E-83E6-48F2-8BEE-16ABBA9D8379}" type="pres">
      <dgm:prSet presAssocID="{F34B0DA7-B4B5-4B57-8496-A012EA942AEF}" presName="vert1" presStyleCnt="0"/>
      <dgm:spPr/>
    </dgm:pt>
    <dgm:pt modelId="{9F7F81AF-0050-4B12-A448-56D80A5785E7}" type="pres">
      <dgm:prSet presAssocID="{A34A540C-E3BB-442C-B4B7-99719494DD3B}" presName="thickLine" presStyleLbl="alignNode1" presStyleIdx="1" presStyleCnt="5"/>
      <dgm:spPr/>
    </dgm:pt>
    <dgm:pt modelId="{658320FB-76E5-459D-933B-D6A0ADA1BF59}" type="pres">
      <dgm:prSet presAssocID="{A34A540C-E3BB-442C-B4B7-99719494DD3B}" presName="horz1" presStyleCnt="0"/>
      <dgm:spPr/>
    </dgm:pt>
    <dgm:pt modelId="{B6C3512F-2172-4ACC-B294-EEDC870D6EB8}" type="pres">
      <dgm:prSet presAssocID="{A34A540C-E3BB-442C-B4B7-99719494DD3B}" presName="tx1" presStyleLbl="revTx" presStyleIdx="1" presStyleCnt="5"/>
      <dgm:spPr/>
    </dgm:pt>
    <dgm:pt modelId="{9FB01E64-A582-466E-B162-B7C49E9D10C0}" type="pres">
      <dgm:prSet presAssocID="{A34A540C-E3BB-442C-B4B7-99719494DD3B}" presName="vert1" presStyleCnt="0"/>
      <dgm:spPr/>
    </dgm:pt>
    <dgm:pt modelId="{634B754E-5D74-4C96-8410-03E44593A3BA}" type="pres">
      <dgm:prSet presAssocID="{D216EBE5-A030-453B-951C-D9D67F684CB6}" presName="thickLine" presStyleLbl="alignNode1" presStyleIdx="2" presStyleCnt="5"/>
      <dgm:spPr/>
    </dgm:pt>
    <dgm:pt modelId="{020533CC-016E-4A52-B589-45380CB5DA1F}" type="pres">
      <dgm:prSet presAssocID="{D216EBE5-A030-453B-951C-D9D67F684CB6}" presName="horz1" presStyleCnt="0"/>
      <dgm:spPr/>
    </dgm:pt>
    <dgm:pt modelId="{C242AF58-E5C0-47A4-8778-BD0E808E2464}" type="pres">
      <dgm:prSet presAssocID="{D216EBE5-A030-453B-951C-D9D67F684CB6}" presName="tx1" presStyleLbl="revTx" presStyleIdx="2" presStyleCnt="5"/>
      <dgm:spPr/>
    </dgm:pt>
    <dgm:pt modelId="{F7AA5F68-8B77-461C-97A2-4E62587FC6E7}" type="pres">
      <dgm:prSet presAssocID="{D216EBE5-A030-453B-951C-D9D67F684CB6}" presName="vert1" presStyleCnt="0"/>
      <dgm:spPr/>
    </dgm:pt>
    <dgm:pt modelId="{09B9A483-7550-418D-944A-AA8C20B90355}" type="pres">
      <dgm:prSet presAssocID="{BC64976A-65F3-4B47-B9A8-8D9EB217E59A}" presName="thickLine" presStyleLbl="alignNode1" presStyleIdx="3" presStyleCnt="5"/>
      <dgm:spPr/>
    </dgm:pt>
    <dgm:pt modelId="{F1956AB8-3AAA-482E-A846-B8F869FD9322}" type="pres">
      <dgm:prSet presAssocID="{BC64976A-65F3-4B47-B9A8-8D9EB217E59A}" presName="horz1" presStyleCnt="0"/>
      <dgm:spPr/>
    </dgm:pt>
    <dgm:pt modelId="{59E9E101-8196-4827-A856-EBD21302B987}" type="pres">
      <dgm:prSet presAssocID="{BC64976A-65F3-4B47-B9A8-8D9EB217E59A}" presName="tx1" presStyleLbl="revTx" presStyleIdx="3" presStyleCnt="5"/>
      <dgm:spPr/>
    </dgm:pt>
    <dgm:pt modelId="{30CEAB26-6B66-45E9-95A0-E7CD38CBB215}" type="pres">
      <dgm:prSet presAssocID="{BC64976A-65F3-4B47-B9A8-8D9EB217E59A}" presName="vert1" presStyleCnt="0"/>
      <dgm:spPr/>
    </dgm:pt>
    <dgm:pt modelId="{4A543A14-900F-4A19-9C13-17CEA572336C}" type="pres">
      <dgm:prSet presAssocID="{E689990B-9D2A-497C-A346-0E082A91F4FB}" presName="thickLine" presStyleLbl="alignNode1" presStyleIdx="4" presStyleCnt="5"/>
      <dgm:spPr/>
    </dgm:pt>
    <dgm:pt modelId="{6F422D9F-A048-4643-A503-5D708A3AD695}" type="pres">
      <dgm:prSet presAssocID="{E689990B-9D2A-497C-A346-0E082A91F4FB}" presName="horz1" presStyleCnt="0"/>
      <dgm:spPr/>
    </dgm:pt>
    <dgm:pt modelId="{662A6537-8309-46BE-9D97-DBCC3A033E3F}" type="pres">
      <dgm:prSet presAssocID="{E689990B-9D2A-497C-A346-0E082A91F4FB}" presName="tx1" presStyleLbl="revTx" presStyleIdx="4" presStyleCnt="5"/>
      <dgm:spPr/>
    </dgm:pt>
    <dgm:pt modelId="{C21D6AA4-C0E2-4F46-B43B-23794878F865}" type="pres">
      <dgm:prSet presAssocID="{E689990B-9D2A-497C-A346-0E082A91F4FB}" presName="vert1" presStyleCnt="0"/>
      <dgm:spPr/>
    </dgm:pt>
  </dgm:ptLst>
  <dgm:cxnLst>
    <dgm:cxn modelId="{36425E08-3620-41BE-B0D0-9C28C6D574A2}" srcId="{598EF018-305E-455F-9BCE-732722C6FD6E}" destId="{BC64976A-65F3-4B47-B9A8-8D9EB217E59A}" srcOrd="3" destOrd="0" parTransId="{8B91F118-ADA2-41C1-90A1-ED7D997688C3}" sibTransId="{13CDBED4-854E-45B3-BA97-D67155007BFF}"/>
    <dgm:cxn modelId="{8BE7C522-0B7C-42C9-B3F9-799CC6CE340B}" type="presOf" srcId="{D216EBE5-A030-453B-951C-D9D67F684CB6}" destId="{C242AF58-E5C0-47A4-8778-BD0E808E2464}" srcOrd="0" destOrd="0" presId="urn:microsoft.com/office/officeart/2008/layout/LinedList"/>
    <dgm:cxn modelId="{1D53F25D-D8C0-46D2-AC61-7E440ACDAC30}" srcId="{598EF018-305E-455F-9BCE-732722C6FD6E}" destId="{F34B0DA7-B4B5-4B57-8496-A012EA942AEF}" srcOrd="0" destOrd="0" parTransId="{E4AC0FB5-C921-4276-BB3F-690CF3BC7336}" sibTransId="{799BEEE0-D390-4701-8342-BD188661BFC4}"/>
    <dgm:cxn modelId="{2573E25F-2BAB-4EB9-A5A2-1B6F3B87A5E2}" type="presOf" srcId="{BC64976A-65F3-4B47-B9A8-8D9EB217E59A}" destId="{59E9E101-8196-4827-A856-EBD21302B987}" srcOrd="0" destOrd="0" presId="urn:microsoft.com/office/officeart/2008/layout/LinedList"/>
    <dgm:cxn modelId="{1F522942-CAEB-497D-AED9-D1F49FA2E909}" srcId="{598EF018-305E-455F-9BCE-732722C6FD6E}" destId="{E689990B-9D2A-497C-A346-0E082A91F4FB}" srcOrd="4" destOrd="0" parTransId="{DF26C202-4CBE-4CCA-9C15-476938E95512}" sibTransId="{F2D0FD33-D931-4D80-9E6C-A02D9B0F0714}"/>
    <dgm:cxn modelId="{EB8B7563-1B6A-452F-92C5-77143177B45A}" type="presOf" srcId="{598EF018-305E-455F-9BCE-732722C6FD6E}" destId="{F0AA71F8-ABFD-49BD-93EF-861D4D30BF99}" srcOrd="0" destOrd="0" presId="urn:microsoft.com/office/officeart/2008/layout/LinedList"/>
    <dgm:cxn modelId="{5589DF6D-D521-4C2A-B823-966ADCDE4632}" type="presOf" srcId="{E689990B-9D2A-497C-A346-0E082A91F4FB}" destId="{662A6537-8309-46BE-9D97-DBCC3A033E3F}" srcOrd="0" destOrd="0" presId="urn:microsoft.com/office/officeart/2008/layout/LinedList"/>
    <dgm:cxn modelId="{A3BC8672-3B9C-4AB1-B4D2-C8E6075A2410}" srcId="{598EF018-305E-455F-9BCE-732722C6FD6E}" destId="{D216EBE5-A030-453B-951C-D9D67F684CB6}" srcOrd="2" destOrd="0" parTransId="{F3982607-592C-4DCD-92D8-248610A7F597}" sibTransId="{1FEDC1B5-467D-43B0-B1EF-19C7DC5F064F}"/>
    <dgm:cxn modelId="{7B459A79-4054-4213-ADBE-156C90D40A6E}" type="presOf" srcId="{A34A540C-E3BB-442C-B4B7-99719494DD3B}" destId="{B6C3512F-2172-4ACC-B294-EEDC870D6EB8}" srcOrd="0" destOrd="0" presId="urn:microsoft.com/office/officeart/2008/layout/LinedList"/>
    <dgm:cxn modelId="{8BC8BB8F-DB2D-4B15-8389-18D5C5A462F0}" type="presOf" srcId="{F34B0DA7-B4B5-4B57-8496-A012EA942AEF}" destId="{67EB8A77-A55E-43EC-B700-A60DC11F2F90}" srcOrd="0" destOrd="0" presId="urn:microsoft.com/office/officeart/2008/layout/LinedList"/>
    <dgm:cxn modelId="{AA6E3797-19ED-4FCE-A87E-CF692C15E709}" srcId="{598EF018-305E-455F-9BCE-732722C6FD6E}" destId="{A34A540C-E3BB-442C-B4B7-99719494DD3B}" srcOrd="1" destOrd="0" parTransId="{325282C5-82FA-4123-8710-E393C5B7A373}" sibTransId="{951AF20D-5BBC-40A3-BA8D-CBB1893642F2}"/>
    <dgm:cxn modelId="{2C03D467-7CA5-4E16-8A9D-6B1B04345600}" type="presParOf" srcId="{F0AA71F8-ABFD-49BD-93EF-861D4D30BF99}" destId="{E56CED8E-C4DB-4CBB-9AB3-429FF8EF2A9C}" srcOrd="0" destOrd="0" presId="urn:microsoft.com/office/officeart/2008/layout/LinedList"/>
    <dgm:cxn modelId="{E2010BD4-B7C5-4A7D-9E57-4A925160D3EB}" type="presParOf" srcId="{F0AA71F8-ABFD-49BD-93EF-861D4D30BF99}" destId="{A0601BFA-F0A5-43C7-84EF-7EDCDCE347D3}" srcOrd="1" destOrd="0" presId="urn:microsoft.com/office/officeart/2008/layout/LinedList"/>
    <dgm:cxn modelId="{D4E72ED2-C4B7-4A06-A7B9-798D260E1D71}" type="presParOf" srcId="{A0601BFA-F0A5-43C7-84EF-7EDCDCE347D3}" destId="{67EB8A77-A55E-43EC-B700-A60DC11F2F90}" srcOrd="0" destOrd="0" presId="urn:microsoft.com/office/officeart/2008/layout/LinedList"/>
    <dgm:cxn modelId="{58256A9C-6FBA-4529-80D5-6EC3525D605D}" type="presParOf" srcId="{A0601BFA-F0A5-43C7-84EF-7EDCDCE347D3}" destId="{8E6F6B9E-83E6-48F2-8BEE-16ABBA9D8379}" srcOrd="1" destOrd="0" presId="urn:microsoft.com/office/officeart/2008/layout/LinedList"/>
    <dgm:cxn modelId="{E8E4CEA5-3B6A-43D5-AA5A-AC0DA5DD5BB4}" type="presParOf" srcId="{F0AA71F8-ABFD-49BD-93EF-861D4D30BF99}" destId="{9F7F81AF-0050-4B12-A448-56D80A5785E7}" srcOrd="2" destOrd="0" presId="urn:microsoft.com/office/officeart/2008/layout/LinedList"/>
    <dgm:cxn modelId="{D6A1AD62-8B0E-435E-8BD2-C4A6BCD07DF8}" type="presParOf" srcId="{F0AA71F8-ABFD-49BD-93EF-861D4D30BF99}" destId="{658320FB-76E5-459D-933B-D6A0ADA1BF59}" srcOrd="3" destOrd="0" presId="urn:microsoft.com/office/officeart/2008/layout/LinedList"/>
    <dgm:cxn modelId="{2E8857C0-8629-4C7B-8EF6-AD6AF941B19C}" type="presParOf" srcId="{658320FB-76E5-459D-933B-D6A0ADA1BF59}" destId="{B6C3512F-2172-4ACC-B294-EEDC870D6EB8}" srcOrd="0" destOrd="0" presId="urn:microsoft.com/office/officeart/2008/layout/LinedList"/>
    <dgm:cxn modelId="{E558A144-5A6F-4AE6-ABF3-B1B6BFA0600C}" type="presParOf" srcId="{658320FB-76E5-459D-933B-D6A0ADA1BF59}" destId="{9FB01E64-A582-466E-B162-B7C49E9D10C0}" srcOrd="1" destOrd="0" presId="urn:microsoft.com/office/officeart/2008/layout/LinedList"/>
    <dgm:cxn modelId="{D4546C94-CE19-4C94-8FC8-E79D48935722}" type="presParOf" srcId="{F0AA71F8-ABFD-49BD-93EF-861D4D30BF99}" destId="{634B754E-5D74-4C96-8410-03E44593A3BA}" srcOrd="4" destOrd="0" presId="urn:microsoft.com/office/officeart/2008/layout/LinedList"/>
    <dgm:cxn modelId="{07CFC935-C7C1-45FB-9195-22DCC527856E}" type="presParOf" srcId="{F0AA71F8-ABFD-49BD-93EF-861D4D30BF99}" destId="{020533CC-016E-4A52-B589-45380CB5DA1F}" srcOrd="5" destOrd="0" presId="urn:microsoft.com/office/officeart/2008/layout/LinedList"/>
    <dgm:cxn modelId="{1DA8CE3A-E974-4F2E-B22A-4D1D123E80BE}" type="presParOf" srcId="{020533CC-016E-4A52-B589-45380CB5DA1F}" destId="{C242AF58-E5C0-47A4-8778-BD0E808E2464}" srcOrd="0" destOrd="0" presId="urn:microsoft.com/office/officeart/2008/layout/LinedList"/>
    <dgm:cxn modelId="{F3E4CF7D-0647-46F4-8AA5-D2650EF6154C}" type="presParOf" srcId="{020533CC-016E-4A52-B589-45380CB5DA1F}" destId="{F7AA5F68-8B77-461C-97A2-4E62587FC6E7}" srcOrd="1" destOrd="0" presId="urn:microsoft.com/office/officeart/2008/layout/LinedList"/>
    <dgm:cxn modelId="{B160A5B6-A776-462B-AB33-1D12EAB25129}" type="presParOf" srcId="{F0AA71F8-ABFD-49BD-93EF-861D4D30BF99}" destId="{09B9A483-7550-418D-944A-AA8C20B90355}" srcOrd="6" destOrd="0" presId="urn:microsoft.com/office/officeart/2008/layout/LinedList"/>
    <dgm:cxn modelId="{068E84AE-41E2-4D63-B742-D7E5E9E22912}" type="presParOf" srcId="{F0AA71F8-ABFD-49BD-93EF-861D4D30BF99}" destId="{F1956AB8-3AAA-482E-A846-B8F869FD9322}" srcOrd="7" destOrd="0" presId="urn:microsoft.com/office/officeart/2008/layout/LinedList"/>
    <dgm:cxn modelId="{5722D16C-D53A-41A3-9A76-5E927E93A4F2}" type="presParOf" srcId="{F1956AB8-3AAA-482E-A846-B8F869FD9322}" destId="{59E9E101-8196-4827-A856-EBD21302B987}" srcOrd="0" destOrd="0" presId="urn:microsoft.com/office/officeart/2008/layout/LinedList"/>
    <dgm:cxn modelId="{2BA5A1C6-F740-4331-80A8-94AD1AEC80A6}" type="presParOf" srcId="{F1956AB8-3AAA-482E-A846-B8F869FD9322}" destId="{30CEAB26-6B66-45E9-95A0-E7CD38CBB215}" srcOrd="1" destOrd="0" presId="urn:microsoft.com/office/officeart/2008/layout/LinedList"/>
    <dgm:cxn modelId="{F1DFA493-E42A-4AEC-A1F9-FC73C6807177}" type="presParOf" srcId="{F0AA71F8-ABFD-49BD-93EF-861D4D30BF99}" destId="{4A543A14-900F-4A19-9C13-17CEA572336C}" srcOrd="8" destOrd="0" presId="urn:microsoft.com/office/officeart/2008/layout/LinedList"/>
    <dgm:cxn modelId="{128D456F-80E6-4713-A6BB-4AA1AC1D3E59}" type="presParOf" srcId="{F0AA71F8-ABFD-49BD-93EF-861D4D30BF99}" destId="{6F422D9F-A048-4643-A503-5D708A3AD695}" srcOrd="9" destOrd="0" presId="urn:microsoft.com/office/officeart/2008/layout/LinedList"/>
    <dgm:cxn modelId="{25F52B27-6FEF-4B25-9259-22BA4B2BDF8A}" type="presParOf" srcId="{6F422D9F-A048-4643-A503-5D708A3AD695}" destId="{662A6537-8309-46BE-9D97-DBCC3A033E3F}" srcOrd="0" destOrd="0" presId="urn:microsoft.com/office/officeart/2008/layout/LinedList"/>
    <dgm:cxn modelId="{3CEEC4D5-ABDD-40B8-9E8C-E57E981A2E37}" type="presParOf" srcId="{6F422D9F-A048-4643-A503-5D708A3AD695}" destId="{C21D6AA4-C0E2-4F46-B43B-23794878F8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CED8E-C4DB-4CBB-9AB3-429FF8EF2A9C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B8A77-A55E-43EC-B700-A60DC11F2F90}">
      <dsp:nvSpPr>
        <dsp:cNvPr id="0" name=""/>
        <dsp:cNvSpPr/>
      </dsp:nvSpPr>
      <dsp:spPr>
        <a:xfrm>
          <a:off x="0" y="68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XGBoost Model</a:t>
          </a:r>
        </a:p>
      </dsp:txBody>
      <dsp:txXfrm>
        <a:off x="0" y="689"/>
        <a:ext cx="6797675" cy="1129706"/>
      </dsp:txXfrm>
    </dsp:sp>
    <dsp:sp modelId="{9F7F81AF-0050-4B12-A448-56D80A5785E7}">
      <dsp:nvSpPr>
        <dsp:cNvPr id="0" name=""/>
        <dsp:cNvSpPr/>
      </dsp:nvSpPr>
      <dsp:spPr>
        <a:xfrm>
          <a:off x="0" y="1130396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3512F-2172-4ACC-B294-EEDC870D6EB8}">
      <dsp:nvSpPr>
        <dsp:cNvPr id="0" name=""/>
        <dsp:cNvSpPr/>
      </dsp:nvSpPr>
      <dsp:spPr>
        <a:xfrm>
          <a:off x="0" y="1130396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Automated continuous model updating</a:t>
          </a:r>
        </a:p>
      </dsp:txBody>
      <dsp:txXfrm>
        <a:off x="0" y="1130396"/>
        <a:ext cx="6797675" cy="1129706"/>
      </dsp:txXfrm>
    </dsp:sp>
    <dsp:sp modelId="{634B754E-5D74-4C96-8410-03E44593A3BA}">
      <dsp:nvSpPr>
        <dsp:cNvPr id="0" name=""/>
        <dsp:cNvSpPr/>
      </dsp:nvSpPr>
      <dsp:spPr>
        <a:xfrm>
          <a:off x="0" y="2260102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2AF58-E5C0-47A4-8778-BD0E808E2464}">
      <dsp:nvSpPr>
        <dsp:cNvPr id="0" name=""/>
        <dsp:cNvSpPr/>
      </dsp:nvSpPr>
      <dsp:spPr>
        <a:xfrm>
          <a:off x="0" y="2260102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More Visualizations and Feature engineering</a:t>
          </a:r>
        </a:p>
      </dsp:txBody>
      <dsp:txXfrm>
        <a:off x="0" y="2260102"/>
        <a:ext cx="6797675" cy="1129706"/>
      </dsp:txXfrm>
    </dsp:sp>
    <dsp:sp modelId="{09B9A483-7550-418D-944A-AA8C20B90355}">
      <dsp:nvSpPr>
        <dsp:cNvPr id="0" name=""/>
        <dsp:cNvSpPr/>
      </dsp:nvSpPr>
      <dsp:spPr>
        <a:xfrm>
          <a:off x="0" y="3389809"/>
          <a:ext cx="6797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9E101-8196-4827-A856-EBD21302B987}">
      <dsp:nvSpPr>
        <dsp:cNvPr id="0" name=""/>
        <dsp:cNvSpPr/>
      </dsp:nvSpPr>
      <dsp:spPr>
        <a:xfrm>
          <a:off x="0" y="338980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More Champion Analysis and Models</a:t>
          </a:r>
        </a:p>
      </dsp:txBody>
      <dsp:txXfrm>
        <a:off x="0" y="3389809"/>
        <a:ext cx="6797675" cy="1129706"/>
      </dsp:txXfrm>
    </dsp:sp>
    <dsp:sp modelId="{4A543A14-900F-4A19-9C13-17CEA572336C}">
      <dsp:nvSpPr>
        <dsp:cNvPr id="0" name=""/>
        <dsp:cNvSpPr/>
      </dsp:nvSpPr>
      <dsp:spPr>
        <a:xfrm>
          <a:off x="0" y="4519515"/>
          <a:ext cx="67976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A6537-8309-46BE-9D97-DBCC3A033E3F}">
      <dsp:nvSpPr>
        <dsp:cNvPr id="0" name=""/>
        <dsp:cNvSpPr/>
      </dsp:nvSpPr>
      <dsp:spPr>
        <a:xfrm>
          <a:off x="0" y="4519515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Team Analysis and Performance Predictions</a:t>
          </a:r>
        </a:p>
      </dsp:txBody>
      <dsp:txXfrm>
        <a:off x="0" y="4519515"/>
        <a:ext cx="6797675" cy="1129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41253-73C9-4366-9451-7BAD753368F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FC52D-59CF-4AE2-AB19-A867E1F1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9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Hello, everyone, if you don’t already know, My name is Akshay and welcome to my presentation on my Capstone project LoLvalu8! And with that lets get into it…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FC52D-59CF-4AE2-AB19-A867E1F102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5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topic I had picked for my project was gaming with the game in particular being League of Legends.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had chosen to explore what particular factors make players good with the character Nasus.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Ultimately, I wanted to develop a tool for players to assess their performance post game so that could improve their skills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FC52D-59CF-4AE2-AB19-A867E1F102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82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now some of you might be asking, What the heck is league of legends?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League of legends is a Multiplayer Online Battle Arena Video game, where 2 teams of 5 compete to destroy the opposing teams base.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currently one the biggest E-sports in the world.  Just last year in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World Championship in NA, the prize pool was 2.2 Million USD and it was watched by over 100 Million people.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put this into perspective, the NBA had only a mere 15 Million viewers in 2019. So it’s a big deal.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FC52D-59CF-4AE2-AB19-A867E1F102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4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how did start?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began by collecting, cleaning and feature engineering end of game summary data for players who played Nasus.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collected this data using the game developer's API.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had to deal with converting this data which was in json into readable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final data frame resulted in(11818, 279)</a:t>
            </a:r>
          </a:p>
          <a:p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then ran some preliminary models using a train test split of 80/20. Some of the models I tested were: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results on the test sets can be seen the slide with my best one being logistic regression.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 I settled on using decision trees over either model because I didn’t want to have to scale or transform my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get a better accuracy I decided to use an ensemble of decision trees otherwise known as the Random Forest Classifier, because what better than 1 decision tree and 1 data set?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decision trees and many subsets of data!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selected 3 hyperparameters to tune in the model via a pipeline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gridsearch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a cross validation of 5.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hyperparameters I tuned were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min_samples_leaf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FC52D-59CF-4AE2-AB19-A867E1F102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73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tuning I got the following results on this slide. </a:t>
            </a:r>
          </a:p>
          <a:p>
            <a:endParaRPr lang="en-US" dirty="0"/>
          </a:p>
          <a:p>
            <a:r>
              <a:rPr lang="en-US" dirty="0"/>
              <a:t>I also pulled out what features that the model is classifying as important to determining the outcome,  which can also be see on this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FC52D-59CF-4AE2-AB19-A867E1F102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5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Okay that great, but how does this help me? How do I use this to get player performance score?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Well, what I can do is take this trained model is feed in match summary data and the model can calculate a probability score which I can then use as the performance score. So let’s see this in 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FC52D-59CF-4AE2-AB19-A867E1F102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90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an optimized </a:t>
            </a:r>
            <a:r>
              <a:rPr lang="en-US" dirty="0" err="1"/>
              <a:t>Xgboost</a:t>
            </a:r>
            <a:r>
              <a:rPr lang="en-US" dirty="0"/>
              <a:t> model for better accuracy</a:t>
            </a:r>
          </a:p>
          <a:p>
            <a:endParaRPr lang="en-US" dirty="0"/>
          </a:p>
          <a:p>
            <a:r>
              <a:rPr lang="en-US" dirty="0"/>
              <a:t>Create a framework to continuously update my model with fresh data</a:t>
            </a:r>
          </a:p>
          <a:p>
            <a:endParaRPr lang="en-US" dirty="0"/>
          </a:p>
          <a:p>
            <a:r>
              <a:rPr lang="en-US" dirty="0"/>
              <a:t>Adding more vacuolations and features to the app</a:t>
            </a:r>
          </a:p>
          <a:p>
            <a:endParaRPr lang="en-US" dirty="0"/>
          </a:p>
          <a:p>
            <a:r>
              <a:rPr lang="en-US" dirty="0"/>
              <a:t>Adding more models for the other champions</a:t>
            </a:r>
          </a:p>
          <a:p>
            <a:endParaRPr lang="en-US" dirty="0"/>
          </a:p>
          <a:p>
            <a:r>
              <a:rPr lang="en-US" dirty="0"/>
              <a:t>Creating a model to evaluate team performance using the individual player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FC52D-59CF-4AE2-AB19-A867E1F102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7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9ECB-1352-45C7-9392-556E1D29CF9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35C-2247-490C-80B7-09E510782F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2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9ECB-1352-45C7-9392-556E1D29CF9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35C-2247-490C-80B7-09E51078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7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9ECB-1352-45C7-9392-556E1D29CF9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35C-2247-490C-80B7-09E51078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2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9ECB-1352-45C7-9392-556E1D29CF9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35C-2247-490C-80B7-09E51078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8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9ECB-1352-45C7-9392-556E1D29CF9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35C-2247-490C-80B7-09E510782F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53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9ECB-1352-45C7-9392-556E1D29CF9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35C-2247-490C-80B7-09E51078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9ECB-1352-45C7-9392-556E1D29CF9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35C-2247-490C-80B7-09E51078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9ECB-1352-45C7-9392-556E1D29CF9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35C-2247-490C-80B7-09E51078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9ECB-1352-45C7-9392-556E1D29CF9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35C-2247-490C-80B7-09E51078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DC9ECB-1352-45C7-9392-556E1D29CF9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29B35C-2247-490C-80B7-09E51078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8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9ECB-1352-45C7-9392-556E1D29CF9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35C-2247-490C-80B7-09E51078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4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DC9ECB-1352-45C7-9392-556E1D29CF9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29B35C-2247-490C-80B7-09E510782FB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81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BDBF84-9BD5-47B1-A1C3-9AF7C8056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dirty="0"/>
              <a:t>LoLValu8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FF18A-3643-440D-BC1F-EAF0B79E6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dirty="0"/>
              <a:t>A Data Science Capstone Project</a:t>
            </a:r>
            <a:endParaRPr lang="en-US"/>
          </a:p>
          <a:p>
            <a:r>
              <a:rPr lang="en-US" dirty="0"/>
              <a:t>By Akshay Bhasin</a:t>
            </a:r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A2B4F529-8004-40E7-914F-D1A0A8539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044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E103-8617-43EE-953D-9880B898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F52B4-D96E-4B36-B3A4-B4058C6C8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Explore the key factors to success in ranked matches with people who play the character Nasus in League of Legends </a:t>
            </a:r>
          </a:p>
          <a:p>
            <a:r>
              <a:rPr lang="en-US"/>
              <a:t>The key factors come from post match summary data for only that player</a:t>
            </a:r>
          </a:p>
          <a:p>
            <a:r>
              <a:rPr lang="en-US"/>
              <a:t>Develop a method to evaluate a Nasus players performance using a Machine Learning Model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F2F324-F72F-4ACE-AA12-939CDEDBA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7820" y="4023970"/>
            <a:ext cx="4020297" cy="153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asus, the Curator of the Sands - League of Legends">
            <a:extLst>
              <a:ext uri="{FF2B5EF4-FFF2-40B4-BE49-F238E27FC236}">
                <a16:creationId xmlns:a16="http://schemas.microsoft.com/office/drawing/2014/main" id="{9F1FC4DE-7A28-4E81-BAC8-3FD820BEB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7604" y="3605494"/>
            <a:ext cx="4020296" cy="237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33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0558-F042-4E69-A180-1806D248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is League of Legends (LoL)?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DA64-31AC-4436-AF59-4C383CED8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Multiplayer online battle arena (MOBA) video game</a:t>
            </a:r>
          </a:p>
          <a:p>
            <a:r>
              <a:rPr lang="en-US" dirty="0"/>
              <a:t>2 Teams of 5 compete to destroy the opponents' base</a:t>
            </a:r>
          </a:p>
          <a:p>
            <a:r>
              <a:rPr lang="en-US" dirty="0"/>
              <a:t>One of the largest E-sports</a:t>
            </a:r>
          </a:p>
          <a:p>
            <a:r>
              <a:rPr lang="en-US" dirty="0" err="1"/>
              <a:t>LoL</a:t>
            </a:r>
            <a:r>
              <a:rPr lang="en-US" dirty="0"/>
              <a:t> World Championship in NA 2019 </a:t>
            </a:r>
          </a:p>
          <a:p>
            <a:pPr lvl="1"/>
            <a:r>
              <a:rPr lang="en-US" dirty="0"/>
              <a:t>$2.2 Million USD total prize pool</a:t>
            </a:r>
          </a:p>
          <a:p>
            <a:pPr lvl="1"/>
            <a:r>
              <a:rPr lang="en-US" dirty="0"/>
              <a:t>100 million viewers worldwide</a:t>
            </a:r>
          </a:p>
          <a:p>
            <a:pPr lvl="1"/>
            <a:r>
              <a:rPr lang="en-US" dirty="0"/>
              <a:t> NBA had 15.14 Million viewers in 2019</a:t>
            </a:r>
          </a:p>
          <a:p>
            <a:pPr lvl="1"/>
            <a:endParaRPr lang="en-US" dirty="0"/>
          </a:p>
        </p:txBody>
      </p:sp>
      <p:pic>
        <p:nvPicPr>
          <p:cNvPr id="5122" name="Picture 2" descr="LCS 2020 Spring - Leaguepedia | League of Legends Esports Wiki">
            <a:extLst>
              <a:ext uri="{FF2B5EF4-FFF2-40B4-BE49-F238E27FC236}">
                <a16:creationId xmlns:a16="http://schemas.microsoft.com/office/drawing/2014/main" id="{4EDE84EE-842B-4016-BA7D-7E3D80C31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5" r="-2" b="14485"/>
          <a:stretch/>
        </p:blipFill>
        <p:spPr bwMode="auto">
          <a:xfrm>
            <a:off x="9322441" y="2683839"/>
            <a:ext cx="2362604" cy="175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57DF4E-ED5C-40DF-B15B-D1A9FBCB66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" r="-2" b="-1110"/>
          <a:stretch/>
        </p:blipFill>
        <p:spPr>
          <a:xfrm>
            <a:off x="7088663" y="2561240"/>
            <a:ext cx="1977101" cy="199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0558-F042-4E69-A180-1806D248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Processing and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DA64-31AC-4436-AF59-4C383CED8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75595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Get Requests to Dev API for Users -&gt; Relevant User Match Data -&gt; Cleaning and Feature Engineering</a:t>
            </a:r>
          </a:p>
          <a:p>
            <a:r>
              <a:rPr lang="en-US" dirty="0"/>
              <a:t>Final </a:t>
            </a:r>
            <a:r>
              <a:rPr lang="en-US" dirty="0" err="1"/>
              <a:t>DataFrame</a:t>
            </a:r>
            <a:r>
              <a:rPr lang="en-US" dirty="0"/>
              <a:t> Results: (11818, 279)</a:t>
            </a:r>
          </a:p>
          <a:p>
            <a:r>
              <a:rPr lang="en-US" dirty="0"/>
              <a:t>Preliminary Models:</a:t>
            </a:r>
          </a:p>
          <a:p>
            <a:pPr lvl="1"/>
            <a:r>
              <a:rPr lang="en-US" dirty="0"/>
              <a:t>Note: Train/Test Split was 80/20</a:t>
            </a:r>
          </a:p>
          <a:p>
            <a:pPr lvl="1"/>
            <a:r>
              <a:rPr lang="en-US" dirty="0"/>
              <a:t>Logistic Regression, Test Accuracy = 0.895</a:t>
            </a:r>
          </a:p>
          <a:p>
            <a:pPr lvl="1"/>
            <a:r>
              <a:rPr lang="en-US" dirty="0"/>
              <a:t>KNN Classifier, Test Accuracy = 0.683</a:t>
            </a:r>
          </a:p>
          <a:p>
            <a:pPr lvl="1"/>
            <a:r>
              <a:rPr lang="en-US" dirty="0"/>
              <a:t>Decision Trees, Test Accuracy = 0.800</a:t>
            </a:r>
          </a:p>
          <a:p>
            <a:r>
              <a:rPr lang="en-US" dirty="0"/>
              <a:t>Selected Model</a:t>
            </a:r>
          </a:p>
          <a:p>
            <a:pPr lvl="1"/>
            <a:r>
              <a:rPr lang="en-US" dirty="0"/>
              <a:t>Random Forest Classifier</a:t>
            </a:r>
          </a:p>
          <a:p>
            <a:pPr lvl="2"/>
            <a:r>
              <a:rPr lang="en-US" dirty="0" err="1"/>
              <a:t>N_estimators</a:t>
            </a:r>
            <a:endParaRPr lang="en-US" dirty="0"/>
          </a:p>
          <a:p>
            <a:pPr lvl="2"/>
            <a:r>
              <a:rPr lang="en-US" dirty="0" err="1"/>
              <a:t>Max_depth</a:t>
            </a:r>
            <a:endParaRPr lang="en-US" dirty="0"/>
          </a:p>
          <a:p>
            <a:pPr lvl="2"/>
            <a:r>
              <a:rPr lang="en-US" dirty="0" err="1"/>
              <a:t>Min_samples_leaf</a:t>
            </a:r>
            <a:endParaRPr lang="en-US" dirty="0"/>
          </a:p>
          <a:p>
            <a:pPr lvl="2"/>
            <a:r>
              <a:rPr lang="en-US" dirty="0"/>
              <a:t>CV = 5</a:t>
            </a:r>
          </a:p>
          <a:p>
            <a:pPr lvl="1"/>
            <a:endParaRPr lang="en-US" dirty="0"/>
          </a:p>
        </p:txBody>
      </p:sp>
      <p:pic>
        <p:nvPicPr>
          <p:cNvPr id="1026" name="Picture 2" descr="Understanding Random Forest. How the Algorithm Works and Why it Is… | by  Tony Yiu | Towards Data Science">
            <a:extLst>
              <a:ext uri="{FF2B5EF4-FFF2-40B4-BE49-F238E27FC236}">
                <a16:creationId xmlns:a16="http://schemas.microsoft.com/office/drawing/2014/main" id="{082CDAE4-7885-4844-8382-8BCF03854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2" t="4018" r="3802" b="14673"/>
          <a:stretch/>
        </p:blipFill>
        <p:spPr bwMode="auto">
          <a:xfrm>
            <a:off x="6798944" y="2337513"/>
            <a:ext cx="3659506" cy="328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60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626B-DD40-4EC4-AC42-6638B180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417E-72D0-426D-AA37-0F3265C7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Test: 0.871</a:t>
            </a:r>
          </a:p>
          <a:p>
            <a:r>
              <a:rPr lang="en-US" dirty="0"/>
              <a:t>Accuracy Train: 0.912</a:t>
            </a:r>
          </a:p>
          <a:p>
            <a:r>
              <a:rPr lang="en-US" dirty="0"/>
              <a:t>Features with highest importance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Damage Dealt to Objectives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Turret Kills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Deaths</a:t>
            </a:r>
          </a:p>
          <a:p>
            <a:r>
              <a:rPr lang="en-US" dirty="0"/>
              <a:t>Precision, Recall and F1-Score</a:t>
            </a:r>
          </a:p>
          <a:p>
            <a:pPr lvl="1"/>
            <a:r>
              <a:rPr lang="en-US" dirty="0"/>
              <a:t>Precision: 0.87</a:t>
            </a:r>
          </a:p>
          <a:p>
            <a:pPr lvl="1"/>
            <a:r>
              <a:rPr lang="en-US" dirty="0"/>
              <a:t>Recall: 0.87</a:t>
            </a:r>
          </a:p>
          <a:p>
            <a:pPr lvl="1"/>
            <a:r>
              <a:rPr lang="en-US" dirty="0"/>
              <a:t>F1-Score: 0.87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1D14F1-034E-4399-A50B-EEF2E3D6F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57420"/>
            <a:ext cx="4145021" cy="1450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DDEB15-66F9-4FBD-9E62-23F2557EF3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55" r="-1" b="-1"/>
          <a:stretch/>
        </p:blipFill>
        <p:spPr>
          <a:xfrm>
            <a:off x="6980481" y="1853918"/>
            <a:ext cx="2376057" cy="23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5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0558-F042-4E69-A180-1806D248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App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DA64-31AC-4436-AF59-4C383CED8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543893"/>
            <a:ext cx="5189220" cy="4023360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r>
              <a:rPr lang="en-US" dirty="0"/>
              <a:t>The app calculates a player's performance using feeding match data into the trained model which calculates a prediction score.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User inputs </a:t>
            </a:r>
            <a:r>
              <a:rPr lang="en-US" dirty="0" err="1"/>
              <a:t>LoL</a:t>
            </a:r>
            <a:r>
              <a:rPr lang="en-US" dirty="0"/>
              <a:t> username in NA region</a:t>
            </a:r>
          </a:p>
          <a:p>
            <a:pPr lvl="1"/>
            <a:r>
              <a:rPr lang="en-US" dirty="0"/>
              <a:t>The app gets Data from League API and generates the users Match list</a:t>
            </a:r>
          </a:p>
          <a:p>
            <a:pPr lvl="1"/>
            <a:r>
              <a:rPr lang="en-US" dirty="0"/>
              <a:t>User selects match from Match List</a:t>
            </a:r>
          </a:p>
          <a:p>
            <a:pPr lvl="1"/>
            <a:r>
              <a:rPr lang="en-US" dirty="0"/>
              <a:t>Performance score is calculated</a:t>
            </a:r>
          </a:p>
        </p:txBody>
      </p:sp>
      <p:pic>
        <p:nvPicPr>
          <p:cNvPr id="6146" name="Picture 2" descr="Streamlit Raises $21M in Series A Funding From GGV Capital and Gradient  Ventures to Amplify the Impact of Data Science and Machine Learning |  Business Wire">
            <a:extLst>
              <a:ext uri="{FF2B5EF4-FFF2-40B4-BE49-F238E27FC236}">
                <a16:creationId xmlns:a16="http://schemas.microsoft.com/office/drawing/2014/main" id="{9CCC1245-8763-40DA-822A-19A2A1232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4280" y="2548703"/>
            <a:ext cx="3980380" cy="20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21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1626B-DD40-4EC4-AC42-6638B1807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chemeClr val="tx2"/>
                </a:solidFill>
              </a:rPr>
              <a:t>Demo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154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40558-F042-4E69-A180-1806D248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Future Plans</a:t>
            </a: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CEFB02E1-5A59-43A9-8D1F-7D19CF2E2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10762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659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2CDC-F028-4770-A2B5-2F23352F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972191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Microsoft Office PowerPoint</Application>
  <PresentationFormat>Widescreen</PresentationFormat>
  <Paragraphs>118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Retrospect</vt:lpstr>
      <vt:lpstr>LoLValu8</vt:lpstr>
      <vt:lpstr>Topic</vt:lpstr>
      <vt:lpstr>What is League of Legends (LoL)?</vt:lpstr>
      <vt:lpstr>Data Processing and Modelling</vt:lpstr>
      <vt:lpstr>Model Results</vt:lpstr>
      <vt:lpstr>How does the App work?</vt:lpstr>
      <vt:lpstr>Demo</vt:lpstr>
      <vt:lpstr>Future Plans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LoLValu8</dc:title>
  <dc:creator>Akshay Bhasin</dc:creator>
  <cp:lastModifiedBy>Akshay Bhasin</cp:lastModifiedBy>
  <cp:revision>10</cp:revision>
  <dcterms:created xsi:type="dcterms:W3CDTF">2020-09-14T19:15:19Z</dcterms:created>
  <dcterms:modified xsi:type="dcterms:W3CDTF">2020-09-15T00:26:00Z</dcterms:modified>
</cp:coreProperties>
</file>