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5" r:id="rId4"/>
    <p:sldId id="268" r:id="rId5"/>
    <p:sldId id="262" r:id="rId6"/>
    <p:sldId id="266" r:id="rId7"/>
    <p:sldId id="264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0" autoAdjust="0"/>
    <p:restoredTop sz="57294" autoAdjust="0"/>
  </p:normalViewPr>
  <p:slideViewPr>
    <p:cSldViewPr snapToGrid="0">
      <p:cViewPr varScale="1">
        <p:scale>
          <a:sx n="49" d="100"/>
          <a:sy n="49" d="100"/>
        </p:scale>
        <p:origin x="18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EF018-305E-455F-9BCE-732722C6FD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4B0DA7-B4B5-4B57-8496-A012EA942AEF}">
      <dgm:prSet/>
      <dgm:spPr/>
      <dgm:t>
        <a:bodyPr/>
        <a:lstStyle/>
        <a:p>
          <a:r>
            <a:rPr lang="en-US"/>
            <a:t>XGBoost Model</a:t>
          </a:r>
        </a:p>
      </dgm:t>
    </dgm:pt>
    <dgm:pt modelId="{E4AC0FB5-C921-4276-BB3F-690CF3BC7336}" type="parTrans" cxnId="{1D53F25D-D8C0-46D2-AC61-7E440ACDAC30}">
      <dgm:prSet/>
      <dgm:spPr/>
      <dgm:t>
        <a:bodyPr/>
        <a:lstStyle/>
        <a:p>
          <a:endParaRPr lang="en-US"/>
        </a:p>
      </dgm:t>
    </dgm:pt>
    <dgm:pt modelId="{799BEEE0-D390-4701-8342-BD188661BFC4}" type="sibTrans" cxnId="{1D53F25D-D8C0-46D2-AC61-7E440ACDAC30}">
      <dgm:prSet/>
      <dgm:spPr/>
      <dgm:t>
        <a:bodyPr/>
        <a:lstStyle/>
        <a:p>
          <a:endParaRPr lang="en-US"/>
        </a:p>
      </dgm:t>
    </dgm:pt>
    <dgm:pt modelId="{A34A540C-E3BB-442C-B4B7-99719494DD3B}">
      <dgm:prSet/>
      <dgm:spPr/>
      <dgm:t>
        <a:bodyPr/>
        <a:lstStyle/>
        <a:p>
          <a:r>
            <a:rPr lang="en-US" dirty="0"/>
            <a:t>Automated continuous model updating</a:t>
          </a:r>
        </a:p>
      </dgm:t>
    </dgm:pt>
    <dgm:pt modelId="{325282C5-82FA-4123-8710-E393C5B7A373}" type="parTrans" cxnId="{AA6E3797-19ED-4FCE-A87E-CF692C15E709}">
      <dgm:prSet/>
      <dgm:spPr/>
      <dgm:t>
        <a:bodyPr/>
        <a:lstStyle/>
        <a:p>
          <a:endParaRPr lang="en-US"/>
        </a:p>
      </dgm:t>
    </dgm:pt>
    <dgm:pt modelId="{951AF20D-5BBC-40A3-BA8D-CBB1893642F2}" type="sibTrans" cxnId="{AA6E3797-19ED-4FCE-A87E-CF692C15E709}">
      <dgm:prSet/>
      <dgm:spPr/>
      <dgm:t>
        <a:bodyPr/>
        <a:lstStyle/>
        <a:p>
          <a:endParaRPr lang="en-US"/>
        </a:p>
      </dgm:t>
    </dgm:pt>
    <dgm:pt modelId="{D216EBE5-A030-453B-951C-D9D67F684CB6}">
      <dgm:prSet/>
      <dgm:spPr/>
      <dgm:t>
        <a:bodyPr/>
        <a:lstStyle/>
        <a:p>
          <a:r>
            <a:rPr lang="en-US" dirty="0"/>
            <a:t>More visualizations and feature engineering</a:t>
          </a:r>
        </a:p>
      </dgm:t>
    </dgm:pt>
    <dgm:pt modelId="{F3982607-592C-4DCD-92D8-248610A7F597}" type="parTrans" cxnId="{A3BC8672-3B9C-4AB1-B4D2-C8E6075A2410}">
      <dgm:prSet/>
      <dgm:spPr/>
      <dgm:t>
        <a:bodyPr/>
        <a:lstStyle/>
        <a:p>
          <a:endParaRPr lang="en-US"/>
        </a:p>
      </dgm:t>
    </dgm:pt>
    <dgm:pt modelId="{1FEDC1B5-467D-43B0-B1EF-19C7DC5F064F}" type="sibTrans" cxnId="{A3BC8672-3B9C-4AB1-B4D2-C8E6075A2410}">
      <dgm:prSet/>
      <dgm:spPr/>
      <dgm:t>
        <a:bodyPr/>
        <a:lstStyle/>
        <a:p>
          <a:endParaRPr lang="en-US"/>
        </a:p>
      </dgm:t>
    </dgm:pt>
    <dgm:pt modelId="{BC64976A-65F3-4B47-B9A8-8D9EB217E59A}">
      <dgm:prSet/>
      <dgm:spPr/>
      <dgm:t>
        <a:bodyPr/>
        <a:lstStyle/>
        <a:p>
          <a:r>
            <a:rPr lang="en-US" dirty="0"/>
            <a:t>More champion analysis and models</a:t>
          </a:r>
        </a:p>
      </dgm:t>
    </dgm:pt>
    <dgm:pt modelId="{8B91F118-ADA2-41C1-90A1-ED7D997688C3}" type="parTrans" cxnId="{36425E08-3620-41BE-B0D0-9C28C6D574A2}">
      <dgm:prSet/>
      <dgm:spPr/>
      <dgm:t>
        <a:bodyPr/>
        <a:lstStyle/>
        <a:p>
          <a:endParaRPr lang="en-US"/>
        </a:p>
      </dgm:t>
    </dgm:pt>
    <dgm:pt modelId="{13CDBED4-854E-45B3-BA97-D67155007BFF}" type="sibTrans" cxnId="{36425E08-3620-41BE-B0D0-9C28C6D574A2}">
      <dgm:prSet/>
      <dgm:spPr/>
      <dgm:t>
        <a:bodyPr/>
        <a:lstStyle/>
        <a:p>
          <a:endParaRPr lang="en-US"/>
        </a:p>
      </dgm:t>
    </dgm:pt>
    <dgm:pt modelId="{E689990B-9D2A-497C-A346-0E082A91F4FB}">
      <dgm:prSet/>
      <dgm:spPr/>
      <dgm:t>
        <a:bodyPr/>
        <a:lstStyle/>
        <a:p>
          <a:r>
            <a:rPr lang="en-US" dirty="0"/>
            <a:t>Team analysis and performance predictions</a:t>
          </a:r>
        </a:p>
      </dgm:t>
    </dgm:pt>
    <dgm:pt modelId="{DF26C202-4CBE-4CCA-9C15-476938E95512}" type="parTrans" cxnId="{1F522942-CAEB-497D-AED9-D1F49FA2E909}">
      <dgm:prSet/>
      <dgm:spPr/>
      <dgm:t>
        <a:bodyPr/>
        <a:lstStyle/>
        <a:p>
          <a:endParaRPr lang="en-US"/>
        </a:p>
      </dgm:t>
    </dgm:pt>
    <dgm:pt modelId="{F2D0FD33-D931-4D80-9E6C-A02D9B0F0714}" type="sibTrans" cxnId="{1F522942-CAEB-497D-AED9-D1F49FA2E909}">
      <dgm:prSet/>
      <dgm:spPr/>
      <dgm:t>
        <a:bodyPr/>
        <a:lstStyle/>
        <a:p>
          <a:endParaRPr lang="en-US"/>
        </a:p>
      </dgm:t>
    </dgm:pt>
    <dgm:pt modelId="{82CC8113-440B-6440-BEBC-865015DA7AFA}" type="pres">
      <dgm:prSet presAssocID="{598EF018-305E-455F-9BCE-732722C6FD6E}" presName="linear" presStyleCnt="0">
        <dgm:presLayoutVars>
          <dgm:animLvl val="lvl"/>
          <dgm:resizeHandles val="exact"/>
        </dgm:presLayoutVars>
      </dgm:prSet>
      <dgm:spPr/>
    </dgm:pt>
    <dgm:pt modelId="{2EC7378C-0B55-B148-BDE8-77C3926BFBCE}" type="pres">
      <dgm:prSet presAssocID="{F34B0DA7-B4B5-4B57-8496-A012EA942A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59C64C-A537-284A-9478-48F9F97DD6C6}" type="pres">
      <dgm:prSet presAssocID="{799BEEE0-D390-4701-8342-BD188661BFC4}" presName="spacer" presStyleCnt="0"/>
      <dgm:spPr/>
    </dgm:pt>
    <dgm:pt modelId="{F2AB7FF6-9D3E-3C4F-A9DE-1E91B0573576}" type="pres">
      <dgm:prSet presAssocID="{A34A540C-E3BB-442C-B4B7-99719494DD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0F0FC1-0081-D641-9068-FAB769B03FC4}" type="pres">
      <dgm:prSet presAssocID="{951AF20D-5BBC-40A3-BA8D-CBB1893642F2}" presName="spacer" presStyleCnt="0"/>
      <dgm:spPr/>
    </dgm:pt>
    <dgm:pt modelId="{B9A29E25-8A7F-F643-9D9A-29F3F663A056}" type="pres">
      <dgm:prSet presAssocID="{D216EBE5-A030-453B-951C-D9D67F684C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E949B8-365A-2449-8712-11AEF37320E5}" type="pres">
      <dgm:prSet presAssocID="{1FEDC1B5-467D-43B0-B1EF-19C7DC5F064F}" presName="spacer" presStyleCnt="0"/>
      <dgm:spPr/>
    </dgm:pt>
    <dgm:pt modelId="{1C9DE73C-C3F3-FA47-88AC-869E7AF2A44C}" type="pres">
      <dgm:prSet presAssocID="{BC64976A-65F3-4B47-B9A8-8D9EB217E5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E081AB-7801-7042-9118-78E1316B2905}" type="pres">
      <dgm:prSet presAssocID="{13CDBED4-854E-45B3-BA97-D67155007BFF}" presName="spacer" presStyleCnt="0"/>
      <dgm:spPr/>
    </dgm:pt>
    <dgm:pt modelId="{9A7CBBDC-72B2-3C43-9778-2092C05B16DF}" type="pres">
      <dgm:prSet presAssocID="{E689990B-9D2A-497C-A346-0E082A91F4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6425E08-3620-41BE-B0D0-9C28C6D574A2}" srcId="{598EF018-305E-455F-9BCE-732722C6FD6E}" destId="{BC64976A-65F3-4B47-B9A8-8D9EB217E59A}" srcOrd="3" destOrd="0" parTransId="{8B91F118-ADA2-41C1-90A1-ED7D997688C3}" sibTransId="{13CDBED4-854E-45B3-BA97-D67155007BFF}"/>
    <dgm:cxn modelId="{6FB8703E-9BB1-E245-8512-A8BFE77ACE0E}" type="presOf" srcId="{A34A540C-E3BB-442C-B4B7-99719494DD3B}" destId="{F2AB7FF6-9D3E-3C4F-A9DE-1E91B0573576}" srcOrd="0" destOrd="0" presId="urn:microsoft.com/office/officeart/2005/8/layout/vList2"/>
    <dgm:cxn modelId="{1D53F25D-D8C0-46D2-AC61-7E440ACDAC30}" srcId="{598EF018-305E-455F-9BCE-732722C6FD6E}" destId="{F34B0DA7-B4B5-4B57-8496-A012EA942AEF}" srcOrd="0" destOrd="0" parTransId="{E4AC0FB5-C921-4276-BB3F-690CF3BC7336}" sibTransId="{799BEEE0-D390-4701-8342-BD188661BFC4}"/>
    <dgm:cxn modelId="{1F522942-CAEB-497D-AED9-D1F49FA2E909}" srcId="{598EF018-305E-455F-9BCE-732722C6FD6E}" destId="{E689990B-9D2A-497C-A346-0E082A91F4FB}" srcOrd="4" destOrd="0" parTransId="{DF26C202-4CBE-4CCA-9C15-476938E95512}" sibTransId="{F2D0FD33-D931-4D80-9E6C-A02D9B0F0714}"/>
    <dgm:cxn modelId="{A3BC8672-3B9C-4AB1-B4D2-C8E6075A2410}" srcId="{598EF018-305E-455F-9BCE-732722C6FD6E}" destId="{D216EBE5-A030-453B-951C-D9D67F684CB6}" srcOrd="2" destOrd="0" parTransId="{F3982607-592C-4DCD-92D8-248610A7F597}" sibTransId="{1FEDC1B5-467D-43B0-B1EF-19C7DC5F064F}"/>
    <dgm:cxn modelId="{2D2F6F7B-8992-6444-923D-6E7CAB8EFB20}" type="presOf" srcId="{D216EBE5-A030-453B-951C-D9D67F684CB6}" destId="{B9A29E25-8A7F-F643-9D9A-29F3F663A056}" srcOrd="0" destOrd="0" presId="urn:microsoft.com/office/officeart/2005/8/layout/vList2"/>
    <dgm:cxn modelId="{AA6E3797-19ED-4FCE-A87E-CF692C15E709}" srcId="{598EF018-305E-455F-9BCE-732722C6FD6E}" destId="{A34A540C-E3BB-442C-B4B7-99719494DD3B}" srcOrd="1" destOrd="0" parTransId="{325282C5-82FA-4123-8710-E393C5B7A373}" sibTransId="{951AF20D-5BBC-40A3-BA8D-CBB1893642F2}"/>
    <dgm:cxn modelId="{2EDBC1AB-01D5-814D-8163-64E84990FE04}" type="presOf" srcId="{F34B0DA7-B4B5-4B57-8496-A012EA942AEF}" destId="{2EC7378C-0B55-B148-BDE8-77C3926BFBCE}" srcOrd="0" destOrd="0" presId="urn:microsoft.com/office/officeart/2005/8/layout/vList2"/>
    <dgm:cxn modelId="{D54B2EDE-6A17-E247-BD15-C83F64392895}" type="presOf" srcId="{E689990B-9D2A-497C-A346-0E082A91F4FB}" destId="{9A7CBBDC-72B2-3C43-9778-2092C05B16DF}" srcOrd="0" destOrd="0" presId="urn:microsoft.com/office/officeart/2005/8/layout/vList2"/>
    <dgm:cxn modelId="{BF6BDFE3-5AEB-CD45-9213-526EF157D98F}" type="presOf" srcId="{BC64976A-65F3-4B47-B9A8-8D9EB217E59A}" destId="{1C9DE73C-C3F3-FA47-88AC-869E7AF2A44C}" srcOrd="0" destOrd="0" presId="urn:microsoft.com/office/officeart/2005/8/layout/vList2"/>
    <dgm:cxn modelId="{4D7DBBE5-E433-2846-BE39-2E3EAE22CAE9}" type="presOf" srcId="{598EF018-305E-455F-9BCE-732722C6FD6E}" destId="{82CC8113-440B-6440-BEBC-865015DA7AFA}" srcOrd="0" destOrd="0" presId="urn:microsoft.com/office/officeart/2005/8/layout/vList2"/>
    <dgm:cxn modelId="{028BD5A1-BD63-F54C-B716-D581C4324629}" type="presParOf" srcId="{82CC8113-440B-6440-BEBC-865015DA7AFA}" destId="{2EC7378C-0B55-B148-BDE8-77C3926BFBCE}" srcOrd="0" destOrd="0" presId="urn:microsoft.com/office/officeart/2005/8/layout/vList2"/>
    <dgm:cxn modelId="{CACE66F3-1F13-F24C-8FC4-F104CE350E6A}" type="presParOf" srcId="{82CC8113-440B-6440-BEBC-865015DA7AFA}" destId="{1759C64C-A537-284A-9478-48F9F97DD6C6}" srcOrd="1" destOrd="0" presId="urn:microsoft.com/office/officeart/2005/8/layout/vList2"/>
    <dgm:cxn modelId="{CF9FEBC6-338E-9041-8660-F6ACA524871E}" type="presParOf" srcId="{82CC8113-440B-6440-BEBC-865015DA7AFA}" destId="{F2AB7FF6-9D3E-3C4F-A9DE-1E91B0573576}" srcOrd="2" destOrd="0" presId="urn:microsoft.com/office/officeart/2005/8/layout/vList2"/>
    <dgm:cxn modelId="{E616E448-8A6E-9043-9E00-FA0E3CF54F55}" type="presParOf" srcId="{82CC8113-440B-6440-BEBC-865015DA7AFA}" destId="{9C0F0FC1-0081-D641-9068-FAB769B03FC4}" srcOrd="3" destOrd="0" presId="urn:microsoft.com/office/officeart/2005/8/layout/vList2"/>
    <dgm:cxn modelId="{0C414CD1-387B-2444-B71B-117117A9E6BA}" type="presParOf" srcId="{82CC8113-440B-6440-BEBC-865015DA7AFA}" destId="{B9A29E25-8A7F-F643-9D9A-29F3F663A056}" srcOrd="4" destOrd="0" presId="urn:microsoft.com/office/officeart/2005/8/layout/vList2"/>
    <dgm:cxn modelId="{7C124782-EA2B-674E-BA47-5FBCB173F231}" type="presParOf" srcId="{82CC8113-440B-6440-BEBC-865015DA7AFA}" destId="{FBE949B8-365A-2449-8712-11AEF37320E5}" srcOrd="5" destOrd="0" presId="urn:microsoft.com/office/officeart/2005/8/layout/vList2"/>
    <dgm:cxn modelId="{97EB150F-9959-C34B-8158-C7CEB0EE6780}" type="presParOf" srcId="{82CC8113-440B-6440-BEBC-865015DA7AFA}" destId="{1C9DE73C-C3F3-FA47-88AC-869E7AF2A44C}" srcOrd="6" destOrd="0" presId="urn:microsoft.com/office/officeart/2005/8/layout/vList2"/>
    <dgm:cxn modelId="{2622E42E-986C-7244-A3BE-C86656E45E53}" type="presParOf" srcId="{82CC8113-440B-6440-BEBC-865015DA7AFA}" destId="{87E081AB-7801-7042-9118-78E1316B2905}" srcOrd="7" destOrd="0" presId="urn:microsoft.com/office/officeart/2005/8/layout/vList2"/>
    <dgm:cxn modelId="{27DFEF6E-546B-564C-BE70-432D50DB0A20}" type="presParOf" srcId="{82CC8113-440B-6440-BEBC-865015DA7AFA}" destId="{9A7CBBDC-72B2-3C43-9778-2092C05B16D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378C-0B55-B148-BDE8-77C3926BFBCE}">
      <dsp:nvSpPr>
        <dsp:cNvPr id="0" name=""/>
        <dsp:cNvSpPr/>
      </dsp:nvSpPr>
      <dsp:spPr>
        <a:xfrm>
          <a:off x="0" y="984726"/>
          <a:ext cx="6797675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XGBoost Model</a:t>
          </a:r>
        </a:p>
      </dsp:txBody>
      <dsp:txXfrm>
        <a:off x="32784" y="1017510"/>
        <a:ext cx="6732107" cy="606012"/>
      </dsp:txXfrm>
    </dsp:sp>
    <dsp:sp modelId="{F2AB7FF6-9D3E-3C4F-A9DE-1E91B0573576}">
      <dsp:nvSpPr>
        <dsp:cNvPr id="0" name=""/>
        <dsp:cNvSpPr/>
      </dsp:nvSpPr>
      <dsp:spPr>
        <a:xfrm>
          <a:off x="0" y="1736946"/>
          <a:ext cx="6797675" cy="671580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Automated continuous model updating</a:t>
          </a:r>
        </a:p>
      </dsp:txBody>
      <dsp:txXfrm>
        <a:off x="32784" y="1769730"/>
        <a:ext cx="6732107" cy="606012"/>
      </dsp:txXfrm>
    </dsp:sp>
    <dsp:sp modelId="{B9A29E25-8A7F-F643-9D9A-29F3F663A056}">
      <dsp:nvSpPr>
        <dsp:cNvPr id="0" name=""/>
        <dsp:cNvSpPr/>
      </dsp:nvSpPr>
      <dsp:spPr>
        <a:xfrm>
          <a:off x="0" y="2489166"/>
          <a:ext cx="6797675" cy="67158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More visualizations and feature engineering</a:t>
          </a:r>
        </a:p>
      </dsp:txBody>
      <dsp:txXfrm>
        <a:off x="32784" y="2521950"/>
        <a:ext cx="6732107" cy="606012"/>
      </dsp:txXfrm>
    </dsp:sp>
    <dsp:sp modelId="{1C9DE73C-C3F3-FA47-88AC-869E7AF2A44C}">
      <dsp:nvSpPr>
        <dsp:cNvPr id="0" name=""/>
        <dsp:cNvSpPr/>
      </dsp:nvSpPr>
      <dsp:spPr>
        <a:xfrm>
          <a:off x="0" y="3241386"/>
          <a:ext cx="6797675" cy="671580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More champion analysis and models</a:t>
          </a:r>
        </a:p>
      </dsp:txBody>
      <dsp:txXfrm>
        <a:off x="32784" y="3274170"/>
        <a:ext cx="6732107" cy="606012"/>
      </dsp:txXfrm>
    </dsp:sp>
    <dsp:sp modelId="{9A7CBBDC-72B2-3C43-9778-2092C05B16DF}">
      <dsp:nvSpPr>
        <dsp:cNvPr id="0" name=""/>
        <dsp:cNvSpPr/>
      </dsp:nvSpPr>
      <dsp:spPr>
        <a:xfrm>
          <a:off x="0" y="3993606"/>
          <a:ext cx="6797675" cy="67158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 analysis and performance predictions</a:t>
          </a:r>
        </a:p>
      </dsp:txBody>
      <dsp:txXfrm>
        <a:off x="32784" y="4026390"/>
        <a:ext cx="6732107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1253-73C9-4366-9451-7BAD753368F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C52D-59CF-4AE2-AB19-A867E1F1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everyone, welcome back to my presentation on my capstone project, which I have now dubbed LoLValu8.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 first thing I want to do is remind everyone about my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I had picked for my project was gaming with the game being League of Legends.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chosen to explore what factors make players good with the character Nasus, and help them win games.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Ultimately, I wanted to develop a tool for players to assess their performance post game so that could improve their skills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now some of you might be asking, What the heck is league of legends?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League of legends is a Multiplayer Online Battle Arena Video game, where 2 teams of 5 compete to destroy the opposing teams 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currently one the biggest E-sports in the world.  Just last year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World Championship in NA, the prize pool was 2.2 Million USD and it was watched by over 100 Million people.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put this into perspective, the NBA had only a mere 15 Million viewers in 2019. So it’s a big deal.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how did start?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began by collecting, cleaning and feature engineering end of game summary data for players who played Nasus.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collected this data using the game developer's API.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to deal with converting this data which was in json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readable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 frame resulted in(11818, 279)</a:t>
            </a:r>
          </a:p>
          <a:p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ran some preliminary models using a train test split of 80/20.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 tried to predict if the player won!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models I tested were: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on the test sets can be seen the slide with my best one being logistic regression.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 I settled on using decision trees over either model because I didn’t want to have to scale or transform my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a better accuracy I decided to use an ensemble of decision trees otherwise known as the Random Forest Classifier, because what better than 1 decision tree and 1 data set?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decision trees and many subsets of data!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selected 3 hyperparameters to tune in the model via a pipeline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a cross validation of 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hyperparameters I tuned were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min_samples_leaf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7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tuning I got the following results on this slide. </a:t>
            </a:r>
          </a:p>
          <a:p>
            <a:endParaRPr lang="en-US" dirty="0"/>
          </a:p>
          <a:p>
            <a:r>
              <a:rPr lang="en-US" dirty="0"/>
              <a:t>I also pulled out what features that the model is classifying as important to determining the outcome,  which can also be see on this slide.</a:t>
            </a:r>
          </a:p>
          <a:p>
            <a:endParaRPr lang="en-US" dirty="0"/>
          </a:p>
          <a:p>
            <a:r>
              <a:rPr lang="en-US" dirty="0"/>
              <a:t>On thing to note with the model, it only tells me what is important and not how the values impact the overall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Okay that great, but how does this help me? How do I use this to get player performance score?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Well, what I can do is take this trained model is feed in match summary data and the model can calculate a probability score which I can then use as the performance score. So let’s see this in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optimized </a:t>
            </a:r>
            <a:r>
              <a:rPr lang="en-US" dirty="0" err="1"/>
              <a:t>Xgboost</a:t>
            </a:r>
            <a:r>
              <a:rPr lang="en-US" dirty="0"/>
              <a:t> model for better accuracy</a:t>
            </a:r>
          </a:p>
          <a:p>
            <a:endParaRPr lang="en-US" dirty="0"/>
          </a:p>
          <a:p>
            <a:r>
              <a:rPr lang="en-US" dirty="0"/>
              <a:t>Create a framework to continuously update my model with fresh data</a:t>
            </a:r>
          </a:p>
          <a:p>
            <a:endParaRPr lang="en-US" dirty="0"/>
          </a:p>
          <a:p>
            <a:r>
              <a:rPr lang="en-US" dirty="0"/>
              <a:t>Adding more </a:t>
            </a:r>
            <a:r>
              <a:rPr lang="en-US" dirty="0" err="1"/>
              <a:t>visulizations</a:t>
            </a:r>
            <a:r>
              <a:rPr lang="en-US" dirty="0"/>
              <a:t> and features to the app</a:t>
            </a:r>
          </a:p>
          <a:p>
            <a:endParaRPr lang="en-US" dirty="0"/>
          </a:p>
          <a:p>
            <a:r>
              <a:rPr lang="en-US" dirty="0"/>
              <a:t>Adding more models for the other champions</a:t>
            </a:r>
          </a:p>
          <a:p>
            <a:endParaRPr lang="en-US" dirty="0"/>
          </a:p>
          <a:p>
            <a:r>
              <a:rPr lang="en-US" dirty="0"/>
              <a:t>Creating a model to evaluate team performance using the individual player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C52D-59CF-4AE2-AB19-A867E1F10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2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C9ECB-1352-45C7-9392-556E1D29CF9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9B35C-2247-490C-80B7-09E510782F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sus wallpaper by LoL-Overlay on DeviantArt">
            <a:extLst>
              <a:ext uri="{FF2B5EF4-FFF2-40B4-BE49-F238E27FC236}">
                <a16:creationId xmlns:a16="http://schemas.microsoft.com/office/drawing/2014/main" id="{41358EB2-86DF-3840-B68A-ACAE0F16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858"/>
            <a:ext cx="12192000" cy="6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DBF84-9BD5-47B1-A1C3-9AF7C805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2380"/>
            <a:ext cx="12192000" cy="1922731"/>
          </a:xfrm>
          <a:solidFill>
            <a:schemeClr val="tx1">
              <a:alpha val="32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LoLValu8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F18A-3643-440D-BC1F-EAF0B79E6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9" y="4472553"/>
            <a:ext cx="5553517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Data Science Capstone Project</a:t>
            </a:r>
          </a:p>
          <a:p>
            <a:r>
              <a:rPr lang="en-US">
                <a:solidFill>
                  <a:schemeClr val="bg1"/>
                </a:solidFill>
              </a:rPr>
              <a:t>By Akshay Bhasin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103-8617-43EE-953D-9880B898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Topic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52B4-D96E-4B36-B3A4-B4058C6C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Explore the key factors to success in ranked matches with people who play the character Nasus in League of Legends</a:t>
            </a:r>
          </a:p>
          <a:p>
            <a:r>
              <a:rPr lang="en-US" sz="2200" dirty="0"/>
              <a:t>The key factors come from post match summary data for only this one player</a:t>
            </a:r>
          </a:p>
          <a:p>
            <a:r>
              <a:rPr lang="en-US" sz="2200" dirty="0"/>
              <a:t>Develop a method to evaluate a Nasus player’s performance using a Machine Learning Model </a:t>
            </a:r>
          </a:p>
        </p:txBody>
      </p:sp>
      <p:pic>
        <p:nvPicPr>
          <p:cNvPr id="4" name="Picture 2" descr="League of legends Logos">
            <a:extLst>
              <a:ext uri="{FF2B5EF4-FFF2-40B4-BE49-F238E27FC236}">
                <a16:creationId xmlns:a16="http://schemas.microsoft.com/office/drawing/2014/main" id="{1FDC43F7-BF74-354F-A662-9A3AC0C36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7" b="32707"/>
          <a:stretch/>
        </p:blipFill>
        <p:spPr bwMode="auto">
          <a:xfrm>
            <a:off x="0" y="4608764"/>
            <a:ext cx="9228162" cy="174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Nasus, the Curator of the Sands - League of Legends">
            <a:extLst>
              <a:ext uri="{FF2B5EF4-FFF2-40B4-BE49-F238E27FC236}">
                <a16:creationId xmlns:a16="http://schemas.microsoft.com/office/drawing/2014/main" id="{D33BC8F5-3839-9546-B4AD-E2829F9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8162" y="4608763"/>
            <a:ext cx="2963838" cy="174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3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b="1" dirty="0"/>
              <a:t>What is League of Legends (</a:t>
            </a:r>
            <a:r>
              <a:rPr lang="en-US" b="1" dirty="0" err="1"/>
              <a:t>LoL</a:t>
            </a:r>
            <a:r>
              <a:rPr lang="en-US" b="1" dirty="0"/>
              <a:t>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7DF4E-ED5C-40DF-B15B-D1A9FBCB6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" r="-2" b="-1110"/>
          <a:stretch/>
        </p:blipFill>
        <p:spPr>
          <a:xfrm>
            <a:off x="1365227" y="3400980"/>
            <a:ext cx="2450794" cy="2476136"/>
          </a:xfrm>
          <a:prstGeom prst="rect">
            <a:avLst/>
          </a:prstGeom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eague of Legends Championship Series - Wikipedia">
            <a:extLst>
              <a:ext uri="{FF2B5EF4-FFF2-40B4-BE49-F238E27FC236}">
                <a16:creationId xmlns:a16="http://schemas.microsoft.com/office/drawing/2014/main" id="{4968DF59-6777-9D42-B590-2E600EF3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556" y="691022"/>
            <a:ext cx="247613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A64-31AC-4436-AF59-4C383CED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Multiplayer online battle arena (MOBA) video game</a:t>
            </a:r>
          </a:p>
          <a:p>
            <a:r>
              <a:rPr lang="en-US" dirty="0"/>
              <a:t>2 Teams of 5 compete to destroy the opponents' base</a:t>
            </a:r>
          </a:p>
          <a:p>
            <a:r>
              <a:rPr lang="en-US" dirty="0"/>
              <a:t>One of the largest E-sports</a:t>
            </a:r>
          </a:p>
          <a:p>
            <a:r>
              <a:rPr lang="en-US" dirty="0" err="1"/>
              <a:t>LoL</a:t>
            </a:r>
            <a:r>
              <a:rPr lang="en-US" dirty="0"/>
              <a:t> World Championship in NA 2019 </a:t>
            </a:r>
          </a:p>
          <a:p>
            <a:pPr lvl="1"/>
            <a:r>
              <a:rPr lang="en-US" dirty="0"/>
              <a:t>$2.2 Million USD total prize pool</a:t>
            </a:r>
          </a:p>
          <a:p>
            <a:pPr lvl="1"/>
            <a:r>
              <a:rPr lang="en-US" dirty="0"/>
              <a:t>100 million viewers worldwide</a:t>
            </a:r>
          </a:p>
          <a:p>
            <a:pPr lvl="1"/>
            <a:r>
              <a:rPr lang="en-US" dirty="0"/>
              <a:t>NBA had 15.14 Million viewers in 2019</a:t>
            </a:r>
          </a:p>
          <a:p>
            <a:pPr lvl="1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9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Processing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A64-31AC-4436-AF59-4C383CED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8019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Get Requests to Dev API for Users        Relevant User Match Data         Cleaning and Feature Engineering</a:t>
            </a:r>
          </a:p>
          <a:p>
            <a:r>
              <a:rPr lang="en-US" sz="1900" b="1" dirty="0"/>
              <a:t>Final </a:t>
            </a:r>
            <a:r>
              <a:rPr lang="en-US" sz="1900" b="1" dirty="0" err="1"/>
              <a:t>DataFrame</a:t>
            </a:r>
            <a:r>
              <a:rPr lang="en-US" sz="1900" b="1" dirty="0"/>
              <a:t> Results: </a:t>
            </a:r>
            <a:r>
              <a:rPr lang="en-US" sz="1900" dirty="0"/>
              <a:t>(11818, 279)</a:t>
            </a:r>
          </a:p>
          <a:p>
            <a:r>
              <a:rPr lang="en-US" sz="1900" b="1" dirty="0"/>
              <a:t>Preliminary Models:</a:t>
            </a:r>
          </a:p>
          <a:p>
            <a:pPr lvl="1"/>
            <a:r>
              <a:rPr lang="en-US" sz="1900" dirty="0"/>
              <a:t>Note: Train/Test Split was 80/20</a:t>
            </a:r>
          </a:p>
          <a:p>
            <a:pPr lvl="1"/>
            <a:r>
              <a:rPr lang="en-US" sz="1900" dirty="0"/>
              <a:t>Logistic Regression, Test Accuracy = 0.895</a:t>
            </a:r>
          </a:p>
          <a:p>
            <a:pPr lvl="1"/>
            <a:r>
              <a:rPr lang="en-US" sz="1900" dirty="0"/>
              <a:t>KNN Classifier, Test Accuracy = 0.683</a:t>
            </a:r>
          </a:p>
          <a:p>
            <a:pPr lvl="1"/>
            <a:r>
              <a:rPr lang="en-US" sz="1900" dirty="0"/>
              <a:t>Decision Trees, Test Accuracy = 0.800</a:t>
            </a:r>
          </a:p>
          <a:p>
            <a:r>
              <a:rPr lang="en-US" sz="1900" b="1" dirty="0"/>
              <a:t>Selected Model</a:t>
            </a:r>
          </a:p>
          <a:p>
            <a:pPr lvl="1"/>
            <a:r>
              <a:rPr lang="en-US" sz="1900" dirty="0"/>
              <a:t>Random Forest Classifier</a:t>
            </a:r>
          </a:p>
          <a:p>
            <a:pPr lvl="2"/>
            <a:r>
              <a:rPr lang="en-US" sz="1900" dirty="0" err="1"/>
              <a:t>N_estimators</a:t>
            </a:r>
            <a:endParaRPr lang="en-US" sz="1900" dirty="0"/>
          </a:p>
          <a:p>
            <a:pPr lvl="2"/>
            <a:r>
              <a:rPr lang="en-US" sz="1900" dirty="0" err="1"/>
              <a:t>Max_depth</a:t>
            </a:r>
            <a:endParaRPr lang="en-US" sz="1900" dirty="0"/>
          </a:p>
          <a:p>
            <a:pPr lvl="2"/>
            <a:r>
              <a:rPr lang="en-US" sz="1900" dirty="0" err="1"/>
              <a:t>Min_samples_leaf</a:t>
            </a:r>
            <a:endParaRPr lang="en-US" sz="1900" dirty="0"/>
          </a:p>
          <a:p>
            <a:pPr lvl="2"/>
            <a:r>
              <a:rPr lang="en-US" sz="1900" dirty="0"/>
              <a:t>CV = 5</a:t>
            </a:r>
          </a:p>
          <a:p>
            <a:pPr lvl="1"/>
            <a:endParaRPr lang="en-US" dirty="0"/>
          </a:p>
        </p:txBody>
      </p:sp>
      <p:pic>
        <p:nvPicPr>
          <p:cNvPr id="1026" name="Picture 2" descr="Understanding Random Forest. How the Algorithm Works and Why it Is… | by  Tony Yiu | Towards Data Science">
            <a:extLst>
              <a:ext uri="{FF2B5EF4-FFF2-40B4-BE49-F238E27FC236}">
                <a16:creationId xmlns:a16="http://schemas.microsoft.com/office/drawing/2014/main" id="{082CDAE4-7885-4844-8382-8BCF03854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4018" r="3802" b="14673"/>
          <a:stretch/>
        </p:blipFill>
        <p:spPr bwMode="auto">
          <a:xfrm>
            <a:off x="7030593" y="2223949"/>
            <a:ext cx="4064128" cy="364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AFE6A4-F350-F642-9967-B3CB9B942F60}"/>
              </a:ext>
            </a:extLst>
          </p:cNvPr>
          <p:cNvCxnSpPr>
            <a:cxnSpLocks/>
          </p:cNvCxnSpPr>
          <p:nvPr/>
        </p:nvCxnSpPr>
        <p:spPr>
          <a:xfrm>
            <a:off x="4376928" y="2003153"/>
            <a:ext cx="3108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9F11B5-B27A-A14F-BB0E-EFBC30AFD37D}"/>
              </a:ext>
            </a:extLst>
          </p:cNvPr>
          <p:cNvCxnSpPr>
            <a:cxnSpLocks/>
          </p:cNvCxnSpPr>
          <p:nvPr/>
        </p:nvCxnSpPr>
        <p:spPr>
          <a:xfrm>
            <a:off x="7236686" y="2003153"/>
            <a:ext cx="3108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1626B-DD40-4EC4-AC42-6638B180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b="1" dirty="0"/>
              <a:t>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D14F1-034E-4399-A50B-EEF2E3D6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2" y="4489760"/>
            <a:ext cx="4070073" cy="14264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DDEB15-66F9-4FBD-9E62-23F2557EF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5" r="-1" b="-1"/>
          <a:stretch/>
        </p:blipFill>
        <p:spPr>
          <a:xfrm>
            <a:off x="519019" y="389468"/>
            <a:ext cx="4070073" cy="3945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417E-72D0-426D-AA37-0F3265C7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1800" b="1" dirty="0"/>
              <a:t>Accuracy Test: </a:t>
            </a:r>
            <a:r>
              <a:rPr lang="en-US" sz="1800" dirty="0"/>
              <a:t>0.871</a:t>
            </a:r>
          </a:p>
          <a:p>
            <a:r>
              <a:rPr lang="en-US" sz="1800" b="1" dirty="0"/>
              <a:t>Accuracy Train: </a:t>
            </a:r>
            <a:r>
              <a:rPr lang="en-US" sz="1800" dirty="0"/>
              <a:t>0.912</a:t>
            </a:r>
          </a:p>
          <a:p>
            <a:r>
              <a:rPr lang="en-US" sz="1800" b="1" dirty="0"/>
              <a:t>Features with Highest Importance: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Damage Dealt to Objectives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Turret Kills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Deaths</a:t>
            </a:r>
          </a:p>
          <a:p>
            <a:r>
              <a:rPr lang="en-US" sz="1800" b="1" dirty="0"/>
              <a:t>Precision, Recall and F1-Score:</a:t>
            </a:r>
          </a:p>
          <a:p>
            <a:pPr lvl="1"/>
            <a:r>
              <a:rPr lang="en-US" dirty="0"/>
              <a:t>Precision: 0.87</a:t>
            </a:r>
          </a:p>
          <a:p>
            <a:pPr lvl="1"/>
            <a:r>
              <a:rPr lang="en-US" dirty="0"/>
              <a:t>Recall: 0.87</a:t>
            </a:r>
          </a:p>
          <a:p>
            <a:pPr lvl="1"/>
            <a:r>
              <a:rPr lang="en-US" dirty="0"/>
              <a:t>F1-Score: 0.87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5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the App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A64-31AC-4436-AF59-4C383CED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1" y="1780960"/>
            <a:ext cx="7420186" cy="40233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app calculates a player's performance by feeding match data into the trained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model then calculates a prediction score for the positive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prediction score is outputted as the player’s performance</a:t>
            </a:r>
          </a:p>
          <a:p>
            <a:r>
              <a:rPr lang="en-US" b="1" dirty="0"/>
              <a:t>Steps:</a:t>
            </a:r>
          </a:p>
          <a:p>
            <a:pPr lvl="1"/>
            <a:r>
              <a:rPr lang="en-US" dirty="0"/>
              <a:t>User inputs </a:t>
            </a:r>
            <a:r>
              <a:rPr lang="en-US" dirty="0" err="1"/>
              <a:t>LoL</a:t>
            </a:r>
            <a:r>
              <a:rPr lang="en-US" dirty="0"/>
              <a:t> username in NA region</a:t>
            </a:r>
          </a:p>
          <a:p>
            <a:pPr lvl="1"/>
            <a:r>
              <a:rPr lang="en-US" dirty="0"/>
              <a:t>The app gets Data from League API and generates the users match list</a:t>
            </a:r>
          </a:p>
          <a:p>
            <a:pPr lvl="1"/>
            <a:r>
              <a:rPr lang="en-US" dirty="0"/>
              <a:t>User selects match from match list</a:t>
            </a:r>
          </a:p>
          <a:p>
            <a:pPr lvl="1"/>
            <a:r>
              <a:rPr lang="en-US" dirty="0"/>
              <a:t>Performance score is calculated</a:t>
            </a:r>
          </a:p>
        </p:txBody>
      </p:sp>
      <p:pic>
        <p:nvPicPr>
          <p:cNvPr id="6146" name="Picture 2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9CCC1245-8763-40DA-822A-19A2A1232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5139"/>
          <a:stretch/>
        </p:blipFill>
        <p:spPr bwMode="auto">
          <a:xfrm>
            <a:off x="8415867" y="2548703"/>
            <a:ext cx="2739814" cy="20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1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626B-DD40-4EC4-AC42-6638B180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9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0154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0558-F042-4E69-A180-1806D248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EFB02E1-5A59-43A9-8D1F-7D19CF2E2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2524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65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2CDC-F028-4770-A2B5-2F23352F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721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128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Symbol</vt:lpstr>
      <vt:lpstr>Retrospect</vt:lpstr>
      <vt:lpstr>LoLValu8</vt:lpstr>
      <vt:lpstr>Topic</vt:lpstr>
      <vt:lpstr>What is League of Legends (LoL)?</vt:lpstr>
      <vt:lpstr>Data Processing and Modelling</vt:lpstr>
      <vt:lpstr>Model Results</vt:lpstr>
      <vt:lpstr>How does the App work?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LoLValu8</dc:title>
  <dc:creator>Banglorewala, Shraddha</dc:creator>
  <cp:lastModifiedBy>Akshay Bhasin</cp:lastModifiedBy>
  <cp:revision>11</cp:revision>
  <dcterms:created xsi:type="dcterms:W3CDTF">2020-09-15T01:00:36Z</dcterms:created>
  <dcterms:modified xsi:type="dcterms:W3CDTF">2020-09-16T16:01:34Z</dcterms:modified>
</cp:coreProperties>
</file>