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82" r:id="rId3"/>
    <p:sldId id="280" r:id="rId4"/>
    <p:sldId id="256" r:id="rId5"/>
    <p:sldId id="257" r:id="rId6"/>
    <p:sldId id="272" r:id="rId7"/>
    <p:sldId id="273" r:id="rId8"/>
    <p:sldId id="274" r:id="rId9"/>
    <p:sldId id="275" r:id="rId10"/>
    <p:sldId id="276" r:id="rId11"/>
    <p:sldId id="259" r:id="rId12"/>
    <p:sldId id="278" r:id="rId13"/>
    <p:sldId id="277" r:id="rId14"/>
    <p:sldId id="281" r:id="rId15"/>
    <p:sldId id="260"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1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6A2E-B6C2-4872-BDD4-7FDD70807B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85770B-5FBB-46C8-A20C-10A0FE271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106EF-9DE1-4A41-AFA4-8119C644E3EB}"/>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5" name="Footer Placeholder 4">
            <a:extLst>
              <a:ext uri="{FF2B5EF4-FFF2-40B4-BE49-F238E27FC236}">
                <a16:creationId xmlns:a16="http://schemas.microsoft.com/office/drawing/2014/main" id="{BCB1D26F-6B2C-4B5F-9B3A-6463C1646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4F9AC-3323-4F64-A1EC-6E92076D8F0A}"/>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1381171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5505-A46A-4A5A-A79F-88B78DECDF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C6A95C-7586-4FEB-B08B-B414AD978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EBBC7-C39E-4316-A11F-3310E6B52F7D}"/>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5" name="Footer Placeholder 4">
            <a:extLst>
              <a:ext uri="{FF2B5EF4-FFF2-40B4-BE49-F238E27FC236}">
                <a16:creationId xmlns:a16="http://schemas.microsoft.com/office/drawing/2014/main" id="{5C6298E6-F1C0-457F-840F-829CE5826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9E6E5-E11B-4B81-84EC-2603063C4AF0}"/>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340261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5B841-0160-4AA2-A7ED-4C35281686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24606-0A89-43E4-808C-927323F9EF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7110BD-EF1E-4BFC-90E2-4CEDAFEAC627}"/>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5" name="Footer Placeholder 4">
            <a:extLst>
              <a:ext uri="{FF2B5EF4-FFF2-40B4-BE49-F238E27FC236}">
                <a16:creationId xmlns:a16="http://schemas.microsoft.com/office/drawing/2014/main" id="{BE187794-895B-4558-8DBF-6FAA33624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3ADBA-B0E8-491B-B8E1-F4C6947A0830}"/>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120608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9D14-FF2E-49F1-85CF-C4A8153D4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4B2B9-EE55-46F9-AB0C-9A899FC8CD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728F7-6B0C-4293-B984-E70FFF136EB0}"/>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5" name="Footer Placeholder 4">
            <a:extLst>
              <a:ext uri="{FF2B5EF4-FFF2-40B4-BE49-F238E27FC236}">
                <a16:creationId xmlns:a16="http://schemas.microsoft.com/office/drawing/2014/main" id="{AF406E17-EF03-4815-89AB-EB89E58DE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D824-AA6F-4216-A5BF-A5F800D0F258}"/>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191562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0FDD-3D9F-44B7-8E8B-24032BFEA2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AE1EA9-5EF1-434E-894B-B4699B2F8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7FE8C-20AE-4644-9FDE-A58238A3C2EE}"/>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5" name="Footer Placeholder 4">
            <a:extLst>
              <a:ext uri="{FF2B5EF4-FFF2-40B4-BE49-F238E27FC236}">
                <a16:creationId xmlns:a16="http://schemas.microsoft.com/office/drawing/2014/main" id="{57EADFD1-22B1-460B-A56E-1033747CA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81A93-A164-477D-A144-0F8E0A1D5DC2}"/>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77533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1A44-F4ED-443C-9EAA-DC926B37A2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CF449-04A1-4A93-817F-77D0B47CF9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9E4BD4-42D5-40F0-A73B-D556AB49B4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6311BC-D0CB-40BC-9870-87B00C2E208B}"/>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6" name="Footer Placeholder 5">
            <a:extLst>
              <a:ext uri="{FF2B5EF4-FFF2-40B4-BE49-F238E27FC236}">
                <a16:creationId xmlns:a16="http://schemas.microsoft.com/office/drawing/2014/main" id="{500BAEB1-890F-4926-BDC2-078A6693B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ABFFD-4DBC-44EB-9350-19F8F5C63E6A}"/>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54711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41B8-EEFD-4835-B345-AA14EF09BF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2BE57F-E4B7-4772-97A8-2EEE16746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4E629-DD41-486A-A37E-7A8F189464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2204F-9CF0-4634-BB42-860BB93BF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4FF6FF-8CAB-408A-8E45-2F96DF77B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5868C4-C3E6-4F36-A58F-9EFC209F68BB}"/>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8" name="Footer Placeholder 7">
            <a:extLst>
              <a:ext uri="{FF2B5EF4-FFF2-40B4-BE49-F238E27FC236}">
                <a16:creationId xmlns:a16="http://schemas.microsoft.com/office/drawing/2014/main" id="{661BD73C-39CE-468A-810D-A578A5903F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E3720-3988-4E06-8A17-BAE8AD9C9550}"/>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2382291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3F8FA-BCDC-466A-8F80-E40B463297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C408FC-E31D-4609-A82B-1C8F8F4AA9E7}"/>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4" name="Footer Placeholder 3">
            <a:extLst>
              <a:ext uri="{FF2B5EF4-FFF2-40B4-BE49-F238E27FC236}">
                <a16:creationId xmlns:a16="http://schemas.microsoft.com/office/drawing/2014/main" id="{E741CA2F-9220-4125-9873-1F0ED444C6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22F0E4-329C-400F-A81E-D81EEC95D9D4}"/>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102425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6E9C2-FDAB-4652-AC6D-8D8C3D61A661}"/>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3" name="Footer Placeholder 2">
            <a:extLst>
              <a:ext uri="{FF2B5EF4-FFF2-40B4-BE49-F238E27FC236}">
                <a16:creationId xmlns:a16="http://schemas.microsoft.com/office/drawing/2014/main" id="{86602445-AEED-4124-9736-8058FA3AA6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A52C5-4301-40D3-8F91-E3D9BB3CA7C6}"/>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93880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29CE2-7864-482D-AD34-C40BD2F34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11A221-28FA-4CDA-8682-EEAB7A753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AFCC5A-868B-43D6-856E-AE0C05816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05DFF-08C0-479C-9D9D-946A5D39F407}"/>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6" name="Footer Placeholder 5">
            <a:extLst>
              <a:ext uri="{FF2B5EF4-FFF2-40B4-BE49-F238E27FC236}">
                <a16:creationId xmlns:a16="http://schemas.microsoft.com/office/drawing/2014/main" id="{999B3060-6E2B-4C94-B0E5-1D8EF313D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83F87-58B2-45F4-BAF5-782221F9DD4D}"/>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206315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9F5E-6129-4232-B726-E85C58A08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0A2140-8C86-4373-9B5F-5F0A3DBD0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38618A-22EE-4C00-A64E-6B1ACA5DA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F12B6-C12E-41FD-B776-E522C158B411}"/>
              </a:ext>
            </a:extLst>
          </p:cNvPr>
          <p:cNvSpPr>
            <a:spLocks noGrp="1"/>
          </p:cNvSpPr>
          <p:nvPr>
            <p:ph type="dt" sz="half" idx="10"/>
          </p:nvPr>
        </p:nvSpPr>
        <p:spPr/>
        <p:txBody>
          <a:bodyPr/>
          <a:lstStyle/>
          <a:p>
            <a:fld id="{B3F80DC4-D5AF-4946-817F-572ABA53FEBA}" type="datetimeFigureOut">
              <a:rPr lang="en-US" smtClean="0"/>
              <a:t>2/14/2022</a:t>
            </a:fld>
            <a:endParaRPr lang="en-US"/>
          </a:p>
        </p:txBody>
      </p:sp>
      <p:sp>
        <p:nvSpPr>
          <p:cNvPr id="6" name="Footer Placeholder 5">
            <a:extLst>
              <a:ext uri="{FF2B5EF4-FFF2-40B4-BE49-F238E27FC236}">
                <a16:creationId xmlns:a16="http://schemas.microsoft.com/office/drawing/2014/main" id="{0744D1DB-765B-4F92-9C6C-80E87CADD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69AE0-A301-4D94-A2B9-2A96D794EC47}"/>
              </a:ext>
            </a:extLst>
          </p:cNvPr>
          <p:cNvSpPr>
            <a:spLocks noGrp="1"/>
          </p:cNvSpPr>
          <p:nvPr>
            <p:ph type="sldNum" sz="quarter" idx="12"/>
          </p:nvPr>
        </p:nvSpPr>
        <p:spPr/>
        <p:txBody>
          <a:bodyPr/>
          <a:lstStyle/>
          <a:p>
            <a:fld id="{BDBA164D-6B25-4F09-98F0-F5235A4ABED4}" type="slidenum">
              <a:rPr lang="en-US" smtClean="0"/>
              <a:t>‹#›</a:t>
            </a:fld>
            <a:endParaRPr lang="en-US"/>
          </a:p>
        </p:txBody>
      </p:sp>
    </p:spTree>
    <p:extLst>
      <p:ext uri="{BB962C8B-B14F-4D97-AF65-F5344CB8AC3E}">
        <p14:creationId xmlns:p14="http://schemas.microsoft.com/office/powerpoint/2010/main" val="300501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9D6F0D-B78D-405B-9F2A-13CDE9F14A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4E9ED7-D19E-476C-AE1D-B2974E417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E4848-F161-4399-96A7-42DF9F2585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80DC4-D5AF-4946-817F-572ABA53FEBA}" type="datetimeFigureOut">
              <a:rPr lang="en-US" smtClean="0"/>
              <a:t>2/14/2022</a:t>
            </a:fld>
            <a:endParaRPr lang="en-US"/>
          </a:p>
        </p:txBody>
      </p:sp>
      <p:sp>
        <p:nvSpPr>
          <p:cNvPr id="5" name="Footer Placeholder 4">
            <a:extLst>
              <a:ext uri="{FF2B5EF4-FFF2-40B4-BE49-F238E27FC236}">
                <a16:creationId xmlns:a16="http://schemas.microsoft.com/office/drawing/2014/main" id="{03615513-971F-430A-B207-6064F1300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9A82A2-EEA2-4B42-A960-67B59A9CAC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A164D-6B25-4F09-98F0-F5235A4ABED4}" type="slidenum">
              <a:rPr lang="en-US" smtClean="0"/>
              <a:t>‹#›</a:t>
            </a:fld>
            <a:endParaRPr lang="en-US"/>
          </a:p>
        </p:txBody>
      </p:sp>
    </p:spTree>
    <p:extLst>
      <p:ext uri="{BB962C8B-B14F-4D97-AF65-F5344CB8AC3E}">
        <p14:creationId xmlns:p14="http://schemas.microsoft.com/office/powerpoint/2010/main" val="3529167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2C43-1A14-42B9-A594-7BFD4CE6DDBA}"/>
              </a:ext>
            </a:extLst>
          </p:cNvPr>
          <p:cNvSpPr>
            <a:spLocks noGrp="1"/>
          </p:cNvSpPr>
          <p:nvPr>
            <p:ph type="ctrTitle"/>
          </p:nvPr>
        </p:nvSpPr>
        <p:spPr/>
        <p:txBody>
          <a:bodyPr>
            <a:normAutofit/>
          </a:bodyPr>
          <a:lstStyle/>
          <a:p>
            <a:r>
              <a:rPr lang="en-US" dirty="0">
                <a:solidFill>
                  <a:srgbClr val="7030A0"/>
                </a:solidFill>
                <a:latin typeface="Amasis MT Pro Medium" panose="020B0604020202020204" pitchFamily="18" charset="0"/>
              </a:rPr>
              <a:t>CAPSTONE PROJECT1 (MARKETING DATA)</a:t>
            </a:r>
          </a:p>
        </p:txBody>
      </p:sp>
      <p:sp>
        <p:nvSpPr>
          <p:cNvPr id="3" name="Subtitle 2">
            <a:extLst>
              <a:ext uri="{FF2B5EF4-FFF2-40B4-BE49-F238E27FC236}">
                <a16:creationId xmlns:a16="http://schemas.microsoft.com/office/drawing/2014/main" id="{BB0FB452-C7D8-45E8-8A3E-B0C0CB81E235}"/>
              </a:ext>
            </a:extLst>
          </p:cNvPr>
          <p:cNvSpPr>
            <a:spLocks noGrp="1"/>
          </p:cNvSpPr>
          <p:nvPr>
            <p:ph type="subTitle" idx="1"/>
          </p:nvPr>
        </p:nvSpPr>
        <p:spPr>
          <a:xfrm>
            <a:off x="1524000" y="4079875"/>
            <a:ext cx="9144000" cy="1655762"/>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BATCH A, GROUP 1</a:t>
            </a:r>
          </a:p>
          <a:p>
            <a:r>
              <a:rPr lang="en-US" sz="4400" i="1" dirty="0">
                <a:latin typeface="Times New Roman" panose="02020603050405020304" pitchFamily="18" charset="0"/>
                <a:cs typeface="Times New Roman" panose="02020603050405020304" pitchFamily="18" charset="0"/>
              </a:rPr>
              <a:t>Checkpoint 1</a:t>
            </a:r>
          </a:p>
        </p:txBody>
      </p:sp>
    </p:spTree>
    <p:extLst>
      <p:ext uri="{BB962C8B-B14F-4D97-AF65-F5344CB8AC3E}">
        <p14:creationId xmlns:p14="http://schemas.microsoft.com/office/powerpoint/2010/main" val="276135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3D1095-C4FF-45C3-B661-0C01F18DE80F}"/>
              </a:ext>
            </a:extLst>
          </p:cNvPr>
          <p:cNvSpPr txBox="1"/>
          <p:nvPr/>
        </p:nvSpPr>
        <p:spPr>
          <a:xfrm>
            <a:off x="340568" y="507943"/>
            <a:ext cx="3429000" cy="3410712"/>
          </a:xfrm>
          <a:prstGeom prst="rect">
            <a:avLst/>
          </a:prstGeom>
        </p:spPr>
        <p:txBody>
          <a:bodyPr vert="horz" lIns="91440" tIns="45720" rIns="91440" bIns="45720" rtlCol="0" anchor="t">
            <a:noAutofit/>
          </a:bodyPr>
          <a:lstStyle/>
          <a:p>
            <a:pPr>
              <a:lnSpc>
                <a:spcPct val="90000"/>
              </a:lnSpc>
              <a:spcAft>
                <a:spcPts val="600"/>
              </a:spcAft>
            </a:pPr>
            <a:endParaRPr lang="en-US" dirty="0"/>
          </a:p>
          <a:p>
            <a:pPr marL="285750" indent="-285750" algn="l">
              <a:buFont typeface="Arial" panose="020B0604020202020204" pitchFamily="34" charset="0"/>
              <a:buChar char="•"/>
            </a:pPr>
            <a:r>
              <a:rPr lang="en-US" sz="1800" dirty="0"/>
              <a:t>The most people who said yes is employed in administration.</a:t>
            </a:r>
            <a:br>
              <a:rPr lang="en-US" sz="1800" dirty="0"/>
            </a:br>
            <a:r>
              <a:rPr lang="en-US" sz="1800" dirty="0"/>
              <a:t>The second most number of people who said yes was employed as technician and then is having a blue collar job</a:t>
            </a:r>
            <a:br>
              <a:rPr lang="en-US" sz="1800" dirty="0"/>
            </a:br>
            <a:r>
              <a:rPr lang="en-US" sz="1800" dirty="0"/>
              <a:t>The people who were self employed and unemployed who said yes was almost equal</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sz="1800" dirty="0"/>
              <a:t>Most people who said yes doesn’t have an existing personal loan</a:t>
            </a:r>
            <a:endParaRPr lang="en-US" dirty="0"/>
          </a:p>
        </p:txBody>
      </p:sp>
      <p:pic>
        <p:nvPicPr>
          <p:cNvPr id="19" name="Picture 18">
            <a:extLst>
              <a:ext uri="{FF2B5EF4-FFF2-40B4-BE49-F238E27FC236}">
                <a16:creationId xmlns:a16="http://schemas.microsoft.com/office/drawing/2014/main" id="{F23EBF5A-5EC2-4EBC-92AB-1275D481E12B}"/>
              </a:ext>
            </a:extLst>
          </p:cNvPr>
          <p:cNvPicPr>
            <a:picLocks noChangeAspect="1"/>
          </p:cNvPicPr>
          <p:nvPr/>
        </p:nvPicPr>
        <p:blipFill>
          <a:blip r:embed="rId2"/>
          <a:stretch>
            <a:fillRect/>
          </a:stretch>
        </p:blipFill>
        <p:spPr>
          <a:xfrm>
            <a:off x="4343624" y="3506553"/>
            <a:ext cx="6308333" cy="412102"/>
          </a:xfrm>
          <a:prstGeom prst="rect">
            <a:avLst/>
          </a:prstGeom>
        </p:spPr>
      </p:pic>
      <p:pic>
        <p:nvPicPr>
          <p:cNvPr id="20" name="Picture 19">
            <a:extLst>
              <a:ext uri="{FF2B5EF4-FFF2-40B4-BE49-F238E27FC236}">
                <a16:creationId xmlns:a16="http://schemas.microsoft.com/office/drawing/2014/main" id="{06E06FCD-28E8-40BB-944E-FDA04D28BE2C}"/>
              </a:ext>
            </a:extLst>
          </p:cNvPr>
          <p:cNvPicPr>
            <a:picLocks noChangeAspect="1"/>
          </p:cNvPicPr>
          <p:nvPr/>
        </p:nvPicPr>
        <p:blipFill>
          <a:blip r:embed="rId3"/>
          <a:stretch>
            <a:fillRect/>
          </a:stretch>
        </p:blipFill>
        <p:spPr>
          <a:xfrm>
            <a:off x="4343624" y="2405433"/>
            <a:ext cx="6164494" cy="360075"/>
          </a:xfrm>
          <a:prstGeom prst="rect">
            <a:avLst/>
          </a:prstGeom>
        </p:spPr>
      </p:pic>
      <p:pic>
        <p:nvPicPr>
          <p:cNvPr id="21" name="Picture 20">
            <a:extLst>
              <a:ext uri="{FF2B5EF4-FFF2-40B4-BE49-F238E27FC236}">
                <a16:creationId xmlns:a16="http://schemas.microsoft.com/office/drawing/2014/main" id="{92C69208-6613-4B98-BBD5-95870A062051}"/>
              </a:ext>
            </a:extLst>
          </p:cNvPr>
          <p:cNvPicPr>
            <a:picLocks noChangeAspect="1"/>
          </p:cNvPicPr>
          <p:nvPr/>
        </p:nvPicPr>
        <p:blipFill>
          <a:blip r:embed="rId4"/>
          <a:stretch>
            <a:fillRect/>
          </a:stretch>
        </p:blipFill>
        <p:spPr>
          <a:xfrm>
            <a:off x="4343624" y="2920609"/>
            <a:ext cx="5331179" cy="447595"/>
          </a:xfrm>
          <a:prstGeom prst="rect">
            <a:avLst/>
          </a:prstGeom>
        </p:spPr>
      </p:pic>
      <p:pic>
        <p:nvPicPr>
          <p:cNvPr id="22" name="Picture 21">
            <a:extLst>
              <a:ext uri="{FF2B5EF4-FFF2-40B4-BE49-F238E27FC236}">
                <a16:creationId xmlns:a16="http://schemas.microsoft.com/office/drawing/2014/main" id="{DEDB58A8-CB89-4206-BAC0-09F9F379EAF1}"/>
              </a:ext>
            </a:extLst>
          </p:cNvPr>
          <p:cNvPicPr>
            <a:picLocks noChangeAspect="1"/>
          </p:cNvPicPr>
          <p:nvPr/>
        </p:nvPicPr>
        <p:blipFill>
          <a:blip r:embed="rId5"/>
          <a:stretch>
            <a:fillRect/>
          </a:stretch>
        </p:blipFill>
        <p:spPr>
          <a:xfrm>
            <a:off x="4343624" y="771275"/>
            <a:ext cx="6526812" cy="348703"/>
          </a:xfrm>
          <a:prstGeom prst="rect">
            <a:avLst/>
          </a:prstGeom>
        </p:spPr>
      </p:pic>
      <p:pic>
        <p:nvPicPr>
          <p:cNvPr id="23" name="Picture 22">
            <a:extLst>
              <a:ext uri="{FF2B5EF4-FFF2-40B4-BE49-F238E27FC236}">
                <a16:creationId xmlns:a16="http://schemas.microsoft.com/office/drawing/2014/main" id="{AD9D10F2-8EC5-4869-88ED-FA3E9BCC07E8}"/>
              </a:ext>
            </a:extLst>
          </p:cNvPr>
          <p:cNvPicPr>
            <a:picLocks noChangeAspect="1"/>
          </p:cNvPicPr>
          <p:nvPr/>
        </p:nvPicPr>
        <p:blipFill>
          <a:blip r:embed="rId6"/>
          <a:stretch>
            <a:fillRect/>
          </a:stretch>
        </p:blipFill>
        <p:spPr>
          <a:xfrm>
            <a:off x="4343624" y="1866146"/>
            <a:ext cx="6677302" cy="348703"/>
          </a:xfrm>
          <a:prstGeom prst="rect">
            <a:avLst/>
          </a:prstGeom>
        </p:spPr>
      </p:pic>
      <p:pic>
        <p:nvPicPr>
          <p:cNvPr id="24" name="Picture 23">
            <a:extLst>
              <a:ext uri="{FF2B5EF4-FFF2-40B4-BE49-F238E27FC236}">
                <a16:creationId xmlns:a16="http://schemas.microsoft.com/office/drawing/2014/main" id="{B30DBED8-2992-4675-8F42-41A28E41E148}"/>
              </a:ext>
            </a:extLst>
          </p:cNvPr>
          <p:cNvPicPr>
            <a:picLocks noChangeAspect="1"/>
          </p:cNvPicPr>
          <p:nvPr/>
        </p:nvPicPr>
        <p:blipFill>
          <a:blip r:embed="rId5"/>
          <a:stretch>
            <a:fillRect/>
          </a:stretch>
        </p:blipFill>
        <p:spPr>
          <a:xfrm>
            <a:off x="4343624" y="1304798"/>
            <a:ext cx="6526812" cy="348703"/>
          </a:xfrm>
          <a:prstGeom prst="rect">
            <a:avLst/>
          </a:prstGeom>
        </p:spPr>
      </p:pic>
      <p:pic>
        <p:nvPicPr>
          <p:cNvPr id="30" name="Picture 29">
            <a:extLst>
              <a:ext uri="{FF2B5EF4-FFF2-40B4-BE49-F238E27FC236}">
                <a16:creationId xmlns:a16="http://schemas.microsoft.com/office/drawing/2014/main" id="{9290714D-3CF6-4037-B242-13960F38F0AF}"/>
              </a:ext>
            </a:extLst>
          </p:cNvPr>
          <p:cNvPicPr>
            <a:picLocks noChangeAspect="1"/>
          </p:cNvPicPr>
          <p:nvPr/>
        </p:nvPicPr>
        <p:blipFill>
          <a:blip r:embed="rId7"/>
          <a:stretch>
            <a:fillRect/>
          </a:stretch>
        </p:blipFill>
        <p:spPr>
          <a:xfrm>
            <a:off x="4425817" y="5065610"/>
            <a:ext cx="7278116" cy="516179"/>
          </a:xfrm>
          <a:prstGeom prst="rect">
            <a:avLst/>
          </a:prstGeom>
        </p:spPr>
      </p:pic>
      <p:pic>
        <p:nvPicPr>
          <p:cNvPr id="31" name="Picture 30">
            <a:extLst>
              <a:ext uri="{FF2B5EF4-FFF2-40B4-BE49-F238E27FC236}">
                <a16:creationId xmlns:a16="http://schemas.microsoft.com/office/drawing/2014/main" id="{0D9349F8-1C2C-4D70-8BA0-53405A03A4BB}"/>
              </a:ext>
            </a:extLst>
          </p:cNvPr>
          <p:cNvPicPr>
            <a:picLocks noChangeAspect="1"/>
          </p:cNvPicPr>
          <p:nvPr/>
        </p:nvPicPr>
        <p:blipFill>
          <a:blip r:embed="rId8"/>
          <a:stretch>
            <a:fillRect/>
          </a:stretch>
        </p:blipFill>
        <p:spPr>
          <a:xfrm>
            <a:off x="4343624" y="4566322"/>
            <a:ext cx="6663050" cy="436063"/>
          </a:xfrm>
          <a:prstGeom prst="rect">
            <a:avLst/>
          </a:prstGeom>
        </p:spPr>
      </p:pic>
    </p:spTree>
    <p:extLst>
      <p:ext uri="{BB962C8B-B14F-4D97-AF65-F5344CB8AC3E}">
        <p14:creationId xmlns:p14="http://schemas.microsoft.com/office/powerpoint/2010/main" val="2720554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12D9BE-6535-40F7-8661-4077EBEFC79B}"/>
              </a:ext>
            </a:extLst>
          </p:cNvPr>
          <p:cNvSpPr txBox="1"/>
          <p:nvPr/>
        </p:nvSpPr>
        <p:spPr>
          <a:xfrm>
            <a:off x="612648" y="365125"/>
            <a:ext cx="6986015" cy="17764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Socio - Economic Analysis of Customers	</a:t>
            </a:r>
          </a:p>
        </p:txBody>
      </p:sp>
      <p:sp>
        <p:nvSpPr>
          <p:cNvPr id="39"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3D1095-C4FF-45C3-B661-0C01F18DE80F}"/>
              </a:ext>
            </a:extLst>
          </p:cNvPr>
          <p:cNvSpPr txBox="1"/>
          <p:nvPr/>
        </p:nvSpPr>
        <p:spPr>
          <a:xfrm>
            <a:off x="612648" y="2504819"/>
            <a:ext cx="5839523" cy="3672144"/>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2200" dirty="0"/>
              <a:t>Approach</a:t>
            </a:r>
          </a:p>
          <a:p>
            <a:pPr marL="342900" indent="-342900">
              <a:buFont typeface="Arial" panose="020B0604020202020204" pitchFamily="34" charset="0"/>
              <a:buChar char="•"/>
            </a:pPr>
            <a:r>
              <a:rPr lang="en-US" sz="1900" dirty="0"/>
              <a:t>We try to find any correlation between the different social and economic indicators and the success percentage for customers having those indicators. </a:t>
            </a:r>
          </a:p>
          <a:p>
            <a:pPr marL="342900" indent="-342900">
              <a:buFont typeface="Arial" panose="020B0604020202020204" pitchFamily="34" charset="0"/>
              <a:buChar char="•"/>
            </a:pPr>
            <a:r>
              <a:rPr lang="en-US" sz="1900" dirty="0"/>
              <a:t>For this, we will try to ascertain whether the no. of customers saying YES are proportional to the increasing or decreasing indicators value or not.</a:t>
            </a:r>
          </a:p>
          <a:p>
            <a:pPr marL="342900" indent="-342900">
              <a:buFont typeface="Arial" panose="020B0604020202020204" pitchFamily="34" charset="0"/>
              <a:buChar char="•"/>
            </a:pPr>
            <a:r>
              <a:rPr lang="en-US" sz="1900" dirty="0"/>
              <a:t>First, we filter out the customers saying YES from the dataset. Then we </a:t>
            </a:r>
            <a:r>
              <a:rPr lang="en-US" sz="1900" dirty="0" err="1"/>
              <a:t>groupby</a:t>
            </a:r>
            <a:r>
              <a:rPr lang="en-US" sz="1900" dirty="0"/>
              <a:t> them as per different social and economic indicators.</a:t>
            </a:r>
          </a:p>
          <a:p>
            <a:pPr marL="342900" indent="-342900">
              <a:buFont typeface="Arial" panose="020B0604020202020204" pitchFamily="34" charset="0"/>
              <a:buChar char="•"/>
            </a:pPr>
            <a:r>
              <a:rPr lang="en-US" sz="1900" dirty="0"/>
              <a:t>Next, we will calculate the success percentage for each value of an indicator. For this we will divide the aggregate count of YES for each value to the total number of YES counts.</a:t>
            </a:r>
          </a:p>
        </p:txBody>
      </p:sp>
      <p:pic>
        <p:nvPicPr>
          <p:cNvPr id="17" name="Picture 16">
            <a:extLst>
              <a:ext uri="{FF2B5EF4-FFF2-40B4-BE49-F238E27FC236}">
                <a16:creationId xmlns:a16="http://schemas.microsoft.com/office/drawing/2014/main" id="{ED7BE1D7-D81C-4742-AC5E-9C09E263845A}"/>
              </a:ext>
            </a:extLst>
          </p:cNvPr>
          <p:cNvPicPr>
            <a:picLocks noChangeAspect="1"/>
          </p:cNvPicPr>
          <p:nvPr/>
        </p:nvPicPr>
        <p:blipFill>
          <a:blip r:embed="rId2"/>
          <a:stretch>
            <a:fillRect/>
          </a:stretch>
        </p:blipFill>
        <p:spPr>
          <a:xfrm>
            <a:off x="7140540" y="313754"/>
            <a:ext cx="4762206" cy="2634974"/>
          </a:xfrm>
          <a:prstGeom prst="rect">
            <a:avLst/>
          </a:prstGeom>
        </p:spPr>
      </p:pic>
      <p:pic>
        <p:nvPicPr>
          <p:cNvPr id="18" name="Picture 17">
            <a:extLst>
              <a:ext uri="{FF2B5EF4-FFF2-40B4-BE49-F238E27FC236}">
                <a16:creationId xmlns:a16="http://schemas.microsoft.com/office/drawing/2014/main" id="{0D31D692-53C0-415A-A095-24F6199FA2D8}"/>
              </a:ext>
            </a:extLst>
          </p:cNvPr>
          <p:cNvPicPr>
            <a:picLocks noChangeAspect="1"/>
          </p:cNvPicPr>
          <p:nvPr/>
        </p:nvPicPr>
        <p:blipFill>
          <a:blip r:embed="rId3"/>
          <a:stretch>
            <a:fillRect/>
          </a:stretch>
        </p:blipFill>
        <p:spPr>
          <a:xfrm>
            <a:off x="7048377" y="3262482"/>
            <a:ext cx="4946532" cy="3450156"/>
          </a:xfrm>
          <a:prstGeom prst="rect">
            <a:avLst/>
          </a:prstGeom>
        </p:spPr>
      </p:pic>
    </p:spTree>
    <p:extLst>
      <p:ext uri="{BB962C8B-B14F-4D97-AF65-F5344CB8AC3E}">
        <p14:creationId xmlns:p14="http://schemas.microsoft.com/office/powerpoint/2010/main" val="266231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F3886A-56C9-4881-B6F0-8148CE690AD0}"/>
              </a:ext>
            </a:extLst>
          </p:cNvPr>
          <p:cNvPicPr>
            <a:picLocks noChangeAspect="1"/>
          </p:cNvPicPr>
          <p:nvPr/>
        </p:nvPicPr>
        <p:blipFill>
          <a:blip r:embed="rId2"/>
          <a:stretch>
            <a:fillRect/>
          </a:stretch>
        </p:blipFill>
        <p:spPr>
          <a:xfrm>
            <a:off x="6277513" y="175624"/>
            <a:ext cx="5389114" cy="3176962"/>
          </a:xfrm>
          <a:prstGeom prst="rect">
            <a:avLst/>
          </a:prstGeom>
        </p:spPr>
      </p:pic>
      <p:pic>
        <p:nvPicPr>
          <p:cNvPr id="3" name="Picture 2">
            <a:extLst>
              <a:ext uri="{FF2B5EF4-FFF2-40B4-BE49-F238E27FC236}">
                <a16:creationId xmlns:a16="http://schemas.microsoft.com/office/drawing/2014/main" id="{F8AB4EFF-71A4-4E10-AE52-22A5D27CE6E7}"/>
              </a:ext>
            </a:extLst>
          </p:cNvPr>
          <p:cNvPicPr>
            <a:picLocks noChangeAspect="1"/>
          </p:cNvPicPr>
          <p:nvPr/>
        </p:nvPicPr>
        <p:blipFill>
          <a:blip r:embed="rId3"/>
          <a:stretch>
            <a:fillRect/>
          </a:stretch>
        </p:blipFill>
        <p:spPr>
          <a:xfrm>
            <a:off x="6277511" y="3505414"/>
            <a:ext cx="5389116" cy="3272640"/>
          </a:xfrm>
          <a:prstGeom prst="rect">
            <a:avLst/>
          </a:prstGeom>
        </p:spPr>
      </p:pic>
      <p:sp>
        <p:nvSpPr>
          <p:cNvPr id="4" name="TextBox 3">
            <a:extLst>
              <a:ext uri="{FF2B5EF4-FFF2-40B4-BE49-F238E27FC236}">
                <a16:creationId xmlns:a16="http://schemas.microsoft.com/office/drawing/2014/main" id="{839C9476-ABD3-4CD4-9B7A-FAF78FB5CEB2}"/>
              </a:ext>
            </a:extLst>
          </p:cNvPr>
          <p:cNvSpPr txBox="1"/>
          <p:nvPr/>
        </p:nvSpPr>
        <p:spPr>
          <a:xfrm>
            <a:off x="1089060" y="914886"/>
            <a:ext cx="4243227" cy="5078313"/>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Judging from the data, we can certainly say that the success percentage i.e. the number of customers accepting the bank’s scheme is not directly or inversely proportional to any social and economic indicator.</a:t>
            </a:r>
            <a:endParaRPr lang="en-US" dirty="0"/>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endParaRPr lang="en-US" dirty="0"/>
          </a:p>
          <a:p>
            <a:endParaRPr lang="en-US" sz="1800" dirty="0">
              <a:latin typeface="+mn-lt"/>
            </a:endParaRPr>
          </a:p>
          <a:p>
            <a:pPr marL="285750" indent="-285750">
              <a:buFont typeface="Arial" panose="020B0604020202020204" pitchFamily="34" charset="0"/>
              <a:buChar char="•"/>
            </a:pPr>
            <a:r>
              <a:rPr lang="en-US" sz="1800" dirty="0">
                <a:latin typeface="+mn-lt"/>
              </a:rPr>
              <a:t>We can also represent the </a:t>
            </a:r>
            <a:r>
              <a:rPr lang="en-US" sz="1800" dirty="0" err="1">
                <a:latin typeface="+mn-lt"/>
              </a:rPr>
              <a:t>dataframe</a:t>
            </a:r>
            <a:r>
              <a:rPr lang="en-US" sz="1800" dirty="0">
                <a:latin typeface="+mn-lt"/>
              </a:rPr>
              <a:t> grouped by indicators and the no. of successful and unsuccessful cases per value. Example:</a:t>
            </a:r>
            <a:br>
              <a:rPr lang="en-US" sz="1800" dirty="0">
                <a:solidFill>
                  <a:srgbClr val="0070C0"/>
                </a:solidFill>
                <a:latin typeface="+mn-lt"/>
              </a:rPr>
            </a:br>
            <a:endParaRPr lang="en-US" dirty="0"/>
          </a:p>
          <a:p>
            <a:endParaRPr lang="en-US" dirty="0"/>
          </a:p>
        </p:txBody>
      </p:sp>
    </p:spTree>
    <p:extLst>
      <p:ext uri="{BB962C8B-B14F-4D97-AF65-F5344CB8AC3E}">
        <p14:creationId xmlns:p14="http://schemas.microsoft.com/office/powerpoint/2010/main" val="120318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12D9BE-6535-40F7-8661-4077EBEFC79B}"/>
              </a:ext>
            </a:extLst>
          </p:cNvPr>
          <p:cNvSpPr txBox="1"/>
          <p:nvPr/>
        </p:nvSpPr>
        <p:spPr>
          <a:xfrm>
            <a:off x="612648" y="365125"/>
            <a:ext cx="6986015" cy="177648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latin typeface="+mj-lt"/>
                <a:ea typeface="+mj-ea"/>
                <a:cs typeface="+mj-cs"/>
              </a:rPr>
              <a:t>Demographic Analysis of Customers	</a:t>
            </a:r>
          </a:p>
        </p:txBody>
      </p:sp>
      <p:pic>
        <p:nvPicPr>
          <p:cNvPr id="3" name="Picture 2">
            <a:extLst>
              <a:ext uri="{FF2B5EF4-FFF2-40B4-BE49-F238E27FC236}">
                <a16:creationId xmlns:a16="http://schemas.microsoft.com/office/drawing/2014/main" id="{8826FCE2-8D01-4F44-995E-8BC0505D21F0}"/>
              </a:ext>
            </a:extLst>
          </p:cNvPr>
          <p:cNvPicPr>
            <a:picLocks noChangeAspect="1"/>
          </p:cNvPicPr>
          <p:nvPr/>
        </p:nvPicPr>
        <p:blipFill>
          <a:blip r:embed="rId2"/>
          <a:stretch>
            <a:fillRect/>
          </a:stretch>
        </p:blipFill>
        <p:spPr>
          <a:xfrm>
            <a:off x="8379409" y="319677"/>
            <a:ext cx="3532036" cy="1774847"/>
          </a:xfrm>
          <a:prstGeom prst="rect">
            <a:avLst/>
          </a:prstGeom>
        </p:spPr>
      </p:pic>
      <p:sp>
        <p:nvSpPr>
          <p:cNvPr id="39"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3D1095-C4FF-45C3-B661-0C01F18DE80F}"/>
              </a:ext>
            </a:extLst>
          </p:cNvPr>
          <p:cNvSpPr txBox="1"/>
          <p:nvPr/>
        </p:nvSpPr>
        <p:spPr>
          <a:xfrm>
            <a:off x="612648" y="2504819"/>
            <a:ext cx="6986016" cy="3672144"/>
          </a:xfrm>
          <a:prstGeom prst="rect">
            <a:avLst/>
          </a:prstGeom>
        </p:spPr>
        <p:txBody>
          <a:bodyPr vert="horz" lIns="91440" tIns="45720" rIns="91440" bIns="45720" rtlCol="0">
            <a:normAutofit/>
          </a:bodyPr>
          <a:lstStyle/>
          <a:p>
            <a:pPr>
              <a:lnSpc>
                <a:spcPct val="90000"/>
              </a:lnSpc>
              <a:spcAft>
                <a:spcPts val="600"/>
              </a:spcAft>
            </a:pPr>
            <a:r>
              <a:rPr lang="en-US" sz="2200" dirty="0"/>
              <a:t>Approach</a:t>
            </a:r>
          </a:p>
          <a:p>
            <a:pPr marL="285750" indent="-228600">
              <a:lnSpc>
                <a:spcPct val="90000"/>
              </a:lnSpc>
              <a:spcAft>
                <a:spcPts val="600"/>
              </a:spcAft>
              <a:buFont typeface="Arial" panose="020B0604020202020204" pitchFamily="34" charset="0"/>
              <a:buChar char="•"/>
            </a:pPr>
            <a:r>
              <a:rPr lang="en-US" sz="2200" dirty="0"/>
              <a:t>The tables having Data on customer responses and customer bank details were merged with the tables having data on state code and city code and region code and the rows with success responses were grouped together.</a:t>
            </a:r>
          </a:p>
          <a:p>
            <a:pPr marL="285750" indent="-228600">
              <a:lnSpc>
                <a:spcPct val="90000"/>
              </a:lnSpc>
              <a:spcAft>
                <a:spcPts val="600"/>
              </a:spcAft>
              <a:buFont typeface="Arial" panose="020B0604020202020204" pitchFamily="34" charset="0"/>
              <a:buChar char="•"/>
            </a:pPr>
            <a:r>
              <a:rPr lang="en-US" sz="2200" dirty="0"/>
              <a:t>From the grouping , the State, Region, City having the highest success rate was found out.</a:t>
            </a:r>
          </a:p>
        </p:txBody>
      </p:sp>
      <p:pic>
        <p:nvPicPr>
          <p:cNvPr id="12" name="Picture 11">
            <a:extLst>
              <a:ext uri="{FF2B5EF4-FFF2-40B4-BE49-F238E27FC236}">
                <a16:creationId xmlns:a16="http://schemas.microsoft.com/office/drawing/2014/main" id="{EF7B9E42-365E-4162-8423-8EBD85B2F796}"/>
              </a:ext>
            </a:extLst>
          </p:cNvPr>
          <p:cNvPicPr>
            <a:picLocks noChangeAspect="1"/>
          </p:cNvPicPr>
          <p:nvPr/>
        </p:nvPicPr>
        <p:blipFill>
          <a:blip r:embed="rId3"/>
          <a:stretch>
            <a:fillRect/>
          </a:stretch>
        </p:blipFill>
        <p:spPr>
          <a:xfrm>
            <a:off x="8480898" y="2310086"/>
            <a:ext cx="3330784" cy="1890220"/>
          </a:xfrm>
          <a:prstGeom prst="rect">
            <a:avLst/>
          </a:prstGeom>
        </p:spPr>
      </p:pic>
      <p:pic>
        <p:nvPicPr>
          <p:cNvPr id="9" name="Picture 8">
            <a:extLst>
              <a:ext uri="{FF2B5EF4-FFF2-40B4-BE49-F238E27FC236}">
                <a16:creationId xmlns:a16="http://schemas.microsoft.com/office/drawing/2014/main" id="{13309255-6B1D-425C-8291-F70AB6EE0C7A}"/>
              </a:ext>
            </a:extLst>
          </p:cNvPr>
          <p:cNvPicPr>
            <a:picLocks noChangeAspect="1"/>
          </p:cNvPicPr>
          <p:nvPr/>
        </p:nvPicPr>
        <p:blipFill>
          <a:blip r:embed="rId4"/>
          <a:stretch>
            <a:fillRect/>
          </a:stretch>
        </p:blipFill>
        <p:spPr>
          <a:xfrm>
            <a:off x="8412144" y="4358181"/>
            <a:ext cx="3468293" cy="1890220"/>
          </a:xfrm>
          <a:prstGeom prst="rect">
            <a:avLst/>
          </a:prstGeom>
        </p:spPr>
      </p:pic>
    </p:spTree>
    <p:extLst>
      <p:ext uri="{BB962C8B-B14F-4D97-AF65-F5344CB8AC3E}">
        <p14:creationId xmlns:p14="http://schemas.microsoft.com/office/powerpoint/2010/main" val="2117801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499F-AC53-46C5-ACE2-C1EA7BFD94B2}"/>
              </a:ext>
            </a:extLst>
          </p:cNvPr>
          <p:cNvSpPr>
            <a:spLocks noGrp="1"/>
          </p:cNvSpPr>
          <p:nvPr>
            <p:ph type="title"/>
          </p:nvPr>
        </p:nvSpPr>
        <p:spPr>
          <a:xfrm>
            <a:off x="1012860" y="2615165"/>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TASK 1.3 (Statistical Analysis using Python)</a:t>
            </a:r>
          </a:p>
        </p:txBody>
      </p:sp>
    </p:spTree>
    <p:extLst>
      <p:ext uri="{BB962C8B-B14F-4D97-AF65-F5344CB8AC3E}">
        <p14:creationId xmlns:p14="http://schemas.microsoft.com/office/powerpoint/2010/main" val="347494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212D9BE-6535-40F7-8661-4077EBEFC79B}"/>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latin typeface="+mj-lt"/>
                <a:ea typeface="+mj-ea"/>
                <a:cs typeface="+mj-cs"/>
              </a:rPr>
              <a:t>Hypothesis Testing on Marital Status 	</a:t>
            </a:r>
          </a:p>
        </p:txBody>
      </p:sp>
      <p:sp>
        <p:nvSpPr>
          <p:cNvPr id="35" name="Rectangle 3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7" name="Rectangle 3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D3D1095-C4FF-45C3-B661-0C01F18DE80F}"/>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a:lnSpc>
                <a:spcPct val="90000"/>
              </a:lnSpc>
              <a:spcAft>
                <a:spcPts val="600"/>
              </a:spcAft>
            </a:pPr>
            <a:r>
              <a:rPr lang="en-US" sz="1700" dirty="0"/>
              <a:t>Approach</a:t>
            </a:r>
          </a:p>
          <a:p>
            <a:pPr marL="285750" indent="-228600">
              <a:lnSpc>
                <a:spcPct val="90000"/>
              </a:lnSpc>
              <a:spcAft>
                <a:spcPts val="600"/>
              </a:spcAft>
              <a:buFont typeface="Arial" panose="020B0604020202020204" pitchFamily="34" charset="0"/>
              <a:buChar char="•"/>
            </a:pPr>
            <a:r>
              <a:rPr lang="en-US" sz="1700" dirty="0"/>
              <a:t>The tables having Data on customer responses and customer bank details were merged and the column married status and response (‘y’) were taken.</a:t>
            </a:r>
          </a:p>
          <a:p>
            <a:pPr marL="285750" indent="-228600">
              <a:lnSpc>
                <a:spcPct val="90000"/>
              </a:lnSpc>
              <a:spcAft>
                <a:spcPts val="600"/>
              </a:spcAft>
              <a:buFont typeface="Arial" panose="020B0604020202020204" pitchFamily="34" charset="0"/>
              <a:buChar char="•"/>
            </a:pPr>
            <a:r>
              <a:rPr lang="en-US" sz="1700" dirty="0"/>
              <a:t>From these contingency table was found out and ‘P’ value was found out.</a:t>
            </a:r>
          </a:p>
        </p:txBody>
      </p:sp>
      <p:pic>
        <p:nvPicPr>
          <p:cNvPr id="6" name="Picture 5">
            <a:extLst>
              <a:ext uri="{FF2B5EF4-FFF2-40B4-BE49-F238E27FC236}">
                <a16:creationId xmlns:a16="http://schemas.microsoft.com/office/drawing/2014/main" id="{298636E9-E6FE-4D19-A496-884718E343A5}"/>
              </a:ext>
            </a:extLst>
          </p:cNvPr>
          <p:cNvPicPr>
            <a:picLocks noChangeAspect="1"/>
          </p:cNvPicPr>
          <p:nvPr/>
        </p:nvPicPr>
        <p:blipFill>
          <a:blip r:embed="rId2"/>
          <a:stretch>
            <a:fillRect/>
          </a:stretch>
        </p:blipFill>
        <p:spPr>
          <a:xfrm>
            <a:off x="557783" y="2998173"/>
            <a:ext cx="5481509" cy="2946311"/>
          </a:xfrm>
          <a:prstGeom prst="rect">
            <a:avLst/>
          </a:prstGeom>
        </p:spPr>
      </p:pic>
      <p:pic>
        <p:nvPicPr>
          <p:cNvPr id="8" name="Picture 7">
            <a:extLst>
              <a:ext uri="{FF2B5EF4-FFF2-40B4-BE49-F238E27FC236}">
                <a16:creationId xmlns:a16="http://schemas.microsoft.com/office/drawing/2014/main" id="{5D6EACE4-0DFE-43CC-B823-B52E8E128FE7}"/>
              </a:ext>
            </a:extLst>
          </p:cNvPr>
          <p:cNvPicPr>
            <a:picLocks noChangeAspect="1"/>
          </p:cNvPicPr>
          <p:nvPr/>
        </p:nvPicPr>
        <p:blipFill>
          <a:blip r:embed="rId3"/>
          <a:stretch>
            <a:fillRect/>
          </a:stretch>
        </p:blipFill>
        <p:spPr>
          <a:xfrm>
            <a:off x="6198781" y="3994963"/>
            <a:ext cx="5523082" cy="952731"/>
          </a:xfrm>
          <a:prstGeom prst="rect">
            <a:avLst/>
          </a:prstGeom>
        </p:spPr>
      </p:pic>
    </p:spTree>
    <p:extLst>
      <p:ext uri="{BB962C8B-B14F-4D97-AF65-F5344CB8AC3E}">
        <p14:creationId xmlns:p14="http://schemas.microsoft.com/office/powerpoint/2010/main" val="128546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212D9BE-6535-40F7-8661-4077EBEFC79B}"/>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chemeClr val="tx1"/>
                </a:solidFill>
                <a:latin typeface="+mj-lt"/>
                <a:ea typeface="+mj-ea"/>
                <a:cs typeface="+mj-cs"/>
              </a:rPr>
              <a:t>Statistical Analysis of campaign	 	</a:t>
            </a:r>
          </a:p>
        </p:txBody>
      </p:sp>
      <p:sp>
        <p:nvSpPr>
          <p:cNvPr id="46" name="Rectangle 4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8" name="Rectangle 4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9D3D1095-C4FF-45C3-B661-0C01F18DE80F}"/>
              </a:ext>
            </a:extLst>
          </p:cNvPr>
          <p:cNvSpPr txBox="1"/>
          <p:nvPr/>
        </p:nvSpPr>
        <p:spPr>
          <a:xfrm>
            <a:off x="5351164" y="586822"/>
            <a:ext cx="6002636" cy="1645920"/>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dirty="0"/>
              <a:t>Approach</a:t>
            </a:r>
          </a:p>
          <a:p>
            <a:pPr marL="285750" indent="-228600">
              <a:lnSpc>
                <a:spcPct val="90000"/>
              </a:lnSpc>
              <a:spcAft>
                <a:spcPts val="600"/>
              </a:spcAft>
              <a:buFont typeface="Arial" panose="020B0604020202020204" pitchFamily="34" charset="0"/>
              <a:buChar char="•"/>
            </a:pPr>
            <a:r>
              <a:rPr lang="en-US" dirty="0"/>
              <a:t>The tables having Data on customer responses, customer bank details, customer campaign details were merged. From this table insights into various parameters were found out.</a:t>
            </a:r>
          </a:p>
          <a:p>
            <a:pPr marL="285750" indent="-228600">
              <a:lnSpc>
                <a:spcPct val="90000"/>
              </a:lnSpc>
              <a:spcAft>
                <a:spcPts val="600"/>
              </a:spcAft>
              <a:buFont typeface="Arial" panose="020B0604020202020204" pitchFamily="34" charset="0"/>
              <a:buChar char="•"/>
            </a:pPr>
            <a:r>
              <a:rPr lang="en-US" dirty="0"/>
              <a:t>Customers who were married and who held a university degree were more likely to have favorable response. Also, customers with admin jobs were likely to have a successful response to the campaign.  The mean age of the people who said yes was 40~41. </a:t>
            </a:r>
            <a:r>
              <a:rPr lang="en-US" b="1" u="sng" dirty="0"/>
              <a:t>We can conclude that people who are financially stable are more likely to respond favorably to a campaign</a:t>
            </a:r>
            <a:r>
              <a:rPr lang="en-US" dirty="0"/>
              <a:t>. </a:t>
            </a:r>
          </a:p>
          <a:p>
            <a:pPr marL="285750" indent="-228600">
              <a:lnSpc>
                <a:spcPct val="90000"/>
              </a:lnSpc>
              <a:spcAft>
                <a:spcPts val="600"/>
              </a:spcAft>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B552D91A-7451-49F4-8333-B85A69650DFD}"/>
              </a:ext>
            </a:extLst>
          </p:cNvPr>
          <p:cNvPicPr>
            <a:picLocks noChangeAspect="1"/>
          </p:cNvPicPr>
          <p:nvPr/>
        </p:nvPicPr>
        <p:blipFill>
          <a:blip r:embed="rId2"/>
          <a:stretch>
            <a:fillRect/>
          </a:stretch>
        </p:blipFill>
        <p:spPr>
          <a:xfrm>
            <a:off x="557784" y="2745440"/>
            <a:ext cx="11164824" cy="3461095"/>
          </a:xfrm>
          <a:prstGeom prst="rect">
            <a:avLst/>
          </a:prstGeom>
        </p:spPr>
      </p:pic>
    </p:spTree>
    <p:extLst>
      <p:ext uri="{BB962C8B-B14F-4D97-AF65-F5344CB8AC3E}">
        <p14:creationId xmlns:p14="http://schemas.microsoft.com/office/powerpoint/2010/main" val="3444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Rectangle 5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212D9BE-6535-40F7-8661-4077EBEFC79B}"/>
              </a:ext>
            </a:extLst>
          </p:cNvPr>
          <p:cNvSpPr txBox="1"/>
          <p:nvPr/>
        </p:nvSpPr>
        <p:spPr>
          <a:xfrm>
            <a:off x="1051560" y="586822"/>
            <a:ext cx="3657600"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700">
                <a:latin typeface="+mj-lt"/>
                <a:ea typeface="+mj-ea"/>
                <a:cs typeface="+mj-cs"/>
              </a:rPr>
              <a:t>Analysis of the phone call duration made to the customers using Z- Test	</a:t>
            </a:r>
          </a:p>
        </p:txBody>
      </p:sp>
      <p:sp>
        <p:nvSpPr>
          <p:cNvPr id="57" name="Rectangle 5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9" name="Rectangle 5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D3D1095-C4FF-45C3-B661-0C01F18DE80F}"/>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a:t>Approach</a:t>
            </a:r>
          </a:p>
          <a:p>
            <a:pPr marL="285750" indent="-228600">
              <a:lnSpc>
                <a:spcPct val="90000"/>
              </a:lnSpc>
              <a:spcAft>
                <a:spcPts val="600"/>
              </a:spcAft>
              <a:buFont typeface="Arial" panose="020B0604020202020204" pitchFamily="34" charset="0"/>
              <a:buChar char="•"/>
            </a:pPr>
            <a:r>
              <a:rPr lang="en-US" sz="1100"/>
              <a:t>The tables having Data on customer responses customer campaign details were merged. From this table insights into call duration was found out.</a:t>
            </a:r>
          </a:p>
          <a:p>
            <a:pPr marL="285750" indent="-228600">
              <a:lnSpc>
                <a:spcPct val="90000"/>
              </a:lnSpc>
              <a:spcAft>
                <a:spcPts val="600"/>
              </a:spcAft>
              <a:buFont typeface="Arial" panose="020B0604020202020204" pitchFamily="34" charset="0"/>
              <a:buChar char="•"/>
            </a:pPr>
            <a:r>
              <a:rPr lang="en-US" sz="1100"/>
              <a:t>Customers who were married and who held a university degree were more likely to have favorable response. Also, customers with admin jobs were likely to have a successful response to the campaign.  The mean age of the people who said yes was 40~41. </a:t>
            </a:r>
            <a:r>
              <a:rPr lang="en-US" sz="1100" b="1" u="sng"/>
              <a:t>We can conclude that people who are financially stable are more likely to respond favorably to a campaign</a:t>
            </a:r>
            <a:r>
              <a:rPr lang="en-US" sz="1100"/>
              <a:t>. </a:t>
            </a:r>
          </a:p>
          <a:p>
            <a:pPr marL="285750" indent="-228600">
              <a:lnSpc>
                <a:spcPct val="90000"/>
              </a:lnSpc>
              <a:spcAft>
                <a:spcPts val="600"/>
              </a:spcAft>
              <a:buFont typeface="Arial" panose="020B0604020202020204" pitchFamily="34" charset="0"/>
              <a:buChar char="•"/>
            </a:pPr>
            <a:endParaRPr lang="en-US" sz="1100"/>
          </a:p>
        </p:txBody>
      </p:sp>
      <p:pic>
        <p:nvPicPr>
          <p:cNvPr id="3" name="Picture 2">
            <a:extLst>
              <a:ext uri="{FF2B5EF4-FFF2-40B4-BE49-F238E27FC236}">
                <a16:creationId xmlns:a16="http://schemas.microsoft.com/office/drawing/2014/main" id="{1C0C7BF7-439E-405A-A784-D31A025EE8E1}"/>
              </a:ext>
            </a:extLst>
          </p:cNvPr>
          <p:cNvPicPr>
            <a:picLocks noChangeAspect="1"/>
          </p:cNvPicPr>
          <p:nvPr/>
        </p:nvPicPr>
        <p:blipFill>
          <a:blip r:embed="rId2"/>
          <a:stretch>
            <a:fillRect/>
          </a:stretch>
        </p:blipFill>
        <p:spPr>
          <a:xfrm>
            <a:off x="557783" y="2895395"/>
            <a:ext cx="5481509" cy="3151867"/>
          </a:xfrm>
          <a:prstGeom prst="rect">
            <a:avLst/>
          </a:prstGeom>
        </p:spPr>
      </p:pic>
      <p:pic>
        <p:nvPicPr>
          <p:cNvPr id="7" name="Picture 6">
            <a:extLst>
              <a:ext uri="{FF2B5EF4-FFF2-40B4-BE49-F238E27FC236}">
                <a16:creationId xmlns:a16="http://schemas.microsoft.com/office/drawing/2014/main" id="{7FBB1945-79D3-41EF-B5A7-26E363106F59}"/>
              </a:ext>
            </a:extLst>
          </p:cNvPr>
          <p:cNvPicPr>
            <a:picLocks noChangeAspect="1"/>
          </p:cNvPicPr>
          <p:nvPr/>
        </p:nvPicPr>
        <p:blipFill>
          <a:blip r:embed="rId3"/>
          <a:stretch>
            <a:fillRect/>
          </a:stretch>
        </p:blipFill>
        <p:spPr>
          <a:xfrm>
            <a:off x="6198781" y="3339097"/>
            <a:ext cx="5523082" cy="2264463"/>
          </a:xfrm>
          <a:prstGeom prst="rect">
            <a:avLst/>
          </a:prstGeom>
        </p:spPr>
      </p:pic>
    </p:spTree>
    <p:extLst>
      <p:ext uri="{BB962C8B-B14F-4D97-AF65-F5344CB8AC3E}">
        <p14:creationId xmlns:p14="http://schemas.microsoft.com/office/powerpoint/2010/main" val="295007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B74C-EDE0-4E2E-AC0A-AA5032040443}"/>
              </a:ext>
            </a:extLst>
          </p:cNvPr>
          <p:cNvSpPr>
            <a:spLocks noGrp="1"/>
          </p:cNvSpPr>
          <p:nvPr>
            <p:ph type="title"/>
          </p:nvPr>
        </p:nvSpPr>
        <p:spPr/>
        <p:txBody>
          <a:bodyPr/>
          <a:lstStyle/>
          <a:p>
            <a:r>
              <a:rPr lang="en-US" dirty="0"/>
              <a:t>Members and Responsibilities</a:t>
            </a:r>
          </a:p>
        </p:txBody>
      </p:sp>
      <p:sp>
        <p:nvSpPr>
          <p:cNvPr id="3" name="Content Placeholder 2">
            <a:extLst>
              <a:ext uri="{FF2B5EF4-FFF2-40B4-BE49-F238E27FC236}">
                <a16:creationId xmlns:a16="http://schemas.microsoft.com/office/drawing/2014/main" id="{4861C4ED-DA0A-45CD-8EAB-BE355499D162}"/>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91437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4416-72C2-4955-B357-D31F169417D5}"/>
              </a:ext>
            </a:extLst>
          </p:cNvPr>
          <p:cNvSpPr>
            <a:spLocks noGrp="1"/>
          </p:cNvSpPr>
          <p:nvPr>
            <p:ph type="title"/>
          </p:nvPr>
        </p:nvSpPr>
        <p:spPr>
          <a:xfrm>
            <a:off x="1084779" y="2656262"/>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TASK 1.1 (Data manipulation using Python)</a:t>
            </a:r>
          </a:p>
        </p:txBody>
      </p:sp>
    </p:spTree>
    <p:extLst>
      <p:ext uri="{BB962C8B-B14F-4D97-AF65-F5344CB8AC3E}">
        <p14:creationId xmlns:p14="http://schemas.microsoft.com/office/powerpoint/2010/main" val="429450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E22E2CF-33B6-407B-9002-17A04A922F25}"/>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a:solidFill>
                  <a:schemeClr val="tx1"/>
                </a:solidFill>
                <a:latin typeface="+mj-lt"/>
                <a:ea typeface="+mj-ea"/>
                <a:cs typeface="+mj-cs"/>
              </a:rPr>
              <a:t>Success Rate of the campaign</a:t>
            </a:r>
          </a:p>
        </p:txBody>
      </p:sp>
      <p:sp>
        <p:nvSpPr>
          <p:cNvPr id="5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ED05D8-AF1D-4B42-A21C-4AC057F9182C}"/>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000" dirty="0"/>
              <a:t>Approach    </a:t>
            </a:r>
          </a:p>
          <a:p>
            <a:pPr marL="285750" indent="-228600">
              <a:lnSpc>
                <a:spcPct val="90000"/>
              </a:lnSpc>
              <a:spcAft>
                <a:spcPts val="600"/>
              </a:spcAft>
              <a:buFont typeface="Arial" panose="020B0604020202020204" pitchFamily="34" charset="0"/>
              <a:buChar char="•"/>
            </a:pPr>
            <a:r>
              <a:rPr lang="en-US" sz="2000" dirty="0"/>
              <a:t> The number of people who had a positive response in the present campaign was found out and the ratio between this        number and the total number of people in the campaign was taken to find the success rate of the campaign.	</a:t>
            </a:r>
          </a:p>
        </p:txBody>
      </p:sp>
      <p:pic>
        <p:nvPicPr>
          <p:cNvPr id="19" name="Picture 18">
            <a:extLst>
              <a:ext uri="{FF2B5EF4-FFF2-40B4-BE49-F238E27FC236}">
                <a16:creationId xmlns:a16="http://schemas.microsoft.com/office/drawing/2014/main" id="{5B09AC67-5E17-4C78-8BD7-E23DE692D234}"/>
              </a:ext>
            </a:extLst>
          </p:cNvPr>
          <p:cNvPicPr>
            <a:picLocks noChangeAspect="1"/>
          </p:cNvPicPr>
          <p:nvPr/>
        </p:nvPicPr>
        <p:blipFill>
          <a:blip r:embed="rId2"/>
          <a:stretch>
            <a:fillRect/>
          </a:stretch>
        </p:blipFill>
        <p:spPr>
          <a:xfrm>
            <a:off x="4261994" y="1488525"/>
            <a:ext cx="7299070" cy="3880950"/>
          </a:xfrm>
          <a:prstGeom prst="rect">
            <a:avLst/>
          </a:prstGeom>
        </p:spPr>
      </p:pic>
    </p:spTree>
    <p:extLst>
      <p:ext uri="{BB962C8B-B14F-4D97-AF65-F5344CB8AC3E}">
        <p14:creationId xmlns:p14="http://schemas.microsoft.com/office/powerpoint/2010/main" val="334836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12D9BE-6535-40F7-8661-4077EBEFC79B}"/>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kern="1200">
                <a:solidFill>
                  <a:schemeClr val="tx1"/>
                </a:solidFill>
                <a:latin typeface="+mj-lt"/>
                <a:ea typeface="+mj-ea"/>
                <a:cs typeface="+mj-cs"/>
              </a:rPr>
              <a:t>Right Mode of Contact	</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3D1095-C4FF-45C3-B661-0C01F18DE80F}"/>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1700" dirty="0"/>
              <a:t>Approach</a:t>
            </a:r>
          </a:p>
          <a:p>
            <a:pPr marL="285750" indent="-228600">
              <a:lnSpc>
                <a:spcPct val="90000"/>
              </a:lnSpc>
              <a:spcAft>
                <a:spcPts val="600"/>
              </a:spcAft>
              <a:buFont typeface="Arial" panose="020B0604020202020204" pitchFamily="34" charset="0"/>
              <a:buChar char="•"/>
            </a:pPr>
            <a:r>
              <a:rPr lang="en-US" sz="1700" dirty="0"/>
              <a:t>The tables having Data on customer responses and customer campaign details were merged and the columns having success response were grouped together along with the corresponding mode of contact</a:t>
            </a:r>
          </a:p>
          <a:p>
            <a:pPr marL="285750" indent="-228600">
              <a:lnSpc>
                <a:spcPct val="90000"/>
              </a:lnSpc>
              <a:spcAft>
                <a:spcPts val="600"/>
              </a:spcAft>
              <a:buFont typeface="Arial" panose="020B0604020202020204" pitchFamily="34" charset="0"/>
              <a:buChar char="•"/>
            </a:pPr>
            <a:r>
              <a:rPr lang="en-US" sz="1700" dirty="0"/>
              <a:t>From the grouping the percentage of people who were contacted through telephone and mobile were found out.</a:t>
            </a:r>
          </a:p>
        </p:txBody>
      </p:sp>
      <p:pic>
        <p:nvPicPr>
          <p:cNvPr id="10" name="Picture 9">
            <a:extLst>
              <a:ext uri="{FF2B5EF4-FFF2-40B4-BE49-F238E27FC236}">
                <a16:creationId xmlns:a16="http://schemas.microsoft.com/office/drawing/2014/main" id="{1078B7EF-741A-450A-ADB1-97F37DC43986}"/>
              </a:ext>
            </a:extLst>
          </p:cNvPr>
          <p:cNvPicPr>
            <a:picLocks noChangeAspect="1"/>
          </p:cNvPicPr>
          <p:nvPr/>
        </p:nvPicPr>
        <p:blipFill>
          <a:blip r:embed="rId2"/>
          <a:stretch>
            <a:fillRect/>
          </a:stretch>
        </p:blipFill>
        <p:spPr>
          <a:xfrm>
            <a:off x="4654296" y="1366514"/>
            <a:ext cx="6903720" cy="4124972"/>
          </a:xfrm>
          <a:prstGeom prst="rect">
            <a:avLst/>
          </a:prstGeom>
        </p:spPr>
      </p:pic>
    </p:spTree>
    <p:extLst>
      <p:ext uri="{BB962C8B-B14F-4D97-AF65-F5344CB8AC3E}">
        <p14:creationId xmlns:p14="http://schemas.microsoft.com/office/powerpoint/2010/main" val="2825365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E22E2CF-33B6-407B-9002-17A04A922F25}"/>
              </a:ext>
            </a:extLst>
          </p:cNvPr>
          <p:cNvSpPr txBox="1"/>
          <p:nvPr/>
        </p:nvSpPr>
        <p:spPr>
          <a:xfrm>
            <a:off x="630936" y="639520"/>
            <a:ext cx="3429000" cy="17190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600" kern="1200">
                <a:solidFill>
                  <a:schemeClr val="tx1"/>
                </a:solidFill>
                <a:latin typeface="+mj-lt"/>
                <a:ea typeface="+mj-ea"/>
                <a:cs typeface="+mj-cs"/>
              </a:rPr>
              <a:t>Attempts made to convert a person into a successful depositor</a:t>
            </a:r>
          </a:p>
        </p:txBody>
      </p:sp>
      <p:sp>
        <p:nvSpPr>
          <p:cNvPr id="5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ED05D8-AF1D-4B42-A21C-4AC057F9182C}"/>
              </a:ext>
            </a:extLst>
          </p:cNvPr>
          <p:cNvSpPr txBox="1"/>
          <p:nvPr/>
        </p:nvSpPr>
        <p:spPr>
          <a:xfrm>
            <a:off x="630936" y="2807208"/>
            <a:ext cx="3429000" cy="3410712"/>
          </a:xfrm>
          <a:prstGeom prst="rect">
            <a:avLst/>
          </a:prstGeom>
        </p:spPr>
        <p:txBody>
          <a:bodyPr vert="horz" lIns="91440" tIns="45720" rIns="91440" bIns="45720" rtlCol="0" anchor="t">
            <a:noAutofit/>
          </a:bodyPr>
          <a:lstStyle/>
          <a:p>
            <a:pPr>
              <a:lnSpc>
                <a:spcPct val="90000"/>
              </a:lnSpc>
              <a:spcAft>
                <a:spcPts val="600"/>
              </a:spcAft>
            </a:pPr>
            <a:r>
              <a:rPr lang="en-US" sz="1700" dirty="0"/>
              <a:t>Approach</a:t>
            </a:r>
            <a:r>
              <a:rPr lang="en-US" sz="1400" dirty="0"/>
              <a:t>    </a:t>
            </a:r>
          </a:p>
          <a:p>
            <a:pPr indent="-228600">
              <a:lnSpc>
                <a:spcPct val="90000"/>
              </a:lnSpc>
              <a:buFont typeface="Arial" panose="020B0604020202020204" pitchFamily="34" charset="0"/>
              <a:buChar char="•"/>
            </a:pPr>
            <a:r>
              <a:rPr lang="en-US" sz="1700" dirty="0"/>
              <a:t>The people who said yes was filtered from the merged table and then was compared with the distinct values or number of attempts made in terms of percentage. The number of people who said yes was found out and was compared with the number of people who responded yes in the distinct number of attempts and based on that the percentage was found</a:t>
            </a:r>
          </a:p>
        </p:txBody>
      </p:sp>
      <p:pic>
        <p:nvPicPr>
          <p:cNvPr id="11" name="Picture 10">
            <a:extLst>
              <a:ext uri="{FF2B5EF4-FFF2-40B4-BE49-F238E27FC236}">
                <a16:creationId xmlns:a16="http://schemas.microsoft.com/office/drawing/2014/main" id="{7E93E394-6E68-451A-81C4-D55439330BF2}"/>
              </a:ext>
            </a:extLst>
          </p:cNvPr>
          <p:cNvPicPr>
            <a:picLocks noChangeAspect="1"/>
          </p:cNvPicPr>
          <p:nvPr/>
        </p:nvPicPr>
        <p:blipFill>
          <a:blip r:embed="rId2"/>
          <a:stretch>
            <a:fillRect/>
          </a:stretch>
        </p:blipFill>
        <p:spPr>
          <a:xfrm>
            <a:off x="4769242" y="1207348"/>
            <a:ext cx="6551888" cy="3765208"/>
          </a:xfrm>
          <a:prstGeom prst="rect">
            <a:avLst/>
          </a:prstGeom>
        </p:spPr>
      </p:pic>
      <p:pic>
        <p:nvPicPr>
          <p:cNvPr id="12" name="Picture 11">
            <a:extLst>
              <a:ext uri="{FF2B5EF4-FFF2-40B4-BE49-F238E27FC236}">
                <a16:creationId xmlns:a16="http://schemas.microsoft.com/office/drawing/2014/main" id="{34C6AFFF-3790-453C-A0E2-258F4729ED83}"/>
              </a:ext>
            </a:extLst>
          </p:cNvPr>
          <p:cNvPicPr>
            <a:picLocks noChangeAspect="1"/>
          </p:cNvPicPr>
          <p:nvPr/>
        </p:nvPicPr>
        <p:blipFill>
          <a:blip r:embed="rId3"/>
          <a:stretch>
            <a:fillRect/>
          </a:stretch>
        </p:blipFill>
        <p:spPr>
          <a:xfrm>
            <a:off x="4769242" y="5374388"/>
            <a:ext cx="6392167" cy="276264"/>
          </a:xfrm>
          <a:prstGeom prst="rect">
            <a:avLst/>
          </a:prstGeom>
        </p:spPr>
      </p:pic>
    </p:spTree>
    <p:extLst>
      <p:ext uri="{BB962C8B-B14F-4D97-AF65-F5344CB8AC3E}">
        <p14:creationId xmlns:p14="http://schemas.microsoft.com/office/powerpoint/2010/main" val="345837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9ED05D8-AF1D-4B42-A21C-4AC057F9182C}"/>
              </a:ext>
            </a:extLst>
          </p:cNvPr>
          <p:cNvSpPr txBox="1"/>
          <p:nvPr/>
        </p:nvSpPr>
        <p:spPr>
          <a:xfrm>
            <a:off x="456275" y="1296907"/>
            <a:ext cx="3429000" cy="3410712"/>
          </a:xfrm>
          <a:prstGeom prst="rect">
            <a:avLst/>
          </a:prstGeom>
        </p:spPr>
        <p:txBody>
          <a:bodyPr vert="horz" lIns="91440" tIns="45720" rIns="91440" bIns="45720" rtlCol="0" anchor="t">
            <a:noAutofit/>
          </a:bodyPr>
          <a:lstStyle/>
          <a:p>
            <a:pPr marL="285750" indent="-285750">
              <a:lnSpc>
                <a:spcPct val="90000"/>
              </a:lnSpc>
              <a:spcAft>
                <a:spcPts val="600"/>
              </a:spcAft>
              <a:buFont typeface="Arial" panose="020B0604020202020204" pitchFamily="34" charset="0"/>
              <a:buChar char="•"/>
            </a:pPr>
            <a:r>
              <a:rPr lang="en-US" sz="1800" dirty="0"/>
              <a:t>Approximately half of the people who were successfully converted as a depositor was only contacted once </a:t>
            </a:r>
          </a:p>
          <a:p>
            <a:pPr marL="285750" indent="-285750">
              <a:lnSpc>
                <a:spcPct val="90000"/>
              </a:lnSpc>
              <a:spcAft>
                <a:spcPts val="600"/>
              </a:spcAft>
              <a:buFont typeface="Arial" panose="020B0604020202020204" pitchFamily="34" charset="0"/>
              <a:buChar char="•"/>
            </a:pPr>
            <a:r>
              <a:rPr lang="en-US" sz="1800" dirty="0"/>
              <a:t>More than 95% of the people who were successfully converted into a depositor was contacted less than or equal to 5 times.</a:t>
            </a:r>
          </a:p>
          <a:p>
            <a:pPr marL="285750" indent="-285750">
              <a:lnSpc>
                <a:spcPct val="90000"/>
              </a:lnSpc>
              <a:spcAft>
                <a:spcPts val="600"/>
              </a:spcAft>
              <a:buFont typeface="Arial" panose="020B0604020202020204" pitchFamily="34" charset="0"/>
              <a:buChar char="•"/>
            </a:pPr>
            <a:r>
              <a:rPr lang="en-US" sz="1800" dirty="0"/>
              <a:t>Only about 4% of people who were turned into depositor was contacted more than 5 times</a:t>
            </a:r>
            <a:endParaRPr lang="en-US" sz="1700" dirty="0"/>
          </a:p>
        </p:txBody>
      </p:sp>
      <p:pic>
        <p:nvPicPr>
          <p:cNvPr id="8" name="Picture 7">
            <a:extLst>
              <a:ext uri="{FF2B5EF4-FFF2-40B4-BE49-F238E27FC236}">
                <a16:creationId xmlns:a16="http://schemas.microsoft.com/office/drawing/2014/main" id="{F41F9BAD-757B-4CDE-B0A5-35C1DC80ADBF}"/>
              </a:ext>
            </a:extLst>
          </p:cNvPr>
          <p:cNvPicPr>
            <a:picLocks noChangeAspect="1"/>
          </p:cNvPicPr>
          <p:nvPr/>
        </p:nvPicPr>
        <p:blipFill>
          <a:blip r:embed="rId2"/>
          <a:stretch>
            <a:fillRect/>
          </a:stretch>
        </p:blipFill>
        <p:spPr>
          <a:xfrm>
            <a:off x="4343545" y="1879188"/>
            <a:ext cx="5848419" cy="721683"/>
          </a:xfrm>
          <a:prstGeom prst="rect">
            <a:avLst/>
          </a:prstGeom>
        </p:spPr>
      </p:pic>
      <p:pic>
        <p:nvPicPr>
          <p:cNvPr id="10" name="Picture 9">
            <a:extLst>
              <a:ext uri="{FF2B5EF4-FFF2-40B4-BE49-F238E27FC236}">
                <a16:creationId xmlns:a16="http://schemas.microsoft.com/office/drawing/2014/main" id="{52847DD2-C602-4EA2-BD75-06F47A7DE73E}"/>
              </a:ext>
            </a:extLst>
          </p:cNvPr>
          <p:cNvPicPr>
            <a:picLocks noChangeAspect="1"/>
          </p:cNvPicPr>
          <p:nvPr/>
        </p:nvPicPr>
        <p:blipFill>
          <a:blip r:embed="rId3"/>
          <a:stretch>
            <a:fillRect/>
          </a:stretch>
        </p:blipFill>
        <p:spPr>
          <a:xfrm>
            <a:off x="4356243" y="2749859"/>
            <a:ext cx="6110273" cy="713977"/>
          </a:xfrm>
          <a:prstGeom prst="rect">
            <a:avLst/>
          </a:prstGeom>
        </p:spPr>
      </p:pic>
      <p:pic>
        <p:nvPicPr>
          <p:cNvPr id="14" name="Picture 13">
            <a:extLst>
              <a:ext uri="{FF2B5EF4-FFF2-40B4-BE49-F238E27FC236}">
                <a16:creationId xmlns:a16="http://schemas.microsoft.com/office/drawing/2014/main" id="{1A3FC417-A420-4E93-A1D2-92B1A1FD21B0}"/>
              </a:ext>
            </a:extLst>
          </p:cNvPr>
          <p:cNvPicPr>
            <a:picLocks noChangeAspect="1"/>
          </p:cNvPicPr>
          <p:nvPr/>
        </p:nvPicPr>
        <p:blipFill>
          <a:blip r:embed="rId4"/>
          <a:stretch>
            <a:fillRect/>
          </a:stretch>
        </p:blipFill>
        <p:spPr>
          <a:xfrm>
            <a:off x="4362318" y="3620530"/>
            <a:ext cx="6235549" cy="722945"/>
          </a:xfrm>
          <a:prstGeom prst="rect">
            <a:avLst/>
          </a:prstGeom>
        </p:spPr>
      </p:pic>
      <p:pic>
        <p:nvPicPr>
          <p:cNvPr id="15" name="Picture 14">
            <a:extLst>
              <a:ext uri="{FF2B5EF4-FFF2-40B4-BE49-F238E27FC236}">
                <a16:creationId xmlns:a16="http://schemas.microsoft.com/office/drawing/2014/main" id="{09F7E481-A391-4939-AFB0-412721BAEB37}"/>
              </a:ext>
            </a:extLst>
          </p:cNvPr>
          <p:cNvPicPr>
            <a:picLocks noChangeAspect="1"/>
          </p:cNvPicPr>
          <p:nvPr/>
        </p:nvPicPr>
        <p:blipFill>
          <a:blip r:embed="rId5"/>
          <a:stretch>
            <a:fillRect/>
          </a:stretch>
        </p:blipFill>
        <p:spPr>
          <a:xfrm>
            <a:off x="4357856" y="4483495"/>
            <a:ext cx="6143529" cy="722945"/>
          </a:xfrm>
          <a:prstGeom prst="rect">
            <a:avLst/>
          </a:prstGeom>
        </p:spPr>
      </p:pic>
      <p:pic>
        <p:nvPicPr>
          <p:cNvPr id="16" name="Picture 15">
            <a:extLst>
              <a:ext uri="{FF2B5EF4-FFF2-40B4-BE49-F238E27FC236}">
                <a16:creationId xmlns:a16="http://schemas.microsoft.com/office/drawing/2014/main" id="{5C6A03F4-C016-494C-9ED2-259471E3097E}"/>
              </a:ext>
            </a:extLst>
          </p:cNvPr>
          <p:cNvPicPr>
            <a:picLocks noChangeAspect="1"/>
          </p:cNvPicPr>
          <p:nvPr/>
        </p:nvPicPr>
        <p:blipFill>
          <a:blip r:embed="rId6"/>
          <a:stretch>
            <a:fillRect/>
          </a:stretch>
        </p:blipFill>
        <p:spPr>
          <a:xfrm>
            <a:off x="4430030" y="5354166"/>
            <a:ext cx="7631832" cy="722944"/>
          </a:xfrm>
          <a:prstGeom prst="rect">
            <a:avLst/>
          </a:prstGeom>
        </p:spPr>
      </p:pic>
      <p:pic>
        <p:nvPicPr>
          <p:cNvPr id="17" name="Picture 16">
            <a:extLst>
              <a:ext uri="{FF2B5EF4-FFF2-40B4-BE49-F238E27FC236}">
                <a16:creationId xmlns:a16="http://schemas.microsoft.com/office/drawing/2014/main" id="{6C00513D-7FB5-4582-ACC6-19D00325F7F1}"/>
              </a:ext>
            </a:extLst>
          </p:cNvPr>
          <p:cNvPicPr>
            <a:picLocks noChangeAspect="1"/>
          </p:cNvPicPr>
          <p:nvPr/>
        </p:nvPicPr>
        <p:blipFill>
          <a:blip r:embed="rId7"/>
          <a:stretch>
            <a:fillRect/>
          </a:stretch>
        </p:blipFill>
        <p:spPr>
          <a:xfrm>
            <a:off x="4380503" y="1181780"/>
            <a:ext cx="6218313" cy="517597"/>
          </a:xfrm>
          <a:prstGeom prst="rect">
            <a:avLst/>
          </a:prstGeom>
        </p:spPr>
      </p:pic>
    </p:spTree>
    <p:extLst>
      <p:ext uri="{BB962C8B-B14F-4D97-AF65-F5344CB8AC3E}">
        <p14:creationId xmlns:p14="http://schemas.microsoft.com/office/powerpoint/2010/main" val="334900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212D9BE-6535-40F7-8661-4077EBEFC79B}"/>
              </a:ext>
            </a:extLst>
          </p:cNvPr>
          <p:cNvSpPr txBox="1"/>
          <p:nvPr/>
        </p:nvSpPr>
        <p:spPr>
          <a:xfrm>
            <a:off x="630936" y="639520"/>
            <a:ext cx="3429000" cy="1719072"/>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r>
              <a:rPr lang="en-US" sz="5000" kern="1200" dirty="0">
                <a:solidFill>
                  <a:schemeClr val="tx1"/>
                </a:solidFill>
                <a:latin typeface="+mj-lt"/>
                <a:ea typeface="+mj-ea"/>
                <a:cs typeface="+mj-cs"/>
              </a:rPr>
              <a:t>Customers’ Personal Data Analysis	</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3D1095-C4FF-45C3-B661-0C01F18DE80F}"/>
              </a:ext>
            </a:extLst>
          </p:cNvPr>
          <p:cNvSpPr txBox="1"/>
          <p:nvPr/>
        </p:nvSpPr>
        <p:spPr>
          <a:xfrm>
            <a:off x="630936" y="2807208"/>
            <a:ext cx="3429000" cy="3410712"/>
          </a:xfrm>
          <a:prstGeom prst="rect">
            <a:avLst/>
          </a:prstGeom>
        </p:spPr>
        <p:txBody>
          <a:bodyPr vert="horz" lIns="91440" tIns="45720" rIns="91440" bIns="45720" rtlCol="0" anchor="t">
            <a:noAutofit/>
          </a:bodyPr>
          <a:lstStyle/>
          <a:p>
            <a:pPr>
              <a:lnSpc>
                <a:spcPct val="90000"/>
              </a:lnSpc>
              <a:spcAft>
                <a:spcPts val="600"/>
              </a:spcAft>
            </a:pPr>
            <a:r>
              <a:rPr lang="en-US" sz="1600" dirty="0"/>
              <a:t>Approach</a:t>
            </a:r>
          </a:p>
          <a:p>
            <a:pPr marL="342900" indent="-342900" algn="l">
              <a:buFont typeface="Arial" panose="020B0604020202020204" pitchFamily="34" charset="0"/>
              <a:buChar char="•"/>
            </a:pPr>
            <a:r>
              <a:rPr lang="en-US" sz="1600" dirty="0"/>
              <a:t>The people who said yes was filtered from the merged table. The number of people who said yes was found out from this table. Each of the distinct values or trait of each personal data is then compared with the total number of people who said yes. The count of each trait was found out and then using the total number of person who said yes, the percentage of people with a distinct trait who said yes was found out for comparison.</a:t>
            </a:r>
          </a:p>
        </p:txBody>
      </p:sp>
      <p:pic>
        <p:nvPicPr>
          <p:cNvPr id="7" name="Picture 6">
            <a:extLst>
              <a:ext uri="{FF2B5EF4-FFF2-40B4-BE49-F238E27FC236}">
                <a16:creationId xmlns:a16="http://schemas.microsoft.com/office/drawing/2014/main" id="{69F9D2EA-670D-47A8-96B7-C59C4BE713DF}"/>
              </a:ext>
            </a:extLst>
          </p:cNvPr>
          <p:cNvPicPr>
            <a:picLocks noChangeAspect="1"/>
          </p:cNvPicPr>
          <p:nvPr/>
        </p:nvPicPr>
        <p:blipFill>
          <a:blip r:embed="rId2"/>
          <a:stretch>
            <a:fillRect/>
          </a:stretch>
        </p:blipFill>
        <p:spPr>
          <a:xfrm>
            <a:off x="4482983" y="1235841"/>
            <a:ext cx="7065739" cy="2675829"/>
          </a:xfrm>
          <a:prstGeom prst="rect">
            <a:avLst/>
          </a:prstGeom>
        </p:spPr>
      </p:pic>
      <p:pic>
        <p:nvPicPr>
          <p:cNvPr id="8" name="Picture 7">
            <a:extLst>
              <a:ext uri="{FF2B5EF4-FFF2-40B4-BE49-F238E27FC236}">
                <a16:creationId xmlns:a16="http://schemas.microsoft.com/office/drawing/2014/main" id="{4EB2562C-18EF-4BA8-826F-FAE55F2FFDB8}"/>
              </a:ext>
            </a:extLst>
          </p:cNvPr>
          <p:cNvPicPr>
            <a:picLocks noChangeAspect="1"/>
          </p:cNvPicPr>
          <p:nvPr/>
        </p:nvPicPr>
        <p:blipFill>
          <a:blip r:embed="rId3"/>
          <a:stretch>
            <a:fillRect/>
          </a:stretch>
        </p:blipFill>
        <p:spPr>
          <a:xfrm>
            <a:off x="4482983" y="4030413"/>
            <a:ext cx="5438578" cy="664804"/>
          </a:xfrm>
          <a:prstGeom prst="rect">
            <a:avLst/>
          </a:prstGeom>
        </p:spPr>
      </p:pic>
      <p:pic>
        <p:nvPicPr>
          <p:cNvPr id="9" name="Picture 8">
            <a:extLst>
              <a:ext uri="{FF2B5EF4-FFF2-40B4-BE49-F238E27FC236}">
                <a16:creationId xmlns:a16="http://schemas.microsoft.com/office/drawing/2014/main" id="{7D3391A6-D365-4380-8FB1-73F6EA2272D7}"/>
              </a:ext>
            </a:extLst>
          </p:cNvPr>
          <p:cNvPicPr>
            <a:picLocks noChangeAspect="1"/>
          </p:cNvPicPr>
          <p:nvPr/>
        </p:nvPicPr>
        <p:blipFill>
          <a:blip r:embed="rId4"/>
          <a:stretch>
            <a:fillRect/>
          </a:stretch>
        </p:blipFill>
        <p:spPr>
          <a:xfrm>
            <a:off x="4482983" y="4813960"/>
            <a:ext cx="5634064" cy="474447"/>
          </a:xfrm>
          <a:prstGeom prst="rect">
            <a:avLst/>
          </a:prstGeom>
        </p:spPr>
      </p:pic>
      <p:pic>
        <p:nvPicPr>
          <p:cNvPr id="11" name="Picture 10">
            <a:extLst>
              <a:ext uri="{FF2B5EF4-FFF2-40B4-BE49-F238E27FC236}">
                <a16:creationId xmlns:a16="http://schemas.microsoft.com/office/drawing/2014/main" id="{793D7602-038E-47CE-ADC7-F95CDB12A8C6}"/>
              </a:ext>
            </a:extLst>
          </p:cNvPr>
          <p:cNvPicPr>
            <a:picLocks noChangeAspect="1"/>
          </p:cNvPicPr>
          <p:nvPr/>
        </p:nvPicPr>
        <p:blipFill>
          <a:blip r:embed="rId5"/>
          <a:stretch>
            <a:fillRect/>
          </a:stretch>
        </p:blipFill>
        <p:spPr>
          <a:xfrm>
            <a:off x="4482983" y="5407150"/>
            <a:ext cx="5438578" cy="465934"/>
          </a:xfrm>
          <a:prstGeom prst="rect">
            <a:avLst/>
          </a:prstGeom>
        </p:spPr>
      </p:pic>
    </p:spTree>
    <p:extLst>
      <p:ext uri="{BB962C8B-B14F-4D97-AF65-F5344CB8AC3E}">
        <p14:creationId xmlns:p14="http://schemas.microsoft.com/office/powerpoint/2010/main" val="40436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3D1095-C4FF-45C3-B661-0C01F18DE80F}"/>
              </a:ext>
            </a:extLst>
          </p:cNvPr>
          <p:cNvSpPr txBox="1"/>
          <p:nvPr/>
        </p:nvSpPr>
        <p:spPr>
          <a:xfrm>
            <a:off x="340568" y="507943"/>
            <a:ext cx="3429000" cy="3410712"/>
          </a:xfrm>
          <a:prstGeom prst="rect">
            <a:avLst/>
          </a:prstGeom>
        </p:spPr>
        <p:txBody>
          <a:bodyPr vert="horz" lIns="91440" tIns="45720" rIns="91440" bIns="45720" rtlCol="0" anchor="t">
            <a:noAutofit/>
          </a:bodyPr>
          <a:lstStyle/>
          <a:p>
            <a:pPr>
              <a:lnSpc>
                <a:spcPct val="90000"/>
              </a:lnSpc>
              <a:spcAft>
                <a:spcPts val="600"/>
              </a:spcAft>
            </a:pPr>
            <a:endParaRPr lang="en-US" dirty="0"/>
          </a:p>
          <a:p>
            <a:pPr marL="285750" indent="-285750" algn="l">
              <a:buFont typeface="Arial" panose="020B0604020202020204" pitchFamily="34" charset="0"/>
              <a:buChar char="•"/>
            </a:pPr>
            <a:r>
              <a:rPr lang="en-US" sz="1800" dirty="0"/>
              <a:t>The most of person who said yes had university degree and below them was people who studied till high school.</a:t>
            </a:r>
            <a:br>
              <a:rPr lang="en-US" sz="1800" dirty="0"/>
            </a:br>
            <a:r>
              <a:rPr lang="en-US" sz="1800" dirty="0"/>
              <a:t>The least person who have said yes are illiterate people</a:t>
            </a:r>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285750" indent="-285750">
              <a:buFont typeface="Arial" panose="020B0604020202020204" pitchFamily="34" charset="0"/>
              <a:buChar char="•"/>
            </a:pPr>
            <a:r>
              <a:rPr lang="en-US" sz="1800" dirty="0"/>
              <a:t>More than half of the people who said yes had an existing housing loan</a:t>
            </a:r>
          </a:p>
          <a:p>
            <a:pPr algn="l"/>
            <a:endParaRPr lang="en-US" dirty="0"/>
          </a:p>
        </p:txBody>
      </p:sp>
      <p:pic>
        <p:nvPicPr>
          <p:cNvPr id="10" name="Picture 9">
            <a:extLst>
              <a:ext uri="{FF2B5EF4-FFF2-40B4-BE49-F238E27FC236}">
                <a16:creationId xmlns:a16="http://schemas.microsoft.com/office/drawing/2014/main" id="{EF64C9AD-45DF-48C1-A20D-5406231537E6}"/>
              </a:ext>
            </a:extLst>
          </p:cNvPr>
          <p:cNvPicPr>
            <a:picLocks noChangeAspect="1"/>
          </p:cNvPicPr>
          <p:nvPr/>
        </p:nvPicPr>
        <p:blipFill>
          <a:blip r:embed="rId2"/>
          <a:stretch>
            <a:fillRect/>
          </a:stretch>
        </p:blipFill>
        <p:spPr>
          <a:xfrm>
            <a:off x="4343624" y="624336"/>
            <a:ext cx="6817125" cy="683993"/>
          </a:xfrm>
          <a:prstGeom prst="rect">
            <a:avLst/>
          </a:prstGeom>
        </p:spPr>
      </p:pic>
      <p:pic>
        <p:nvPicPr>
          <p:cNvPr id="12" name="Picture 11">
            <a:extLst>
              <a:ext uri="{FF2B5EF4-FFF2-40B4-BE49-F238E27FC236}">
                <a16:creationId xmlns:a16="http://schemas.microsoft.com/office/drawing/2014/main" id="{68F49F84-8202-4947-98AE-C336E489BD68}"/>
              </a:ext>
            </a:extLst>
          </p:cNvPr>
          <p:cNvPicPr>
            <a:picLocks noChangeAspect="1"/>
          </p:cNvPicPr>
          <p:nvPr/>
        </p:nvPicPr>
        <p:blipFill>
          <a:blip r:embed="rId3"/>
          <a:stretch>
            <a:fillRect/>
          </a:stretch>
        </p:blipFill>
        <p:spPr>
          <a:xfrm>
            <a:off x="4343624" y="1490951"/>
            <a:ext cx="7217440" cy="433835"/>
          </a:xfrm>
          <a:prstGeom prst="rect">
            <a:avLst/>
          </a:prstGeom>
        </p:spPr>
      </p:pic>
      <p:pic>
        <p:nvPicPr>
          <p:cNvPr id="13" name="Picture 12">
            <a:extLst>
              <a:ext uri="{FF2B5EF4-FFF2-40B4-BE49-F238E27FC236}">
                <a16:creationId xmlns:a16="http://schemas.microsoft.com/office/drawing/2014/main" id="{566845C2-9A0E-4952-BE6F-12FC777919A6}"/>
              </a:ext>
            </a:extLst>
          </p:cNvPr>
          <p:cNvPicPr>
            <a:picLocks noChangeAspect="1"/>
          </p:cNvPicPr>
          <p:nvPr/>
        </p:nvPicPr>
        <p:blipFill>
          <a:blip r:embed="rId4"/>
          <a:stretch>
            <a:fillRect/>
          </a:stretch>
        </p:blipFill>
        <p:spPr>
          <a:xfrm>
            <a:off x="4343624" y="1918219"/>
            <a:ext cx="7034330" cy="433835"/>
          </a:xfrm>
          <a:prstGeom prst="rect">
            <a:avLst/>
          </a:prstGeom>
        </p:spPr>
      </p:pic>
      <p:pic>
        <p:nvPicPr>
          <p:cNvPr id="14" name="Picture 13">
            <a:extLst>
              <a:ext uri="{FF2B5EF4-FFF2-40B4-BE49-F238E27FC236}">
                <a16:creationId xmlns:a16="http://schemas.microsoft.com/office/drawing/2014/main" id="{F91FDA31-E4EE-4820-869D-89E1FA53E008}"/>
              </a:ext>
            </a:extLst>
          </p:cNvPr>
          <p:cNvPicPr>
            <a:picLocks noChangeAspect="1"/>
          </p:cNvPicPr>
          <p:nvPr/>
        </p:nvPicPr>
        <p:blipFill>
          <a:blip r:embed="rId5"/>
          <a:stretch>
            <a:fillRect/>
          </a:stretch>
        </p:blipFill>
        <p:spPr>
          <a:xfrm>
            <a:off x="4343624" y="2382940"/>
            <a:ext cx="7034330" cy="407008"/>
          </a:xfrm>
          <a:prstGeom prst="rect">
            <a:avLst/>
          </a:prstGeom>
        </p:spPr>
      </p:pic>
      <p:pic>
        <p:nvPicPr>
          <p:cNvPr id="15" name="Picture 14">
            <a:extLst>
              <a:ext uri="{FF2B5EF4-FFF2-40B4-BE49-F238E27FC236}">
                <a16:creationId xmlns:a16="http://schemas.microsoft.com/office/drawing/2014/main" id="{C4BE809F-8ADE-46E2-850D-37F11517394A}"/>
              </a:ext>
            </a:extLst>
          </p:cNvPr>
          <p:cNvPicPr>
            <a:picLocks noChangeAspect="1"/>
          </p:cNvPicPr>
          <p:nvPr/>
        </p:nvPicPr>
        <p:blipFill>
          <a:blip r:embed="rId6"/>
          <a:stretch>
            <a:fillRect/>
          </a:stretch>
        </p:blipFill>
        <p:spPr>
          <a:xfrm>
            <a:off x="4343624" y="2837304"/>
            <a:ext cx="7217440" cy="411166"/>
          </a:xfrm>
          <a:prstGeom prst="rect">
            <a:avLst/>
          </a:prstGeom>
        </p:spPr>
      </p:pic>
      <p:pic>
        <p:nvPicPr>
          <p:cNvPr id="16" name="Picture 15">
            <a:extLst>
              <a:ext uri="{FF2B5EF4-FFF2-40B4-BE49-F238E27FC236}">
                <a16:creationId xmlns:a16="http://schemas.microsoft.com/office/drawing/2014/main" id="{0EE48A61-F4D6-457C-8B96-42201BD85206}"/>
              </a:ext>
            </a:extLst>
          </p:cNvPr>
          <p:cNvPicPr>
            <a:picLocks noChangeAspect="1"/>
          </p:cNvPicPr>
          <p:nvPr/>
        </p:nvPicPr>
        <p:blipFill>
          <a:blip r:embed="rId7"/>
          <a:stretch>
            <a:fillRect/>
          </a:stretch>
        </p:blipFill>
        <p:spPr>
          <a:xfrm>
            <a:off x="4343624" y="3267421"/>
            <a:ext cx="7217440" cy="384930"/>
          </a:xfrm>
          <a:prstGeom prst="rect">
            <a:avLst/>
          </a:prstGeom>
        </p:spPr>
      </p:pic>
      <p:pic>
        <p:nvPicPr>
          <p:cNvPr id="17" name="Picture 16">
            <a:extLst>
              <a:ext uri="{FF2B5EF4-FFF2-40B4-BE49-F238E27FC236}">
                <a16:creationId xmlns:a16="http://schemas.microsoft.com/office/drawing/2014/main" id="{051AE29B-FCE3-46D8-B035-340406929713}"/>
              </a:ext>
            </a:extLst>
          </p:cNvPr>
          <p:cNvPicPr>
            <a:picLocks noChangeAspect="1"/>
          </p:cNvPicPr>
          <p:nvPr/>
        </p:nvPicPr>
        <p:blipFill>
          <a:blip r:embed="rId8"/>
          <a:stretch>
            <a:fillRect/>
          </a:stretch>
        </p:blipFill>
        <p:spPr>
          <a:xfrm>
            <a:off x="4343624" y="3733720"/>
            <a:ext cx="5304341" cy="384930"/>
          </a:xfrm>
          <a:prstGeom prst="rect">
            <a:avLst/>
          </a:prstGeom>
        </p:spPr>
      </p:pic>
      <p:pic>
        <p:nvPicPr>
          <p:cNvPr id="25" name="Picture 24">
            <a:extLst>
              <a:ext uri="{FF2B5EF4-FFF2-40B4-BE49-F238E27FC236}">
                <a16:creationId xmlns:a16="http://schemas.microsoft.com/office/drawing/2014/main" id="{2EB2C4A2-4066-4B1F-88EC-297CD1545BE1}"/>
              </a:ext>
            </a:extLst>
          </p:cNvPr>
          <p:cNvPicPr>
            <a:picLocks noChangeAspect="1"/>
          </p:cNvPicPr>
          <p:nvPr/>
        </p:nvPicPr>
        <p:blipFill>
          <a:blip r:embed="rId9"/>
          <a:stretch>
            <a:fillRect/>
          </a:stretch>
        </p:blipFill>
        <p:spPr>
          <a:xfrm>
            <a:off x="4343624" y="4872082"/>
            <a:ext cx="5656791" cy="408835"/>
          </a:xfrm>
          <a:prstGeom prst="rect">
            <a:avLst/>
          </a:prstGeom>
        </p:spPr>
      </p:pic>
      <p:pic>
        <p:nvPicPr>
          <p:cNvPr id="26" name="Picture 25">
            <a:extLst>
              <a:ext uri="{FF2B5EF4-FFF2-40B4-BE49-F238E27FC236}">
                <a16:creationId xmlns:a16="http://schemas.microsoft.com/office/drawing/2014/main" id="{BAD18B9C-CEF0-4783-9CD9-6F44CEE66F75}"/>
              </a:ext>
            </a:extLst>
          </p:cNvPr>
          <p:cNvPicPr>
            <a:picLocks noChangeAspect="1"/>
          </p:cNvPicPr>
          <p:nvPr/>
        </p:nvPicPr>
        <p:blipFill>
          <a:blip r:embed="rId10"/>
          <a:stretch>
            <a:fillRect/>
          </a:stretch>
        </p:blipFill>
        <p:spPr>
          <a:xfrm>
            <a:off x="4343624" y="5419266"/>
            <a:ext cx="5967819" cy="371204"/>
          </a:xfrm>
          <a:prstGeom prst="rect">
            <a:avLst/>
          </a:prstGeom>
        </p:spPr>
      </p:pic>
    </p:spTree>
    <p:extLst>
      <p:ext uri="{BB962C8B-B14F-4D97-AF65-F5344CB8AC3E}">
        <p14:creationId xmlns:p14="http://schemas.microsoft.com/office/powerpoint/2010/main" val="2251394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967</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Amasis MT Pro Medium</vt:lpstr>
      <vt:lpstr>Arial</vt:lpstr>
      <vt:lpstr>Calibri</vt:lpstr>
      <vt:lpstr>Calibri Light</vt:lpstr>
      <vt:lpstr>Times New Roman</vt:lpstr>
      <vt:lpstr>Office Theme</vt:lpstr>
      <vt:lpstr>CAPSTONE PROJECT1 (MARKETING DATA)</vt:lpstr>
      <vt:lpstr>Members and Responsibilities</vt:lpstr>
      <vt:lpstr>TASK 1.1 (Data manipulation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1.3 (Statistical Analysis using Python)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M, Akshay</dc:creator>
  <cp:lastModifiedBy>., Ankit</cp:lastModifiedBy>
  <cp:revision>24</cp:revision>
  <dcterms:created xsi:type="dcterms:W3CDTF">2022-02-13T14:26:51Z</dcterms:created>
  <dcterms:modified xsi:type="dcterms:W3CDTF">2022-02-14T07:21:49Z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2022-02-13T14:26:51Z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a83bb470-901c-4392-8303-f3079d79715e</vt:lpwstr>
  </property>
  <property fmtid="{D5CDD505-2E9C-101B-9397-08002B2CF9AE}" pid="8" name="MSIP_Label_ea60d57e-af5b-4752-ac57-3e4f28ca11dc_ContentBits">
    <vt:lpwstr>0</vt:lpwstr>
  </property>
</Properties>
</file>