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4" r:id="rId7"/>
    <p:sldId id="261"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690B-7CB9-4E1A-A40E-C34C98C39B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48C9CB-6E94-42EC-B1C1-07B5EA067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112E0E-4A6C-4F0A-96A9-31FA3AEA0AE4}"/>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EC1C799D-D288-408F-9F63-7895B8576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6A741A-FE76-49F5-8270-E3ABA1F6B28E}"/>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282770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D697-2F35-4C81-9BDA-BC7F7C4A93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5B7DCA-77F7-4387-B18E-A3D3A68338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7ABF37-24B7-4634-BBF6-C7711D4166D8}"/>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B412FA89-13F7-45F8-8CBC-CC5F06DF1A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E3FAB4-65F0-4942-BE7F-3013C851C437}"/>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365030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100BD-D50E-4C83-A416-7580415DA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D99151-1961-4510-A779-D040E859A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1C7453-4D67-404D-A054-11B044E53FB5}"/>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3C088254-71B7-458F-BE43-21FB4D202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769757-C024-4695-8E2F-61C71CD296F9}"/>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32339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827A-DFF5-4996-B258-D586038E5A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F49E2A-DEAC-40AB-BFBF-93E9D3630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FC27F2-E033-42CC-9263-9448A244E168}"/>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891D6B6D-B7B0-43F5-AA00-6BF8F47AFC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396DFA-96FD-4E6C-AA7A-1D0674081E2A}"/>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117115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BD48-D21C-425D-B47E-4AF082A58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01840D-77FF-4675-907F-A0EE881B0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8ACBE-798C-46FF-9943-EEDED9B364B3}"/>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E6DF1445-D012-4AD6-9BF1-AC9DECEA8E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725719-3D09-4486-B351-7CF98FB1B907}"/>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104703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3595-C2B6-4F3B-84DD-FCBFEB91DA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F1DCCE-5974-4AEC-9881-1104AA5BE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3E0095-BC08-4F6F-89C5-01DC0D5ACB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A9C9C3-4637-474A-A2B2-24EB4C53EBAD}"/>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6" name="Footer Placeholder 5">
            <a:extLst>
              <a:ext uri="{FF2B5EF4-FFF2-40B4-BE49-F238E27FC236}">
                <a16:creationId xmlns:a16="http://schemas.microsoft.com/office/drawing/2014/main" id="{E6CB8493-E726-4C43-802B-A283ED1AEF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C13572-C974-416C-9AC7-7DC69F7541B6}"/>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265471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1045-628F-42E0-A08C-F481A923BB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CE5146-E0DC-4B6D-B227-768BCFF69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A1FC1-A096-4EEF-A61B-FBEB56CD3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F18D4-39D4-4CF4-8252-7E4BF5E29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D6465-19CF-4D3F-9157-6DF2BD29E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F94EB3-2A65-448B-B566-DA6BE4A59D09}"/>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8" name="Footer Placeholder 7">
            <a:extLst>
              <a:ext uri="{FF2B5EF4-FFF2-40B4-BE49-F238E27FC236}">
                <a16:creationId xmlns:a16="http://schemas.microsoft.com/office/drawing/2014/main" id="{DB8A37CB-48B2-4E09-AF32-494C591862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48565B-F7E5-4B18-8CD8-8BED305CFF6A}"/>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53793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1AEA-5078-4CB0-BD7D-3D7637EC0A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05455B-C660-4A65-90E4-21D8CB28EDB4}"/>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4" name="Footer Placeholder 3">
            <a:extLst>
              <a:ext uri="{FF2B5EF4-FFF2-40B4-BE49-F238E27FC236}">
                <a16:creationId xmlns:a16="http://schemas.microsoft.com/office/drawing/2014/main" id="{F9D185AF-0F43-443A-BB4E-E5F2B49739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A3DA71-094C-47B6-AD6C-9D42CA904BAB}"/>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14195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25442-033F-4397-9DBB-5BF66965C720}"/>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3" name="Footer Placeholder 2">
            <a:extLst>
              <a:ext uri="{FF2B5EF4-FFF2-40B4-BE49-F238E27FC236}">
                <a16:creationId xmlns:a16="http://schemas.microsoft.com/office/drawing/2014/main" id="{18FCA695-8242-4B6E-847D-45686FF040D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ACAFDE-4CEF-48E9-BF01-A01A42214095}"/>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259004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70C7-0186-41A6-BE46-A2FD90B0B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CC867C-6CDB-41B2-9B88-0E00F982C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E3B47C-C2DA-42A7-9FEA-C425BC924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EDBF8-9A38-4ECE-BCEA-482FB9CEA728}"/>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6" name="Footer Placeholder 5">
            <a:extLst>
              <a:ext uri="{FF2B5EF4-FFF2-40B4-BE49-F238E27FC236}">
                <a16:creationId xmlns:a16="http://schemas.microsoft.com/office/drawing/2014/main" id="{FF44EA4E-2625-4519-BD3C-52460FA237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764B7-1ED3-4E10-80DE-9D12191E6364}"/>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12689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561B-1FC5-4BB5-B2B5-DCD9ED1C3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9330A15-805E-4BCC-BAB4-3E43AA61B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324077-C932-46DF-9901-DBB498EA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1133E-7EE7-479D-A24C-D04F1F6818D8}"/>
              </a:ext>
            </a:extLst>
          </p:cNvPr>
          <p:cNvSpPr>
            <a:spLocks noGrp="1"/>
          </p:cNvSpPr>
          <p:nvPr>
            <p:ph type="dt" sz="half" idx="10"/>
          </p:nvPr>
        </p:nvSpPr>
        <p:spPr/>
        <p:txBody>
          <a:bodyPr/>
          <a:lstStyle/>
          <a:p>
            <a:fld id="{E398026E-BAC3-420B-BDC2-8DF3DCCFA15C}" type="datetimeFigureOut">
              <a:rPr lang="en-GB" smtClean="0"/>
              <a:t>15/11/2021</a:t>
            </a:fld>
            <a:endParaRPr lang="en-GB"/>
          </a:p>
        </p:txBody>
      </p:sp>
      <p:sp>
        <p:nvSpPr>
          <p:cNvPr id="6" name="Footer Placeholder 5">
            <a:extLst>
              <a:ext uri="{FF2B5EF4-FFF2-40B4-BE49-F238E27FC236}">
                <a16:creationId xmlns:a16="http://schemas.microsoft.com/office/drawing/2014/main" id="{AC0B0703-89E4-497F-8A6D-172D6FDC38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656BEB-FAB5-4E87-940B-866D0E8A535A}"/>
              </a:ext>
            </a:extLst>
          </p:cNvPr>
          <p:cNvSpPr>
            <a:spLocks noGrp="1"/>
          </p:cNvSpPr>
          <p:nvPr>
            <p:ph type="sldNum" sz="quarter" idx="12"/>
          </p:nvPr>
        </p:nvSpPr>
        <p:spPr/>
        <p:txBody>
          <a:bodyPr/>
          <a:lstStyle/>
          <a:p>
            <a:fld id="{37AF65FD-FB9B-4350-959C-84F8E0D547F4}" type="slidenum">
              <a:rPr lang="en-GB" smtClean="0"/>
              <a:t>‹#›</a:t>
            </a:fld>
            <a:endParaRPr lang="en-GB"/>
          </a:p>
        </p:txBody>
      </p:sp>
    </p:spTree>
    <p:extLst>
      <p:ext uri="{BB962C8B-B14F-4D97-AF65-F5344CB8AC3E}">
        <p14:creationId xmlns:p14="http://schemas.microsoft.com/office/powerpoint/2010/main" val="281541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5D286-3170-43FB-AE16-D7770CADC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98A03D-5E1E-4815-A098-3DEC5A932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4D2809-6732-4366-96BF-F971320FA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8026E-BAC3-420B-BDC2-8DF3DCCFA15C}" type="datetimeFigureOut">
              <a:rPr lang="en-GB" smtClean="0"/>
              <a:t>15/11/2021</a:t>
            </a:fld>
            <a:endParaRPr lang="en-GB"/>
          </a:p>
        </p:txBody>
      </p:sp>
      <p:sp>
        <p:nvSpPr>
          <p:cNvPr id="5" name="Footer Placeholder 4">
            <a:extLst>
              <a:ext uri="{FF2B5EF4-FFF2-40B4-BE49-F238E27FC236}">
                <a16:creationId xmlns:a16="http://schemas.microsoft.com/office/drawing/2014/main" id="{9422151F-99CC-4D6E-B889-7C3F63F39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6D63B3-9D44-4615-8C89-EBB29787A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F65FD-FB9B-4350-959C-84F8E0D547F4}" type="slidenum">
              <a:rPr lang="en-GB" smtClean="0"/>
              <a:t>‹#›</a:t>
            </a:fld>
            <a:endParaRPr lang="en-GB"/>
          </a:p>
        </p:txBody>
      </p:sp>
    </p:spTree>
    <p:extLst>
      <p:ext uri="{BB962C8B-B14F-4D97-AF65-F5344CB8AC3E}">
        <p14:creationId xmlns:p14="http://schemas.microsoft.com/office/powerpoint/2010/main" val="136271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auction-png/download/62427"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bdiagram.io/d/615d6879940c4c4eec87cce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ites.google.com/view/auctioneer-iiitdmj"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7E45-9936-46BC-A24C-32DD27B1C7E4}"/>
              </a:ext>
            </a:extLst>
          </p:cNvPr>
          <p:cNvSpPr>
            <a:spLocks noGrp="1"/>
          </p:cNvSpPr>
          <p:nvPr>
            <p:ph type="ctrTitle"/>
          </p:nvPr>
        </p:nvSpPr>
        <p:spPr/>
        <p:txBody>
          <a:bodyPr>
            <a:normAutofit fontScale="90000"/>
          </a:bodyPr>
          <a:lstStyle/>
          <a:p>
            <a:r>
              <a:rPr lang="en-IN" sz="8800" b="1" u="sng" dirty="0">
                <a:solidFill>
                  <a:schemeClr val="bg1"/>
                </a:solidFill>
                <a:effectLst>
                  <a:outerShdw blurRad="38100" dist="38100" dir="2700000" algn="tl">
                    <a:srgbClr val="000000">
                      <a:alpha val="43137"/>
                    </a:srgbClr>
                  </a:outerShdw>
                </a:effectLst>
              </a:rPr>
              <a:t>      Auctioneer IIITDMJ</a:t>
            </a:r>
            <a:endParaRPr lang="en-GB" sz="8800" b="1"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4553C6E-CCFC-40BF-85AD-8FB11E8C5E7D}"/>
              </a:ext>
            </a:extLst>
          </p:cNvPr>
          <p:cNvSpPr>
            <a:spLocks noGrp="1"/>
          </p:cNvSpPr>
          <p:nvPr>
            <p:ph type="subTitle" idx="1"/>
          </p:nvPr>
        </p:nvSpPr>
        <p:spPr>
          <a:xfrm>
            <a:off x="1524000" y="3602038"/>
            <a:ext cx="9144000" cy="2835338"/>
          </a:xfrm>
        </p:spPr>
        <p:txBody>
          <a:bodyPr>
            <a:normAutofit/>
          </a:bodyPr>
          <a:lstStyle/>
          <a:p>
            <a:r>
              <a:rPr lang="en-GB" b="0" i="0" u="none" strike="noStrike" dirty="0">
                <a:solidFill>
                  <a:srgbClr val="000000"/>
                </a:solidFill>
                <a:effectLst/>
                <a:latin typeface="Calibri" panose="020F0502020204030204" pitchFamily="34" charset="0"/>
              </a:rPr>
              <a:t> </a:t>
            </a:r>
            <a:r>
              <a:rPr lang="en-GB" b="1" i="0" strike="noStrike" dirty="0">
                <a:solidFill>
                  <a:schemeClr val="bg1"/>
                </a:solidFill>
                <a:latin typeface="Calibri" panose="020F0502020204030204" pitchFamily="34" charset="0"/>
              </a:rPr>
              <a:t>Prakhar Raghuvanshi – 20BCS160</a:t>
            </a:r>
            <a:br>
              <a:rPr lang="en-GB" b="1" i="0" strike="noStrike" dirty="0">
                <a:solidFill>
                  <a:schemeClr val="bg1"/>
                </a:solidFill>
                <a:latin typeface="Calibri" panose="020F0502020204030204" pitchFamily="34" charset="0"/>
              </a:rPr>
            </a:br>
            <a:r>
              <a:rPr lang="en-GB" b="1" i="0" strike="noStrike" dirty="0">
                <a:solidFill>
                  <a:schemeClr val="bg1"/>
                </a:solidFill>
                <a:latin typeface="Calibri" panose="020F0502020204030204" pitchFamily="34" charset="0"/>
              </a:rPr>
              <a:t> Atul Raj – 20BCS046</a:t>
            </a:r>
            <a:br>
              <a:rPr lang="en-GB" b="1" i="0" strike="noStrike" dirty="0">
                <a:solidFill>
                  <a:schemeClr val="bg1"/>
                </a:solidFill>
                <a:latin typeface="Calibri" panose="020F0502020204030204" pitchFamily="34" charset="0"/>
              </a:rPr>
            </a:br>
            <a:r>
              <a:rPr lang="en-GB" b="1" i="0" strike="noStrike" dirty="0">
                <a:solidFill>
                  <a:schemeClr val="bg1"/>
                </a:solidFill>
                <a:latin typeface="Calibri" panose="020F0502020204030204" pitchFamily="34" charset="0"/>
              </a:rPr>
              <a:t> Bussari Jashwanth Jee – 20BCS061</a:t>
            </a:r>
          </a:p>
          <a:p>
            <a:pPr algn="r"/>
            <a:r>
              <a:rPr lang="en-GB" sz="1900" b="1" dirty="0">
                <a:solidFill>
                  <a:schemeClr val="bg1"/>
                </a:solidFill>
                <a:latin typeface="Calibri" panose="020F0502020204030204" pitchFamily="34" charset="0"/>
              </a:rPr>
              <a:t>Submitted to-</a:t>
            </a:r>
          </a:p>
          <a:p>
            <a:pPr algn="r"/>
            <a:r>
              <a:rPr lang="en-GB" b="1" u="sng" dirty="0">
                <a:solidFill>
                  <a:schemeClr val="bg1"/>
                </a:solidFill>
                <a:latin typeface="Calibri" panose="020F0502020204030204" pitchFamily="34" charset="0"/>
              </a:rPr>
              <a:t>Prof. Pritee Khanna</a:t>
            </a:r>
            <a:endParaRPr lang="en-GB" b="1" u="sng" dirty="0">
              <a:solidFill>
                <a:schemeClr val="bg1"/>
              </a:solidFill>
            </a:endParaRPr>
          </a:p>
        </p:txBody>
      </p:sp>
      <p:pic>
        <p:nvPicPr>
          <p:cNvPr id="5" name="Picture 4">
            <a:extLst>
              <a:ext uri="{FF2B5EF4-FFF2-40B4-BE49-F238E27FC236}">
                <a16:creationId xmlns:a16="http://schemas.microsoft.com/office/drawing/2014/main" id="{28C8F6E2-10A5-42A9-AA0E-1617DF0AE2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2438387"/>
            <a:ext cx="1417507" cy="990613"/>
          </a:xfrm>
          <a:prstGeom prst="rect">
            <a:avLst/>
          </a:prstGeom>
        </p:spPr>
      </p:pic>
    </p:spTree>
    <p:extLst>
      <p:ext uri="{BB962C8B-B14F-4D97-AF65-F5344CB8AC3E}">
        <p14:creationId xmlns:p14="http://schemas.microsoft.com/office/powerpoint/2010/main" val="320199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0426-0CD3-416A-AA6F-E2956C0A9159}"/>
              </a:ext>
            </a:extLst>
          </p:cNvPr>
          <p:cNvSpPr>
            <a:spLocks noGrp="1"/>
          </p:cNvSpPr>
          <p:nvPr>
            <p:ph type="title"/>
          </p:nvPr>
        </p:nvSpPr>
        <p:spPr>
          <a:xfrm>
            <a:off x="920496" y="419989"/>
            <a:ext cx="10515600" cy="1325563"/>
          </a:xfrm>
        </p:spPr>
        <p:txBody>
          <a:bodyPr>
            <a:normAutofit/>
          </a:bodyPr>
          <a:lstStyle/>
          <a:p>
            <a:r>
              <a:rPr lang="en-IN" sz="7200" b="1" u="sng" dirty="0">
                <a:solidFill>
                  <a:schemeClr val="bg1"/>
                </a:solidFill>
                <a:effectLst>
                  <a:outerShdw blurRad="38100" dist="38100" dir="2700000" algn="tl">
                    <a:srgbClr val="000000">
                      <a:alpha val="43137"/>
                    </a:srgbClr>
                  </a:outerShdw>
                </a:effectLst>
              </a:rPr>
              <a:t>Introduction</a:t>
            </a:r>
            <a:endParaRPr lang="en-GB" sz="7200" b="1" u="sng"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0BD9B56-7243-4343-A362-79F011A79D90}"/>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The following project named Auctioneer IIITDMJ, is being made by the following members: </a:t>
            </a:r>
            <a:b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1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1. Prakhar Raghuvanshi – 20BCS160</a:t>
            </a:r>
            <a:br>
              <a:rPr lang="en-GB" sz="1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1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2. Atul Raj – 20BCS046</a:t>
            </a:r>
            <a:br>
              <a:rPr lang="en-GB" sz="1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12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3. Bussari Jashwanth Jee – 20BCS061</a:t>
            </a:r>
            <a:endParaRPr lang="en-GB" sz="12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p>
            <a:pPr rtl="0" fontAlgn="base">
              <a:spcBef>
                <a:spcPts val="640"/>
              </a:spcBef>
              <a:spcAft>
                <a:spcPts val="0"/>
              </a:spcAft>
              <a:buFont typeface="Arial" panose="020B0604020202020204" pitchFamily="34" charset="0"/>
              <a:buChar char="•"/>
            </a:pPr>
            <a: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This project is being made under the guidance of </a:t>
            </a:r>
            <a:r>
              <a:rPr lang="en-GB" b="1" i="0" u="sng" strike="noStrike" dirty="0">
                <a:solidFill>
                  <a:schemeClr val="bg1"/>
                </a:solidFill>
                <a:effectLst>
                  <a:outerShdw blurRad="38100" dist="38100" dir="2700000" algn="tl">
                    <a:srgbClr val="000000">
                      <a:alpha val="43137"/>
                    </a:srgbClr>
                  </a:outerShdw>
                </a:effectLst>
                <a:latin typeface="Calibri" panose="020F0502020204030204" pitchFamily="34" charset="0"/>
              </a:rPr>
              <a:t>Mr. Amit Bhati</a:t>
            </a:r>
            <a: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a:t>
            </a:r>
            <a:endParaRPr lang="en-GB" sz="24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21464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F41F-5E96-47F2-A00F-E315E2F7B183}"/>
              </a:ext>
            </a:extLst>
          </p:cNvPr>
          <p:cNvSpPr>
            <a:spLocks noGrp="1"/>
          </p:cNvSpPr>
          <p:nvPr>
            <p:ph type="title"/>
          </p:nvPr>
        </p:nvSpPr>
        <p:spPr/>
        <p:txBody>
          <a:bodyPr>
            <a:normAutofit/>
          </a:bodyPr>
          <a:lstStyle/>
          <a:p>
            <a:r>
              <a:rPr lang="en-IN" sz="7200" b="1" u="sng" dirty="0">
                <a:solidFill>
                  <a:schemeClr val="bg1"/>
                </a:solidFill>
                <a:effectLst>
                  <a:outerShdw blurRad="38100" dist="38100" dir="2700000" algn="tl">
                    <a:srgbClr val="000000">
                      <a:alpha val="43137"/>
                    </a:srgbClr>
                  </a:outerShdw>
                </a:effectLst>
              </a:rPr>
              <a:t>Purpose and Scope</a:t>
            </a:r>
            <a:endParaRPr lang="en-GB" sz="7200" b="1" u="sng"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74DE52C-6526-404C-AFBF-62CA3A071C50}"/>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Through this web application we would like to develop an interface for students of IIIT Jabalpur to buy and sell items within themselves.</a:t>
            </a:r>
            <a:endParaRPr lang="en-GB" sz="24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p>
            <a:pPr rtl="0" fontAlgn="base">
              <a:spcBef>
                <a:spcPts val="400"/>
              </a:spcBef>
              <a:spcAft>
                <a:spcPts val="0"/>
              </a:spcAft>
              <a:buFont typeface="Arial" panose="020B0604020202020204" pitchFamily="34" charset="0"/>
              <a:buChar char="•"/>
            </a:pPr>
            <a:r>
              <a:rPr lang="en-GB" sz="2400" b="1" i="0" u="none" strike="noStrike" dirty="0">
                <a:solidFill>
                  <a:schemeClr val="bg1"/>
                </a:solidFill>
                <a:effectLst>
                  <a:outerShdw blurRad="38100" dist="38100" dir="2700000" algn="tl">
                    <a:srgbClr val="000000">
                      <a:alpha val="43137"/>
                    </a:srgbClr>
                  </a:outerShdw>
                </a:effectLst>
                <a:latin typeface="Calibri" panose="020F0502020204030204" pitchFamily="34" charset="0"/>
              </a:rPr>
              <a:t>This web application works on the principle where one can list their products for an auction, and finally that product will be sold to the highest bidder.</a:t>
            </a:r>
          </a:p>
          <a:p>
            <a:pPr rtl="0" fontAlgn="base">
              <a:spcBef>
                <a:spcPts val="400"/>
              </a:spcBef>
              <a:spcAft>
                <a:spcPts val="0"/>
              </a:spcAft>
              <a:buFont typeface="Arial" panose="020B0604020202020204" pitchFamily="34" charset="0"/>
              <a:buChar char="•"/>
            </a:pPr>
            <a:r>
              <a:rPr lang="en-GB" sz="2400" b="1" dirty="0">
                <a:solidFill>
                  <a:schemeClr val="bg1"/>
                </a:solidFill>
                <a:effectLst>
                  <a:outerShdw blurRad="38100" dist="38100" dir="2700000" algn="tl">
                    <a:srgbClr val="000000">
                      <a:alpha val="43137"/>
                    </a:srgbClr>
                  </a:outerShdw>
                </a:effectLst>
                <a:latin typeface="Calibri" panose="020F0502020204030204" pitchFamily="34" charset="0"/>
              </a:rPr>
              <a:t>This application will enable final year students to easily list and sell their Cycles, Mattresses, Coolers, etc before leaving the campus. And will also get those essentials to the freshers at much lower price.</a:t>
            </a:r>
            <a:endParaRPr lang="en-GB" sz="24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p>
            <a:pPr marL="0" indent="0">
              <a:buNone/>
            </a:pPr>
            <a:br>
              <a:rPr lang="en-GB" sz="2400" b="1" dirty="0">
                <a:solidFill>
                  <a:schemeClr val="bg1"/>
                </a:solidFill>
                <a:effectLst>
                  <a:outerShdw blurRad="38100" dist="38100" dir="2700000" algn="tl">
                    <a:srgbClr val="000000">
                      <a:alpha val="43137"/>
                    </a:srgbClr>
                  </a:outerShdw>
                </a:effectLst>
              </a:rPr>
            </a:br>
            <a:endParaRPr lang="en-GB"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738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7456-FD79-474E-A822-EFC92A76EE7A}"/>
              </a:ext>
            </a:extLst>
          </p:cNvPr>
          <p:cNvSpPr>
            <a:spLocks noGrp="1"/>
          </p:cNvSpPr>
          <p:nvPr>
            <p:ph type="title"/>
          </p:nvPr>
        </p:nvSpPr>
        <p:spPr/>
        <p:txBody>
          <a:bodyPr>
            <a:normAutofit/>
          </a:bodyPr>
          <a:lstStyle/>
          <a:p>
            <a:r>
              <a:rPr lang="en-IN" sz="7200" b="1" u="sng" dirty="0">
                <a:solidFill>
                  <a:schemeClr val="bg1"/>
                </a:solidFill>
              </a:rPr>
              <a:t>Users-</a:t>
            </a:r>
            <a:endParaRPr lang="en-GB" sz="7200" b="1" u="sng" dirty="0">
              <a:solidFill>
                <a:schemeClr val="bg1"/>
              </a:solidFill>
            </a:endParaRPr>
          </a:p>
        </p:txBody>
      </p:sp>
      <p:sp>
        <p:nvSpPr>
          <p:cNvPr id="3" name="Content Placeholder 2">
            <a:extLst>
              <a:ext uri="{FF2B5EF4-FFF2-40B4-BE49-F238E27FC236}">
                <a16:creationId xmlns:a16="http://schemas.microsoft.com/office/drawing/2014/main" id="{17A2BBCD-797C-469B-A40C-C849F7F6F21F}"/>
              </a:ext>
            </a:extLst>
          </p:cNvPr>
          <p:cNvSpPr>
            <a:spLocks noGrp="1"/>
          </p:cNvSpPr>
          <p:nvPr>
            <p:ph idx="1"/>
          </p:nvPr>
        </p:nvSpPr>
        <p:spPr/>
        <p:txBody>
          <a:bodyPr/>
          <a:lstStyle/>
          <a:p>
            <a:r>
              <a:rPr lang="en-IN" b="1" dirty="0">
                <a:solidFill>
                  <a:schemeClr val="bg1"/>
                </a:solidFill>
              </a:rPr>
              <a:t>This web application will be used by our collage students so that they can buy and sell products using bidding system.</a:t>
            </a:r>
          </a:p>
          <a:p>
            <a:pPr marL="0" indent="0">
              <a:buNone/>
            </a:pPr>
            <a:r>
              <a:rPr lang="en-IN" dirty="0"/>
              <a:t> </a:t>
            </a:r>
          </a:p>
          <a:p>
            <a:pPr marL="0" indent="0">
              <a:buNone/>
            </a:pPr>
            <a:r>
              <a:rPr lang="en-IN" dirty="0"/>
              <a:t>  </a:t>
            </a:r>
            <a:endParaRPr lang="en-GB" dirty="0"/>
          </a:p>
        </p:txBody>
      </p:sp>
      <p:graphicFrame>
        <p:nvGraphicFramePr>
          <p:cNvPr id="4" name="Table 4">
            <a:extLst>
              <a:ext uri="{FF2B5EF4-FFF2-40B4-BE49-F238E27FC236}">
                <a16:creationId xmlns:a16="http://schemas.microsoft.com/office/drawing/2014/main" id="{62BD4138-209E-4DA0-B14B-06A476DB9BE2}"/>
              </a:ext>
            </a:extLst>
          </p:cNvPr>
          <p:cNvGraphicFramePr>
            <a:graphicFrameLocks noGrp="1"/>
          </p:cNvGraphicFramePr>
          <p:nvPr>
            <p:extLst>
              <p:ext uri="{D42A27DB-BD31-4B8C-83A1-F6EECF244321}">
                <p14:modId xmlns:p14="http://schemas.microsoft.com/office/powerpoint/2010/main" val="563704975"/>
              </p:ext>
            </p:extLst>
          </p:nvPr>
        </p:nvGraphicFramePr>
        <p:xfrm>
          <a:off x="838200" y="3051386"/>
          <a:ext cx="6925056" cy="3570228"/>
        </p:xfrm>
        <a:graphic>
          <a:graphicData uri="http://schemas.openxmlformats.org/drawingml/2006/table">
            <a:tbl>
              <a:tblPr firstRow="1" bandRow="1">
                <a:tableStyleId>{5C22544A-7EE6-4342-B048-85BDC9FD1C3A}</a:tableStyleId>
              </a:tblPr>
              <a:tblGrid>
                <a:gridCol w="2019540">
                  <a:extLst>
                    <a:ext uri="{9D8B030D-6E8A-4147-A177-3AD203B41FA5}">
                      <a16:colId xmlns:a16="http://schemas.microsoft.com/office/drawing/2014/main" val="450696401"/>
                    </a:ext>
                  </a:extLst>
                </a:gridCol>
                <a:gridCol w="2458890">
                  <a:extLst>
                    <a:ext uri="{9D8B030D-6E8A-4147-A177-3AD203B41FA5}">
                      <a16:colId xmlns:a16="http://schemas.microsoft.com/office/drawing/2014/main" val="227754421"/>
                    </a:ext>
                  </a:extLst>
                </a:gridCol>
                <a:gridCol w="2446626">
                  <a:extLst>
                    <a:ext uri="{9D8B030D-6E8A-4147-A177-3AD203B41FA5}">
                      <a16:colId xmlns:a16="http://schemas.microsoft.com/office/drawing/2014/main" val="4069916165"/>
                    </a:ext>
                  </a:extLst>
                </a:gridCol>
              </a:tblGrid>
              <a:tr h="595038">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Under the project the following are the users</a:t>
                      </a:r>
                    </a:p>
                  </a:txBody>
                  <a:tcPr>
                    <a:solidFill>
                      <a:schemeClr val="tx1"/>
                    </a:solidFil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4130933302"/>
                  </a:ext>
                </a:extLst>
              </a:tr>
              <a:tr h="595038">
                <a:tc>
                  <a:txBody>
                    <a:bodyPr/>
                    <a:lstStyle/>
                    <a:p>
                      <a:r>
                        <a:rPr lang="en-IN" sz="2400" b="1" dirty="0">
                          <a:solidFill>
                            <a:schemeClr val="tx1"/>
                          </a:solidFill>
                        </a:rPr>
                        <a:t>User Name</a:t>
                      </a:r>
                      <a:endParaRPr lang="en-GB" sz="2400" b="1" dirty="0">
                        <a:solidFill>
                          <a:schemeClr val="tx1"/>
                        </a:solidFill>
                      </a:endParaRPr>
                    </a:p>
                  </a:txBody>
                  <a:tcPr>
                    <a:gradFill flip="none" rotWithShape="1">
                      <a:gsLst>
                        <a:gs pos="0">
                          <a:schemeClr val="accent1">
                            <a:tint val="40000"/>
                            <a:shade val="30000"/>
                            <a:satMod val="115000"/>
                          </a:schemeClr>
                        </a:gs>
                        <a:gs pos="50000">
                          <a:schemeClr val="accent1">
                            <a:tint val="40000"/>
                            <a:shade val="67500"/>
                            <a:satMod val="115000"/>
                          </a:schemeClr>
                        </a:gs>
                        <a:gs pos="100000">
                          <a:schemeClr val="accent1">
                            <a:tint val="40000"/>
                            <a:shade val="100000"/>
                            <a:satMod val="115000"/>
                          </a:schemeClr>
                        </a:gs>
                      </a:gsLst>
                      <a:path path="circle">
                        <a:fillToRect l="50000" t="50000" r="50000" b="50000"/>
                      </a:path>
                      <a:tileRect/>
                    </a:gradFill>
                  </a:tcPr>
                </a:tc>
                <a:tc>
                  <a:txBody>
                    <a:bodyPr/>
                    <a:lstStyle/>
                    <a:p>
                      <a:r>
                        <a:rPr lang="en-IN" sz="2400" b="1" dirty="0"/>
                        <a:t>Password</a:t>
                      </a:r>
                      <a:endParaRPr lang="en-GB" sz="2400" b="1" dirty="0"/>
                    </a:p>
                  </a:txBody>
                  <a:tcPr/>
                </a:tc>
                <a:tc>
                  <a:txBody>
                    <a:bodyPr/>
                    <a:lstStyle/>
                    <a:p>
                      <a:r>
                        <a:rPr lang="en-IN" sz="2400" b="1" dirty="0"/>
                        <a:t>Position</a:t>
                      </a:r>
                      <a:endParaRPr lang="en-GB" sz="2400" b="1" dirty="0"/>
                    </a:p>
                  </a:txBody>
                  <a:tcPr/>
                </a:tc>
                <a:extLst>
                  <a:ext uri="{0D108BD9-81ED-4DB2-BD59-A6C34878D82A}">
                    <a16:rowId xmlns:a16="http://schemas.microsoft.com/office/drawing/2014/main" val="960218352"/>
                  </a:ext>
                </a:extLst>
              </a:tr>
              <a:tr h="595038">
                <a:tc>
                  <a:txBody>
                    <a:bodyPr/>
                    <a:lstStyle/>
                    <a:p>
                      <a:r>
                        <a:rPr lang="en-IN" dirty="0"/>
                        <a:t>admin</a:t>
                      </a:r>
                      <a:endParaRPr lang="en-GB" dirty="0"/>
                    </a:p>
                  </a:txBody>
                  <a:tcPr/>
                </a:tc>
                <a:tc>
                  <a:txBody>
                    <a:bodyPr/>
                    <a:lstStyle/>
                    <a:p>
                      <a:r>
                        <a:rPr lang="en-IN" dirty="0"/>
                        <a:t>admin123</a:t>
                      </a:r>
                      <a:endParaRPr lang="en-GB" dirty="0"/>
                    </a:p>
                  </a:txBody>
                  <a:tcPr/>
                </a:tc>
                <a:tc>
                  <a:txBody>
                    <a:bodyPr/>
                    <a:lstStyle/>
                    <a:p>
                      <a:r>
                        <a:rPr lang="en-IN" dirty="0"/>
                        <a:t>Administrator</a:t>
                      </a:r>
                      <a:endParaRPr lang="en-GB" dirty="0"/>
                    </a:p>
                  </a:txBody>
                  <a:tcPr/>
                </a:tc>
                <a:extLst>
                  <a:ext uri="{0D108BD9-81ED-4DB2-BD59-A6C34878D82A}">
                    <a16:rowId xmlns:a16="http://schemas.microsoft.com/office/drawing/2014/main" val="1033657300"/>
                  </a:ext>
                </a:extLst>
              </a:tr>
              <a:tr h="595038">
                <a:tc>
                  <a:txBody>
                    <a:bodyPr/>
                    <a:lstStyle/>
                    <a:p>
                      <a:r>
                        <a:rPr lang="en-IN" dirty="0" err="1"/>
                        <a:t>prakhar</a:t>
                      </a:r>
                      <a:endParaRPr lang="en-GB" dirty="0"/>
                    </a:p>
                  </a:txBody>
                  <a:tcPr/>
                </a:tc>
                <a:tc>
                  <a:txBody>
                    <a:bodyPr/>
                    <a:lstStyle/>
                    <a:p>
                      <a:r>
                        <a:rPr lang="en-IN" dirty="0"/>
                        <a:t>123</a:t>
                      </a:r>
                      <a:endParaRPr lang="en-GB" dirty="0"/>
                    </a:p>
                  </a:txBody>
                  <a:tcPr/>
                </a:tc>
                <a:tc>
                  <a:txBody>
                    <a:bodyPr/>
                    <a:lstStyle/>
                    <a:p>
                      <a:r>
                        <a:rPr lang="en-IN" dirty="0"/>
                        <a:t>user</a:t>
                      </a:r>
                      <a:endParaRPr lang="en-GB" dirty="0"/>
                    </a:p>
                  </a:txBody>
                  <a:tcPr/>
                </a:tc>
                <a:extLst>
                  <a:ext uri="{0D108BD9-81ED-4DB2-BD59-A6C34878D82A}">
                    <a16:rowId xmlns:a16="http://schemas.microsoft.com/office/drawing/2014/main" val="3211740450"/>
                  </a:ext>
                </a:extLst>
              </a:tr>
              <a:tr h="595038">
                <a:tc>
                  <a:txBody>
                    <a:bodyPr/>
                    <a:lstStyle/>
                    <a:p>
                      <a:r>
                        <a:rPr lang="en-IN" dirty="0"/>
                        <a:t>Atul</a:t>
                      </a:r>
                      <a:endParaRPr lang="en-GB" dirty="0"/>
                    </a:p>
                  </a:txBody>
                  <a:tcPr/>
                </a:tc>
                <a:tc>
                  <a:txBody>
                    <a:bodyPr/>
                    <a:lstStyle/>
                    <a:p>
                      <a:r>
                        <a:rPr lang="en-IN" dirty="0"/>
                        <a:t>123`</a:t>
                      </a:r>
                      <a:endParaRPr lang="en-GB" dirty="0"/>
                    </a:p>
                  </a:txBody>
                  <a:tcPr/>
                </a:tc>
                <a:tc>
                  <a:txBody>
                    <a:bodyPr/>
                    <a:lstStyle/>
                    <a:p>
                      <a:r>
                        <a:rPr lang="en-IN" dirty="0"/>
                        <a:t>user</a:t>
                      </a:r>
                      <a:endParaRPr lang="en-GB" dirty="0"/>
                    </a:p>
                  </a:txBody>
                  <a:tcPr/>
                </a:tc>
                <a:extLst>
                  <a:ext uri="{0D108BD9-81ED-4DB2-BD59-A6C34878D82A}">
                    <a16:rowId xmlns:a16="http://schemas.microsoft.com/office/drawing/2014/main" val="399314750"/>
                  </a:ext>
                </a:extLst>
              </a:tr>
              <a:tr h="595038">
                <a:tc>
                  <a:txBody>
                    <a:bodyPr/>
                    <a:lstStyle/>
                    <a:p>
                      <a:r>
                        <a:rPr lang="en-IN" dirty="0" err="1"/>
                        <a:t>Jaswanth</a:t>
                      </a:r>
                      <a:endParaRPr lang="en-GB" dirty="0"/>
                    </a:p>
                  </a:txBody>
                  <a:tcPr/>
                </a:tc>
                <a:tc>
                  <a:txBody>
                    <a:bodyPr/>
                    <a:lstStyle/>
                    <a:p>
                      <a:r>
                        <a:rPr lang="en-IN" dirty="0"/>
                        <a:t>123</a:t>
                      </a:r>
                      <a:endParaRPr lang="en-GB" dirty="0"/>
                    </a:p>
                  </a:txBody>
                  <a:tcPr/>
                </a:tc>
                <a:tc>
                  <a:txBody>
                    <a:bodyPr/>
                    <a:lstStyle/>
                    <a:p>
                      <a:r>
                        <a:rPr lang="en-IN" dirty="0"/>
                        <a:t>user</a:t>
                      </a:r>
                      <a:endParaRPr lang="en-GB" dirty="0"/>
                    </a:p>
                  </a:txBody>
                  <a:tcPr/>
                </a:tc>
                <a:extLst>
                  <a:ext uri="{0D108BD9-81ED-4DB2-BD59-A6C34878D82A}">
                    <a16:rowId xmlns:a16="http://schemas.microsoft.com/office/drawing/2014/main" val="2110175972"/>
                  </a:ext>
                </a:extLst>
              </a:tr>
            </a:tbl>
          </a:graphicData>
        </a:graphic>
      </p:graphicFrame>
    </p:spTree>
    <p:extLst>
      <p:ext uri="{BB962C8B-B14F-4D97-AF65-F5344CB8AC3E}">
        <p14:creationId xmlns:p14="http://schemas.microsoft.com/office/powerpoint/2010/main" val="278643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F5AB-4FFB-488A-8A34-1ACCB71E1CB9}"/>
              </a:ext>
            </a:extLst>
          </p:cNvPr>
          <p:cNvSpPr>
            <a:spLocks noGrp="1"/>
          </p:cNvSpPr>
          <p:nvPr>
            <p:ph type="title"/>
          </p:nvPr>
        </p:nvSpPr>
        <p:spPr/>
        <p:txBody>
          <a:bodyPr>
            <a:normAutofit/>
          </a:bodyPr>
          <a:lstStyle/>
          <a:p>
            <a:r>
              <a:rPr lang="en-IN" sz="7200" b="1" u="sng" dirty="0">
                <a:solidFill>
                  <a:schemeClr val="bg1"/>
                </a:solidFill>
                <a:effectLst>
                  <a:outerShdw blurRad="38100" dist="38100" dir="2700000" algn="tl">
                    <a:srgbClr val="000000">
                      <a:alpha val="43137"/>
                    </a:srgbClr>
                  </a:outerShdw>
                </a:effectLst>
              </a:rPr>
              <a:t>Technology used</a:t>
            </a:r>
            <a:endParaRPr lang="en-GB" sz="7200" b="1" u="sng"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EF2A55B-1163-40BD-B748-D3489E339AD3}"/>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GB" sz="3200" b="1" u="sng" strike="noStrike" dirty="0">
                <a:solidFill>
                  <a:schemeClr val="bg1"/>
                </a:solidFill>
                <a:effectLst>
                  <a:outerShdw blurRad="38100" dist="38100" dir="2700000" algn="tl">
                    <a:srgbClr val="000000">
                      <a:alpha val="43137"/>
                    </a:srgbClr>
                  </a:outerShdw>
                </a:effectLst>
                <a:latin typeface="Calibri" panose="020F0502020204030204" pitchFamily="34" charset="0"/>
              </a:rPr>
              <a:t>Basic Frontend</a:t>
            </a:r>
            <a:b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1. HTML</a:t>
            </a:r>
            <a:b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2. CSS</a:t>
            </a:r>
          </a:p>
          <a:p>
            <a:pPr marL="0" indent="0" rtl="0" fontAlgn="base">
              <a:spcBef>
                <a:spcPts val="0"/>
              </a:spcBef>
              <a:spcAft>
                <a:spcPts val="0"/>
              </a:spcAft>
              <a:buNone/>
            </a:pPr>
            <a:endParaRPr lang="en-GB" sz="2400" b="1" dirty="0">
              <a:solidFill>
                <a:schemeClr val="bg1"/>
              </a:solidFill>
              <a:effectLst>
                <a:outerShdw blurRad="38100" dist="38100" dir="2700000" algn="tl">
                  <a:srgbClr val="000000">
                    <a:alpha val="43137"/>
                  </a:srgbClr>
                </a:outerShdw>
              </a:effectLst>
              <a:latin typeface="Calibri" panose="020F0502020204030204" pitchFamily="34" charset="0"/>
            </a:endParaRPr>
          </a:p>
          <a:p>
            <a:pPr fontAlgn="base">
              <a:spcBef>
                <a:spcPts val="0"/>
              </a:spcBef>
            </a:pPr>
            <a:r>
              <a:rPr lang="en-GB" sz="3200" b="1" u="sng" dirty="0">
                <a:solidFill>
                  <a:schemeClr val="bg1"/>
                </a:solidFill>
                <a:effectLst>
                  <a:outerShdw blurRad="38100" dist="38100" dir="2700000" algn="tl">
                    <a:srgbClr val="000000">
                      <a:alpha val="43137"/>
                    </a:srgbClr>
                  </a:outerShdw>
                </a:effectLst>
                <a:latin typeface="Calibri" panose="020F0502020204030204" pitchFamily="34" charset="0"/>
              </a:rPr>
              <a:t>Framework</a:t>
            </a:r>
          </a:p>
          <a:p>
            <a:pPr marL="0" indent="0" rtl="0" fontAlgn="base">
              <a:spcBef>
                <a:spcPts val="0"/>
              </a:spcBef>
              <a:spcAft>
                <a:spcPts val="0"/>
              </a:spcAft>
              <a:buNone/>
            </a:pP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   .Font-awesome | </a:t>
            </a:r>
            <a:r>
              <a:rPr lang="en-GB" sz="1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fonts and icon pack</a:t>
            </a:r>
          </a:p>
          <a:p>
            <a:pPr marL="0" indent="0" rtl="0" fontAlgn="base">
              <a:spcBef>
                <a:spcPts val="0"/>
              </a:spcBef>
              <a:spcAft>
                <a:spcPts val="0"/>
              </a:spcAft>
              <a:buNone/>
            </a:pP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   .DataTables|</a:t>
            </a:r>
            <a:r>
              <a:rPr lang="en-GB" sz="1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Table plugin for jQuery</a:t>
            </a:r>
          </a:p>
          <a:p>
            <a:pPr marL="0" indent="0" rtl="0" fontAlgn="base">
              <a:spcBef>
                <a:spcPts val="0"/>
              </a:spcBef>
              <a:spcAft>
                <a:spcPts val="0"/>
              </a:spcAft>
              <a:buNone/>
            </a:pPr>
            <a:r>
              <a:rPr lang="en-GB" sz="2400" b="1" dirty="0">
                <a:solidFill>
                  <a:schemeClr val="bg1"/>
                </a:solidFill>
                <a:effectLst>
                  <a:outerShdw blurRad="38100" dist="38100" dir="2700000" algn="tl">
                    <a:srgbClr val="000000">
                      <a:alpha val="43137"/>
                    </a:srgbClr>
                  </a:outerShdw>
                </a:effectLst>
                <a:latin typeface="Calibri" panose="020F0502020204030204" pitchFamily="34" charset="0"/>
              </a:rPr>
              <a:t>   .Bootstrap | </a:t>
            </a:r>
            <a:r>
              <a:rPr lang="en-GB" sz="1400" b="1" dirty="0">
                <a:solidFill>
                  <a:schemeClr val="bg1"/>
                </a:solidFill>
                <a:effectLst>
                  <a:outerShdw blurRad="38100" dist="38100" dir="2700000" algn="tl">
                    <a:srgbClr val="000000">
                      <a:alpha val="43137"/>
                    </a:srgbClr>
                  </a:outerShdw>
                </a:effectLst>
                <a:latin typeface="Calibri" panose="020F0502020204030204" pitchFamily="34" charset="0"/>
              </a:rPr>
              <a:t>pop-up, Containers, etc</a:t>
            </a:r>
            <a:endParaRPr lang="en-GB" sz="1400" b="1" i="0"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p>
            <a:pPr marL="0" indent="0" rtl="0" fontAlgn="base">
              <a:spcBef>
                <a:spcPts val="0"/>
              </a:spcBef>
              <a:spcAft>
                <a:spcPts val="0"/>
              </a:spcAft>
              <a:buNone/>
            </a:pPr>
            <a:endPar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GB" sz="3200" b="1" i="0" u="sng" strike="noStrike" dirty="0">
                <a:solidFill>
                  <a:schemeClr val="bg1"/>
                </a:solidFill>
                <a:effectLst>
                  <a:outerShdw blurRad="38100" dist="38100" dir="2700000" algn="tl">
                    <a:srgbClr val="000000">
                      <a:alpha val="43137"/>
                    </a:srgbClr>
                  </a:outerShdw>
                </a:effectLst>
                <a:latin typeface="Calibri" panose="020F0502020204030204" pitchFamily="34" charset="0"/>
              </a:rPr>
              <a:t>Backend</a:t>
            </a:r>
            <a:b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1. PHP</a:t>
            </a:r>
            <a:b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2. MySQL</a:t>
            </a:r>
            <a:b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br>
            <a:r>
              <a:rPr lang="en-GB" sz="2400" b="1" i="0" strike="noStrike" dirty="0">
                <a:solidFill>
                  <a:schemeClr val="bg1"/>
                </a:solidFill>
                <a:effectLst>
                  <a:outerShdw blurRad="38100" dist="38100" dir="2700000" algn="tl">
                    <a:srgbClr val="000000">
                      <a:alpha val="43137"/>
                    </a:srgbClr>
                  </a:outerShdw>
                </a:effectLst>
                <a:latin typeface="Calibri" panose="020F0502020204030204" pitchFamily="34" charset="0"/>
              </a:rPr>
              <a:t>3.Jquery</a:t>
            </a:r>
          </a:p>
          <a:p>
            <a:pPr rtl="0" fontAlgn="base">
              <a:spcBef>
                <a:spcPts val="0"/>
              </a:spcBef>
              <a:spcAft>
                <a:spcPts val="0"/>
              </a:spcAft>
              <a:buFont typeface="Arial" panose="020B0604020202020204" pitchFamily="34" charset="0"/>
              <a:buChar char="•"/>
            </a:pPr>
            <a:r>
              <a:rPr lang="en-GB" sz="2400" b="1" dirty="0">
                <a:solidFill>
                  <a:schemeClr val="bg1"/>
                </a:solidFill>
                <a:effectLst>
                  <a:outerShdw blurRad="38100" dist="38100" dir="2700000" algn="tl">
                    <a:srgbClr val="000000">
                      <a:alpha val="43137"/>
                    </a:srgbClr>
                  </a:outerShdw>
                </a:effectLst>
                <a:latin typeface="Calibri" panose="020F0502020204030204" pitchFamily="34" charset="0"/>
              </a:rPr>
              <a:t>4.JavaScript</a:t>
            </a:r>
            <a:endParaRPr lang="en-GB"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072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4660-2243-41A8-B32D-09D2849930FB}"/>
              </a:ext>
            </a:extLst>
          </p:cNvPr>
          <p:cNvSpPr>
            <a:spLocks noGrp="1"/>
          </p:cNvSpPr>
          <p:nvPr>
            <p:ph type="title"/>
          </p:nvPr>
        </p:nvSpPr>
        <p:spPr/>
        <p:txBody>
          <a:bodyPr>
            <a:normAutofit/>
          </a:bodyPr>
          <a:lstStyle/>
          <a:p>
            <a:r>
              <a:rPr lang="en-IN" sz="7200" b="1" u="sng" dirty="0">
                <a:solidFill>
                  <a:schemeClr val="bg1"/>
                </a:solidFill>
              </a:rPr>
              <a:t>System Features</a:t>
            </a:r>
            <a:endParaRPr lang="en-GB" sz="7200" b="1" u="sng" dirty="0">
              <a:solidFill>
                <a:schemeClr val="bg1"/>
              </a:solidFill>
            </a:endParaRPr>
          </a:p>
        </p:txBody>
      </p:sp>
      <p:sp>
        <p:nvSpPr>
          <p:cNvPr id="3" name="Content Placeholder 2">
            <a:extLst>
              <a:ext uri="{FF2B5EF4-FFF2-40B4-BE49-F238E27FC236}">
                <a16:creationId xmlns:a16="http://schemas.microsoft.com/office/drawing/2014/main" id="{150A56C3-4BCF-46A7-BFF9-3585023E2558}"/>
              </a:ext>
            </a:extLst>
          </p:cNvPr>
          <p:cNvSpPr>
            <a:spLocks noGrp="1"/>
          </p:cNvSpPr>
          <p:nvPr>
            <p:ph idx="1"/>
          </p:nvPr>
        </p:nvSpPr>
        <p:spPr/>
        <p:txBody>
          <a:bodyPr/>
          <a:lstStyle/>
          <a:p>
            <a:pPr marL="0" indent="0">
              <a:buNone/>
            </a:pPr>
            <a:r>
              <a:rPr lang="en-IN" dirty="0">
                <a:solidFill>
                  <a:schemeClr val="bg1"/>
                </a:solidFill>
              </a:rPr>
              <a:t>Buy-</a:t>
            </a:r>
          </a:p>
          <a:p>
            <a:pPr marL="514350" indent="-514350">
              <a:buFont typeface="+mj-lt"/>
              <a:buAutoNum type="arabicPeriod"/>
            </a:pPr>
            <a:r>
              <a:rPr lang="en-IN" dirty="0">
                <a:solidFill>
                  <a:schemeClr val="bg1"/>
                </a:solidFill>
              </a:rPr>
              <a:t>Verified user (lets say Rahul) can bid on any available product, suppose his bid is the highest.</a:t>
            </a:r>
          </a:p>
          <a:p>
            <a:pPr marL="514350" indent="-514350">
              <a:buFont typeface="+mj-lt"/>
              <a:buAutoNum type="arabicPeriod"/>
            </a:pPr>
            <a:r>
              <a:rPr lang="en-IN" dirty="0">
                <a:solidFill>
                  <a:schemeClr val="bg1"/>
                </a:solidFill>
              </a:rPr>
              <a:t>After the Due-date of the bid </a:t>
            </a:r>
            <a:r>
              <a:rPr lang="en-IN" dirty="0" err="1">
                <a:solidFill>
                  <a:schemeClr val="bg1"/>
                </a:solidFill>
              </a:rPr>
              <a:t>ends,the</a:t>
            </a:r>
            <a:r>
              <a:rPr lang="en-IN" dirty="0">
                <a:solidFill>
                  <a:schemeClr val="bg1"/>
                </a:solidFill>
              </a:rPr>
              <a:t> admin will get to know the highest bidder.</a:t>
            </a:r>
          </a:p>
          <a:p>
            <a:pPr marL="514350" indent="-514350">
              <a:buFont typeface="+mj-lt"/>
              <a:buAutoNum type="arabicPeriod"/>
            </a:pPr>
            <a:r>
              <a:rPr lang="en-IN" dirty="0">
                <a:solidFill>
                  <a:schemeClr val="bg1"/>
                </a:solidFill>
              </a:rPr>
              <a:t>Admin will now send the information to the seller about the buyer and the transaction can be completed from other end.</a:t>
            </a:r>
          </a:p>
        </p:txBody>
      </p:sp>
    </p:spTree>
    <p:extLst>
      <p:ext uri="{BB962C8B-B14F-4D97-AF65-F5344CB8AC3E}">
        <p14:creationId xmlns:p14="http://schemas.microsoft.com/office/powerpoint/2010/main" val="27066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FB34-44B7-4966-91E4-EAF3769B04DB}"/>
              </a:ext>
            </a:extLst>
          </p:cNvPr>
          <p:cNvSpPr>
            <a:spLocks noGrp="1"/>
          </p:cNvSpPr>
          <p:nvPr>
            <p:ph type="title"/>
          </p:nvPr>
        </p:nvSpPr>
        <p:spPr/>
        <p:txBody>
          <a:bodyPr>
            <a:normAutofit fontScale="90000"/>
          </a:bodyPr>
          <a:lstStyle/>
          <a:p>
            <a:pPr algn="ctr"/>
            <a:r>
              <a:rPr lang="en-IN" sz="7200" b="1" u="sng" dirty="0">
                <a:solidFill>
                  <a:schemeClr val="bg1"/>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Database Schema</a:t>
            </a:r>
            <a:br>
              <a:rPr lang="en-IN" dirty="0"/>
            </a:br>
            <a:endParaRPr lang="en-GB" sz="2400" dirty="0"/>
          </a:p>
        </p:txBody>
      </p:sp>
      <p:pic>
        <p:nvPicPr>
          <p:cNvPr id="6" name="Content Placeholder 5">
            <a:extLst>
              <a:ext uri="{FF2B5EF4-FFF2-40B4-BE49-F238E27FC236}">
                <a16:creationId xmlns:a16="http://schemas.microsoft.com/office/drawing/2014/main" id="{2AEEE271-EA55-47E2-AE0B-848AB26659C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8560"/>
          <a:stretch/>
        </p:blipFill>
        <p:spPr>
          <a:xfrm>
            <a:off x="2647983" y="1798193"/>
            <a:ext cx="6896033" cy="4351338"/>
          </a:xfrm>
        </p:spPr>
      </p:pic>
    </p:spTree>
    <p:extLst>
      <p:ext uri="{BB962C8B-B14F-4D97-AF65-F5344CB8AC3E}">
        <p14:creationId xmlns:p14="http://schemas.microsoft.com/office/powerpoint/2010/main" val="125846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E3D0-347C-460D-A8AA-8E162A964D1A}"/>
              </a:ext>
            </a:extLst>
          </p:cNvPr>
          <p:cNvSpPr>
            <a:spLocks noGrp="1"/>
          </p:cNvSpPr>
          <p:nvPr>
            <p:ph type="title"/>
          </p:nvPr>
        </p:nvSpPr>
        <p:spPr/>
        <p:txBody>
          <a:bodyPr>
            <a:normAutofit/>
          </a:bodyPr>
          <a:lstStyle/>
          <a:p>
            <a:pPr algn="ctr"/>
            <a:r>
              <a:rPr lang="en-IN" sz="7200" b="1" u="sng" dirty="0">
                <a:solidFill>
                  <a:schemeClr val="bg1"/>
                </a:solidFill>
              </a:rPr>
              <a:t>ER Diagram</a:t>
            </a:r>
            <a:endParaRPr lang="en-GB" sz="7200" b="1" u="sng" dirty="0">
              <a:solidFill>
                <a:schemeClr val="bg1"/>
              </a:solidFill>
            </a:endParaRPr>
          </a:p>
        </p:txBody>
      </p:sp>
      <p:pic>
        <p:nvPicPr>
          <p:cNvPr id="5" name="Content Placeholder 4">
            <a:extLst>
              <a:ext uri="{FF2B5EF4-FFF2-40B4-BE49-F238E27FC236}">
                <a16:creationId xmlns:a16="http://schemas.microsoft.com/office/drawing/2014/main" id="{021A7EB1-1E1F-4B46-AF28-13244499B8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814" b="16921"/>
          <a:stretch/>
        </p:blipFill>
        <p:spPr>
          <a:xfrm>
            <a:off x="2174603" y="1798193"/>
            <a:ext cx="7975238" cy="3615055"/>
          </a:xfrm>
        </p:spPr>
      </p:pic>
    </p:spTree>
    <p:extLst>
      <p:ext uri="{BB962C8B-B14F-4D97-AF65-F5344CB8AC3E}">
        <p14:creationId xmlns:p14="http://schemas.microsoft.com/office/powerpoint/2010/main" val="275244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B4D0-1501-4364-8E9B-08A53FA02F23}"/>
              </a:ext>
            </a:extLst>
          </p:cNvPr>
          <p:cNvSpPr>
            <a:spLocks noGrp="1"/>
          </p:cNvSpPr>
          <p:nvPr>
            <p:ph type="title"/>
          </p:nvPr>
        </p:nvSpPr>
        <p:spPr>
          <a:xfrm>
            <a:off x="147783" y="-932872"/>
            <a:ext cx="11905672" cy="8091054"/>
          </a:xfrm>
        </p:spPr>
        <p:txBody>
          <a:bodyPr>
            <a:noAutofit/>
          </a:bodyPr>
          <a:lstStyle/>
          <a:p>
            <a:pPr algn="ctr"/>
            <a:r>
              <a:rPr lang="en-IN" sz="9600" b="1" u="sng" dirty="0">
                <a:solidFill>
                  <a:schemeClr val="bg1"/>
                </a:solidFill>
                <a:hlinkClick r:id="rId2">
                  <a:extLst>
                    <a:ext uri="{A12FA001-AC4F-418D-AE19-62706E023703}">
                      <ahyp:hlinkClr xmlns:ahyp="http://schemas.microsoft.com/office/drawing/2018/hyperlinkcolor" val="tx"/>
                    </a:ext>
                  </a:extLst>
                </a:hlinkClick>
              </a:rPr>
              <a:t>System UI</a:t>
            </a:r>
            <a:r>
              <a:rPr lang="en-IN" sz="9600" b="1" u="sng" dirty="0">
                <a:solidFill>
                  <a:schemeClr val="bg1"/>
                </a:solidFill>
              </a:rPr>
              <a:t> and </a:t>
            </a:r>
            <a:r>
              <a:rPr lang="en-IN" sz="9600" b="1" u="sng" dirty="0" err="1">
                <a:solidFill>
                  <a:schemeClr val="bg1"/>
                </a:solidFill>
              </a:rPr>
              <a:t>ScreenShots</a:t>
            </a:r>
            <a:endParaRPr lang="en-GB" sz="9600" b="1" u="sng" dirty="0">
              <a:solidFill>
                <a:schemeClr val="bg1"/>
              </a:solidFill>
            </a:endParaRPr>
          </a:p>
        </p:txBody>
      </p:sp>
      <p:sp>
        <p:nvSpPr>
          <p:cNvPr id="3" name="Content Placeholder 2">
            <a:extLst>
              <a:ext uri="{FF2B5EF4-FFF2-40B4-BE49-F238E27FC236}">
                <a16:creationId xmlns:a16="http://schemas.microsoft.com/office/drawing/2014/main" id="{4420E235-42DD-4648-8265-69CBF1A73151}"/>
              </a:ext>
            </a:extLst>
          </p:cNvPr>
          <p:cNvSpPr>
            <a:spLocks noGrp="1"/>
          </p:cNvSpPr>
          <p:nvPr>
            <p:ph idx="1"/>
          </p:nvPr>
        </p:nvSpPr>
        <p:spPr>
          <a:xfrm>
            <a:off x="838200" y="3094181"/>
            <a:ext cx="6162964" cy="3082781"/>
          </a:xfrm>
        </p:spPr>
        <p:txBody>
          <a:bodyPr/>
          <a:lstStyle/>
          <a:p>
            <a:pPr marL="0" indent="0">
              <a:buNone/>
            </a:pPr>
            <a:r>
              <a:rPr lang="en-IN" dirty="0"/>
              <a:t> </a:t>
            </a:r>
            <a:endParaRPr lang="en-GB" dirty="0"/>
          </a:p>
        </p:txBody>
      </p:sp>
    </p:spTree>
    <p:extLst>
      <p:ext uri="{BB962C8B-B14F-4D97-AF65-F5344CB8AC3E}">
        <p14:creationId xmlns:p14="http://schemas.microsoft.com/office/powerpoint/2010/main" val="193835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353</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Auctioneer IIITDMJ</vt:lpstr>
      <vt:lpstr>Introduction</vt:lpstr>
      <vt:lpstr>Purpose and Scope</vt:lpstr>
      <vt:lpstr>Users-</vt:lpstr>
      <vt:lpstr>Technology used</vt:lpstr>
      <vt:lpstr>System Features</vt:lpstr>
      <vt:lpstr>Database Schema </vt:lpstr>
      <vt:lpstr>ER Diagram</vt:lpstr>
      <vt:lpstr>System UI and 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Auctioneer IIITDMJ</dc:title>
  <dc:creator>shashwat raghuvanshi</dc:creator>
  <cp:lastModifiedBy>shashwat raghuvanshi</cp:lastModifiedBy>
  <cp:revision>2</cp:revision>
  <dcterms:created xsi:type="dcterms:W3CDTF">2021-10-06T09:03:49Z</dcterms:created>
  <dcterms:modified xsi:type="dcterms:W3CDTF">2021-11-16T05:44:19Z</dcterms:modified>
</cp:coreProperties>
</file>