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724-839A-47F5-811B-98B58467A9A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F4CFF79-9B1F-4E21-8BCA-7CBCD331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5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724-839A-47F5-811B-98B58467A9A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F4CFF79-9B1F-4E21-8BCA-7CBCD331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3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724-839A-47F5-811B-98B58467A9A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F4CFF79-9B1F-4E21-8BCA-7CBCD331159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429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724-839A-47F5-811B-98B58467A9A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F4CFF79-9B1F-4E21-8BCA-7CBCD331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9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724-839A-47F5-811B-98B58467A9A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F4CFF79-9B1F-4E21-8BCA-7CBCD331159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6258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724-839A-47F5-811B-98B58467A9A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F4CFF79-9B1F-4E21-8BCA-7CBCD331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3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724-839A-47F5-811B-98B58467A9A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FF79-9B1F-4E21-8BCA-7CBCD331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80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724-839A-47F5-811B-98B58467A9A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FF79-9B1F-4E21-8BCA-7CBCD331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44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724-839A-47F5-811B-98B58467A9A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FF79-9B1F-4E21-8BCA-7CBCD331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37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724-839A-47F5-811B-98B58467A9A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F4CFF79-9B1F-4E21-8BCA-7CBCD331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813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724-839A-47F5-811B-98B58467A9A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F4CFF79-9B1F-4E21-8BCA-7CBCD331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97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724-839A-47F5-811B-98B58467A9A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F4CFF79-9B1F-4E21-8BCA-7CBCD331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82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724-839A-47F5-811B-98B58467A9A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FF79-9B1F-4E21-8BCA-7CBCD331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4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724-839A-47F5-811B-98B58467A9A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FF79-9B1F-4E21-8BCA-7CBCD331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29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724-839A-47F5-811B-98B58467A9A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FF79-9B1F-4E21-8BCA-7CBCD331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39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724-839A-47F5-811B-98B58467A9A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F4CFF79-9B1F-4E21-8BCA-7CBCD331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91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3F724-839A-47F5-811B-98B58467A9A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F4CFF79-9B1F-4E21-8BCA-7CBCD331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50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4tdDwGKmA0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0A0C4-2FCB-0017-8BF1-7E699FC6D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5352" y="136186"/>
            <a:ext cx="5596647" cy="1352146"/>
          </a:xfrm>
        </p:spPr>
        <p:txBody>
          <a:bodyPr anchor="ctr">
            <a:normAutofit/>
          </a:bodyPr>
          <a:lstStyle/>
          <a:p>
            <a:r>
              <a:rPr lang="en-US" sz="2400" b="0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Maximizing Data Value: A Comprehensive Infrastructure Proposal</a:t>
            </a:r>
            <a:endParaRPr lang="en-US" sz="6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404B32-B111-98C1-0749-451E9EA58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7967" y="5129281"/>
            <a:ext cx="3537624" cy="1028328"/>
          </a:xfrm>
        </p:spPr>
        <p:txBody>
          <a:bodyPr>
            <a:normAutofit fontScale="85000" lnSpcReduction="10000"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Design &amp; Analysis Team: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Akshay Paunikar (Data Scientist)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Jakob (Senior Data Scientist)</a:t>
            </a:r>
          </a:p>
        </p:txBody>
      </p:sp>
    </p:spTree>
    <p:extLst>
      <p:ext uri="{BB962C8B-B14F-4D97-AF65-F5344CB8AC3E}">
        <p14:creationId xmlns:p14="http://schemas.microsoft.com/office/powerpoint/2010/main" val="7587328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C1F510-134D-7DE1-73D5-F1059BB70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6673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DD2FE2-B5C6-53D5-DD8A-3476C8688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 PwC we develop a data strategy by creating a data vision, defining data reports and analyzing data platform maturity. We develop a group-wide data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strategy and enable clients to add value by helping them efficiently analyze their own data, produce reports and create dashboards.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the financial landscape evolves, the client recognizes the significance of harnessing their extensive data assets for strategic decision-making and operational efficiency.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presentation outlines PwC's proposal for building a robust data infrastructure that empowers the client to unlock the full potential of their data resources.</a:t>
            </a:r>
          </a:p>
        </p:txBody>
      </p:sp>
    </p:spTree>
    <p:extLst>
      <p:ext uri="{BB962C8B-B14F-4D97-AF65-F5344CB8AC3E}">
        <p14:creationId xmlns:p14="http://schemas.microsoft.com/office/powerpoint/2010/main" val="4090287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C1F510-134D-7DE1-73D5-F1059BB70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6673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Key Questions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DD2FE2-B5C6-53D5-DD8A-3476C8688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57738"/>
            <a:ext cx="8915400" cy="4444482"/>
          </a:xfrm>
        </p:spPr>
        <p:txBody>
          <a:bodyPr>
            <a:normAutofit fontScale="92500" lnSpcReduction="20000"/>
          </a:bodyPr>
          <a:lstStyle/>
          <a:p>
            <a:r>
              <a:rPr lang="en-US" sz="17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Sources: 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you provide an overview of the existing data sources within the organization?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 departments generate the most critical data?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Importance: </a:t>
            </a:r>
            <a:r>
              <a:rPr lang="en-US" sz="1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Understanding the various data sources is fundamental for designing an effective data infrastructure. It helps identify the diversity of data and the potential complexity in integration.</a:t>
            </a:r>
            <a:endParaRPr lang="en-US" sz="15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7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Quality: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confident are you in the accuracy and completeness of your data?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there any specific data quality concerns we should address?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Importance: </a:t>
            </a:r>
            <a:r>
              <a:rPr lang="en-US" sz="1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quality is paramount for reliable analytics and decision-making. Identifying data quality concerns upfront ensures that the proposed solution addresses potential issues, enhancing trust in the data.</a:t>
            </a:r>
          </a:p>
          <a:p>
            <a:r>
              <a:rPr lang="en-US" sz="17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Usage: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are the primary use cases for your data?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is data currently utilized for decision-making?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Importance: </a:t>
            </a:r>
            <a:r>
              <a:rPr lang="en-US" sz="1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Knowing how data is currently used provides insights into the specific requirements for analytics, reporting, and decision-making. It guides the design of the infrastructure to meet these specific use cases.</a:t>
            </a:r>
            <a:endParaRPr lang="en-US" sz="15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790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C1F510-134D-7DE1-73D5-F1059BB70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6673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Considerations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DD2FE2-B5C6-53D5-DD8A-3476C8688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57738"/>
            <a:ext cx="8915400" cy="4444482"/>
          </a:xfrm>
        </p:spPr>
        <p:txBody>
          <a:bodyPr>
            <a:normAutofit fontScale="77500" lnSpcReduction="20000"/>
          </a:bodyPr>
          <a:lstStyle/>
          <a:p>
            <a:r>
              <a:rPr lang="en-US" sz="2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Security &amp; Privacy: </a:t>
            </a:r>
          </a:p>
          <a:p>
            <a:pPr>
              <a:buFont typeface="+mj-lt"/>
              <a:buAutoNum type="arabicPeriod"/>
            </a:pPr>
            <a:r>
              <a:rPr lang="en-US" sz="1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are the privacy and security requirements for your data?</a:t>
            </a:r>
          </a:p>
          <a:p>
            <a:pPr>
              <a:buFont typeface="+mj-lt"/>
              <a:buAutoNum type="arabicPeriod"/>
            </a:pPr>
            <a:r>
              <a:rPr lang="en-US" sz="1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there any compliance standards or regulations we need to adhere to?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Importance: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Financial institutions deal with sensitive and confidential information. Ensuring robust data security and privacy measures is crucial to comply with regulations, build trust with customers, and protect against data breaches.</a:t>
            </a:r>
            <a:endParaRPr 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Scalability:</a:t>
            </a:r>
          </a:p>
          <a:p>
            <a:pPr>
              <a:buFont typeface="+mj-lt"/>
              <a:buAutoNum type="arabicPeriod"/>
            </a:pPr>
            <a:r>
              <a:rPr lang="en-US" sz="1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the expected growth rate of your data in the coming years?</a:t>
            </a:r>
          </a:p>
          <a:p>
            <a:pPr>
              <a:buFont typeface="+mj-lt"/>
              <a:buAutoNum type="arabicPeriod"/>
            </a:pPr>
            <a:r>
              <a:rPr lang="en-US" sz="1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 you foresee any changes in the scale of your operations?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Importance: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Financial institutions often experience data growth. Understanding scalability requirements ensures that the proposed infrastructure can handle increasing data volumes, supporting the organization's future needs without compromising performance.</a:t>
            </a:r>
          </a:p>
          <a:p>
            <a:r>
              <a:rPr lang="en-US" sz="2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Integration:</a:t>
            </a:r>
          </a:p>
          <a:p>
            <a:pPr>
              <a:buFont typeface="+mj-lt"/>
              <a:buAutoNum type="arabicPeriod"/>
            </a:pPr>
            <a:r>
              <a:rPr lang="en-US" sz="1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can we seamlessly integrate data from various sources?</a:t>
            </a:r>
          </a:p>
          <a:p>
            <a:pPr>
              <a:buFont typeface="+mj-lt"/>
              <a:buAutoNum type="arabicPeriod"/>
            </a:pPr>
            <a:r>
              <a:rPr lang="en-US" sz="1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there any legacy systems that need to be considered?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Importance: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Financial institutions typically have diverse systems and data sources. Ensuring seamless integration is critical for consolidating data, providing a unified view, and enabling efficient data-driven decision-making.</a:t>
            </a:r>
            <a:endParaRPr 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2657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C1F510-134D-7DE1-73D5-F1059BB70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6673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Proposed Solution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DD2FE2-B5C6-53D5-DD8A-3476C8688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00783"/>
            <a:ext cx="8915400" cy="509332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Centralized Data Warehouse: 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centralized data warehouse serves as a single source of truth, consolidating data from various sources. It provides a structured and organized repository, facilitating efficient data management and retrieval.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Benefits: 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Improved data consistency, accuracy, Simplified data access for analytics and reporting.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Integration Tools: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Utilizing advanced data integration tools ensures seamless connectivity between disparate systems. These tools enable real-time or batch data integration, addressing the challenges of diverse data sources.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Benefits: 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Streamlined data flow across the organization and Reduced manual effort in data integration.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Scalable Architecture: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Designing a scalable architecture ensures the infrastructure can handle growing data volumes without compromising performance. Scalability accommodates the financial institution's future expansion and evolving data needs.</a:t>
            </a:r>
            <a:endParaRPr lang="en-US" sz="1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Benefits: 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Flexibility to scale resources based on demand and Long-term cost savings through optimized resource utilization.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Analytics and Reporting: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Implementing robust analytics and reporting tools empowers users to derive meaningful insights from the centralized data. Interactive dashboards and reporting features facilitate data exploration and decision-making.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Benefits: 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Informed decision-making based on real-time insights and Enhanced agility in responding to market changes.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Governance: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Establishing data governance policies ensures data quality, security, and compliance with industry regulations. It includes defining roles, responsibilities, and processes to maintain data integrity.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Benefits: 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Ensured data quality and consistency and Mitigation of risks related to data security and compliance.</a:t>
            </a:r>
            <a:endParaRPr lang="en-US" sz="1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endParaRPr lang="en-US" sz="1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8685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104</TotalTime>
  <Words>731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Calibri</vt:lpstr>
      <vt:lpstr>Century Gothic</vt:lpstr>
      <vt:lpstr>Wingdings 3</vt:lpstr>
      <vt:lpstr>Wisp</vt:lpstr>
      <vt:lpstr>Maximizing Data Value: A Comprehensive Infrastructure Proposal</vt:lpstr>
      <vt:lpstr>Introduction</vt:lpstr>
      <vt:lpstr>Key Questions</vt:lpstr>
      <vt:lpstr>Considerations</vt:lpstr>
      <vt:lpstr>Proposed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Maximizing Data Value: A Comprehensive Infrastructure Proposal</dc:title>
  <dc:creator>Akshay Paunikar</dc:creator>
  <cp:lastModifiedBy>Akshay Paunikar</cp:lastModifiedBy>
  <cp:revision>10</cp:revision>
  <dcterms:created xsi:type="dcterms:W3CDTF">2023-12-12T19:19:13Z</dcterms:created>
  <dcterms:modified xsi:type="dcterms:W3CDTF">2023-12-13T18:03:20Z</dcterms:modified>
  <cp:contentStatus/>
</cp:coreProperties>
</file>