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7948A-69EC-4549-8C3F-A83C273501E8}"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34F3C-AB6A-4C3E-991C-107E9C127832}" type="slidenum">
              <a:rPr lang="en-US" smtClean="0"/>
              <a:t>‹#›</a:t>
            </a:fld>
            <a:endParaRPr lang="en-US"/>
          </a:p>
        </p:txBody>
      </p:sp>
    </p:spTree>
    <p:extLst>
      <p:ext uri="{BB962C8B-B14F-4D97-AF65-F5344CB8AC3E}">
        <p14:creationId xmlns:p14="http://schemas.microsoft.com/office/powerpoint/2010/main" val="141765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34F3C-AB6A-4C3E-991C-107E9C127832}" type="slidenum">
              <a:rPr lang="en-US" smtClean="0"/>
              <a:t>6</a:t>
            </a:fld>
            <a:endParaRPr lang="en-US"/>
          </a:p>
        </p:txBody>
      </p:sp>
    </p:spTree>
    <p:extLst>
      <p:ext uri="{BB962C8B-B14F-4D97-AF65-F5344CB8AC3E}">
        <p14:creationId xmlns:p14="http://schemas.microsoft.com/office/powerpoint/2010/main" val="307639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214207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279518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0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182682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0126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1829699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4089474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39078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318748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2FD55-70AB-4DB6-9958-4527F1BF98C1}"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4870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82FD55-70AB-4DB6-9958-4527F1BF98C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161244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82FD55-70AB-4DB6-9958-4527F1BF98C1}"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421511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82FD55-70AB-4DB6-9958-4527F1BF98C1}"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200916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2FD55-70AB-4DB6-9958-4527F1BF98C1}"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300554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2FD55-70AB-4DB6-9958-4527F1BF98C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310839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2FD55-70AB-4DB6-9958-4527F1BF98C1}"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E6390-00CC-4608-95D8-9A1AB106D384}" type="slidenum">
              <a:rPr lang="en-US" smtClean="0"/>
              <a:t>‹#›</a:t>
            </a:fld>
            <a:endParaRPr lang="en-US"/>
          </a:p>
        </p:txBody>
      </p:sp>
    </p:spTree>
    <p:extLst>
      <p:ext uri="{BB962C8B-B14F-4D97-AF65-F5344CB8AC3E}">
        <p14:creationId xmlns:p14="http://schemas.microsoft.com/office/powerpoint/2010/main" val="171142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82FD55-70AB-4DB6-9958-4527F1BF98C1}" type="datetimeFigureOut">
              <a:rPr lang="en-US" smtClean="0"/>
              <a:t>9/29/2022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6E6390-00CC-4608-95D8-9A1AB106D384}" type="slidenum">
              <a:rPr lang="en-US" smtClean="0"/>
              <a:t>‹#›</a:t>
            </a:fld>
            <a:endParaRPr lang="en-US"/>
          </a:p>
        </p:txBody>
      </p:sp>
    </p:spTree>
    <p:extLst>
      <p:ext uri="{BB962C8B-B14F-4D97-AF65-F5344CB8AC3E}">
        <p14:creationId xmlns:p14="http://schemas.microsoft.com/office/powerpoint/2010/main" val="3153264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BDED-4F13-480A-2C3C-9A43DB072930}"/>
              </a:ext>
            </a:extLst>
          </p:cNvPr>
          <p:cNvSpPr>
            <a:spLocks noGrp="1"/>
          </p:cNvSpPr>
          <p:nvPr>
            <p:ph type="ctrTitle"/>
          </p:nvPr>
        </p:nvSpPr>
        <p:spPr>
          <a:xfrm>
            <a:off x="1367108" y="1406158"/>
            <a:ext cx="7766936" cy="1646302"/>
          </a:xfrm>
        </p:spPr>
        <p:txBody>
          <a:bodyPr anchor="ctr"/>
          <a:lstStyle/>
          <a:p>
            <a:pPr algn="ctr"/>
            <a:r>
              <a:rPr lang="en-US" dirty="0"/>
              <a:t>Social Buzz</a:t>
            </a:r>
          </a:p>
        </p:txBody>
      </p:sp>
      <p:sp>
        <p:nvSpPr>
          <p:cNvPr id="3" name="Subtitle 2">
            <a:extLst>
              <a:ext uri="{FF2B5EF4-FFF2-40B4-BE49-F238E27FC236}">
                <a16:creationId xmlns:a16="http://schemas.microsoft.com/office/drawing/2014/main" id="{122E90C6-E392-7F7F-494C-75A5901927D9}"/>
              </a:ext>
            </a:extLst>
          </p:cNvPr>
          <p:cNvSpPr>
            <a:spLocks noGrp="1"/>
          </p:cNvSpPr>
          <p:nvPr>
            <p:ph type="subTitle" idx="1"/>
          </p:nvPr>
        </p:nvSpPr>
        <p:spPr>
          <a:xfrm>
            <a:off x="1367108" y="3429000"/>
            <a:ext cx="7766936" cy="1096899"/>
          </a:xfrm>
        </p:spPr>
        <p:txBody>
          <a:bodyPr anchor="ctr"/>
          <a:lstStyle/>
          <a:p>
            <a:pPr algn="ctr"/>
            <a:r>
              <a:rPr lang="en-US" dirty="0"/>
              <a:t>Social Media &amp; Content Creation Company</a:t>
            </a:r>
          </a:p>
        </p:txBody>
      </p:sp>
    </p:spTree>
    <p:extLst>
      <p:ext uri="{BB962C8B-B14F-4D97-AF65-F5344CB8AC3E}">
        <p14:creationId xmlns:p14="http://schemas.microsoft.com/office/powerpoint/2010/main" val="400921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C28F-7A71-F7BA-8DF4-D00FF13B2A84}"/>
              </a:ext>
            </a:extLst>
          </p:cNvPr>
          <p:cNvSpPr>
            <a:spLocks noGrp="1"/>
          </p:cNvSpPr>
          <p:nvPr>
            <p:ph type="title"/>
          </p:nvPr>
        </p:nvSpPr>
        <p:spPr>
          <a:xfrm>
            <a:off x="677334" y="255037"/>
            <a:ext cx="8596668" cy="650033"/>
          </a:xfrm>
        </p:spPr>
        <p:txBody>
          <a:bodyPr anchor="ctr"/>
          <a:lstStyle/>
          <a:p>
            <a:pPr algn="ctr"/>
            <a:r>
              <a:rPr lang="en-US" dirty="0"/>
              <a:t>Average Duration of the Content</a:t>
            </a:r>
          </a:p>
        </p:txBody>
      </p:sp>
      <p:sp>
        <p:nvSpPr>
          <p:cNvPr id="3" name="Content Placeholder 2">
            <a:extLst>
              <a:ext uri="{FF2B5EF4-FFF2-40B4-BE49-F238E27FC236}">
                <a16:creationId xmlns:a16="http://schemas.microsoft.com/office/drawing/2014/main" id="{6EC87A0E-809C-D216-9855-969FECC0B078}"/>
              </a:ext>
            </a:extLst>
          </p:cNvPr>
          <p:cNvSpPr>
            <a:spLocks noGrp="1"/>
          </p:cNvSpPr>
          <p:nvPr>
            <p:ph idx="1"/>
          </p:nvPr>
        </p:nvSpPr>
        <p:spPr>
          <a:xfrm>
            <a:off x="677334" y="1022255"/>
            <a:ext cx="8420013" cy="1907557"/>
          </a:xfrm>
        </p:spPr>
        <p:txBody>
          <a:bodyPr>
            <a:normAutofit/>
          </a:bodyPr>
          <a:lstStyle/>
          <a:p>
            <a:pPr algn="l">
              <a:lnSpc>
                <a:spcPct val="150000"/>
              </a:lnSpc>
              <a:buFont typeface="Wingdings" panose="05000000000000000000" pitchFamily="2" charset="2"/>
              <a:buChar char="Ø"/>
            </a:pPr>
            <a:r>
              <a:rPr lang="en-US" sz="1600" b="0" i="0" dirty="0">
                <a:solidFill>
                  <a:srgbClr val="000000"/>
                </a:solidFill>
                <a:effectLst/>
                <a:latin typeface="Helvetica Neue"/>
              </a:rPr>
              <a:t>Age Group &lt;10 spend more time watching Content Type : photo, video, audio.</a:t>
            </a:r>
          </a:p>
          <a:p>
            <a:pPr algn="l">
              <a:lnSpc>
                <a:spcPct val="150000"/>
              </a:lnSpc>
              <a:buFont typeface="Wingdings" panose="05000000000000000000" pitchFamily="2" charset="2"/>
              <a:buChar char="Ø"/>
            </a:pPr>
            <a:r>
              <a:rPr lang="en-US" sz="1600" b="0" i="0" dirty="0">
                <a:solidFill>
                  <a:srgbClr val="000000"/>
                </a:solidFill>
                <a:effectLst/>
                <a:latin typeface="Helvetica Neue"/>
              </a:rPr>
              <a:t>Age Group 10-20 and 40-50 spend more time watching Content Type : audio, gif.</a:t>
            </a:r>
          </a:p>
          <a:p>
            <a:pPr algn="l">
              <a:lnSpc>
                <a:spcPct val="150000"/>
              </a:lnSpc>
              <a:buFont typeface="Wingdings" panose="05000000000000000000" pitchFamily="2" charset="2"/>
              <a:buChar char="Ø"/>
            </a:pPr>
            <a:r>
              <a:rPr lang="en-US" sz="1600" b="0" i="0" dirty="0">
                <a:solidFill>
                  <a:srgbClr val="000000"/>
                </a:solidFill>
                <a:effectLst/>
                <a:latin typeface="Helvetica Neue"/>
              </a:rPr>
              <a:t>Age Group 20-30 spend more time watching Content Type : photo, audio.</a:t>
            </a:r>
          </a:p>
          <a:p>
            <a:pPr algn="l">
              <a:lnSpc>
                <a:spcPct val="150000"/>
              </a:lnSpc>
              <a:buFont typeface="Wingdings" panose="05000000000000000000" pitchFamily="2" charset="2"/>
              <a:buChar char="Ø"/>
            </a:pPr>
            <a:r>
              <a:rPr lang="en-US" sz="1600" b="0" i="0" dirty="0">
                <a:solidFill>
                  <a:srgbClr val="000000"/>
                </a:solidFill>
                <a:effectLst/>
                <a:latin typeface="Helvetica Neue"/>
              </a:rPr>
              <a:t>Age Group 30-40 spend more time watching Content Type : video.</a:t>
            </a:r>
          </a:p>
        </p:txBody>
      </p:sp>
      <p:pic>
        <p:nvPicPr>
          <p:cNvPr id="4098" name="Picture 2">
            <a:extLst>
              <a:ext uri="{FF2B5EF4-FFF2-40B4-BE49-F238E27FC236}">
                <a16:creationId xmlns:a16="http://schemas.microsoft.com/office/drawing/2014/main" id="{859598F6-1207-6787-A02B-354312601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31" y="3181740"/>
            <a:ext cx="7940351" cy="3676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0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C28F-7A71-F7BA-8DF4-D00FF13B2A84}"/>
              </a:ext>
            </a:extLst>
          </p:cNvPr>
          <p:cNvSpPr>
            <a:spLocks noGrp="1"/>
          </p:cNvSpPr>
          <p:nvPr>
            <p:ph type="title"/>
          </p:nvPr>
        </p:nvSpPr>
        <p:spPr>
          <a:xfrm>
            <a:off x="677334" y="255037"/>
            <a:ext cx="8596668" cy="650033"/>
          </a:xfrm>
        </p:spPr>
        <p:txBody>
          <a:bodyPr anchor="ctr"/>
          <a:lstStyle/>
          <a:p>
            <a:pPr algn="ctr"/>
            <a:r>
              <a:rPr lang="en-US"/>
              <a:t>Top </a:t>
            </a:r>
            <a:r>
              <a:rPr lang="en-US" dirty="0"/>
              <a:t>5 Content Category by Score</a:t>
            </a:r>
          </a:p>
        </p:txBody>
      </p:sp>
      <p:sp>
        <p:nvSpPr>
          <p:cNvPr id="3" name="Content Placeholder 2">
            <a:extLst>
              <a:ext uri="{FF2B5EF4-FFF2-40B4-BE49-F238E27FC236}">
                <a16:creationId xmlns:a16="http://schemas.microsoft.com/office/drawing/2014/main" id="{6EC87A0E-809C-D216-9855-969FECC0B078}"/>
              </a:ext>
            </a:extLst>
          </p:cNvPr>
          <p:cNvSpPr>
            <a:spLocks noGrp="1"/>
          </p:cNvSpPr>
          <p:nvPr>
            <p:ph idx="1"/>
          </p:nvPr>
        </p:nvSpPr>
        <p:spPr>
          <a:xfrm>
            <a:off x="528044" y="1581539"/>
            <a:ext cx="3437466" cy="3111759"/>
          </a:xfrm>
        </p:spPr>
        <p:txBody>
          <a:bodyPr>
            <a:normAutofit/>
          </a:bodyPr>
          <a:lstStyle/>
          <a:p>
            <a:pPr algn="l">
              <a:buFont typeface="Wingdings" panose="05000000000000000000" pitchFamily="2" charset="2"/>
              <a:buChar char="Ø"/>
            </a:pPr>
            <a:r>
              <a:rPr lang="en-US" sz="1600" b="0" i="0" dirty="0">
                <a:solidFill>
                  <a:srgbClr val="000000"/>
                </a:solidFill>
                <a:effectLst/>
                <a:latin typeface="Helvetica Neue"/>
              </a:rPr>
              <a:t>Among all the 16 Categories of Content, the top 5 categories are : </a:t>
            </a:r>
            <a:r>
              <a:rPr lang="fr-FR" sz="1600" b="0" i="0" dirty="0">
                <a:solidFill>
                  <a:srgbClr val="000000"/>
                </a:solidFill>
                <a:effectLst/>
                <a:latin typeface="Helvetica Neue"/>
              </a:rPr>
              <a:t>Technology, Animals, Travel, Science, Culture.</a:t>
            </a:r>
          </a:p>
          <a:p>
            <a:pPr algn="l">
              <a:buFont typeface="Wingdings" panose="05000000000000000000" pitchFamily="2" charset="2"/>
              <a:buChar char="Ø"/>
            </a:pPr>
            <a:r>
              <a:rPr lang="en-US" sz="1600" b="0" i="0" dirty="0">
                <a:solidFill>
                  <a:srgbClr val="000000"/>
                </a:solidFill>
                <a:effectLst/>
                <a:latin typeface="Helvetica Neue"/>
              </a:rPr>
              <a:t>Technology – 127925.</a:t>
            </a:r>
          </a:p>
          <a:p>
            <a:pPr algn="l">
              <a:buFont typeface="Wingdings" panose="05000000000000000000" pitchFamily="2" charset="2"/>
              <a:buChar char="Ø"/>
            </a:pPr>
            <a:r>
              <a:rPr lang="en-US" sz="1600" dirty="0">
                <a:solidFill>
                  <a:srgbClr val="000000"/>
                </a:solidFill>
                <a:latin typeface="Helvetica Neue"/>
              </a:rPr>
              <a:t>Animals – 127454.</a:t>
            </a:r>
          </a:p>
          <a:p>
            <a:pPr algn="l">
              <a:buFont typeface="Wingdings" panose="05000000000000000000" pitchFamily="2" charset="2"/>
              <a:buChar char="Ø"/>
            </a:pPr>
            <a:r>
              <a:rPr lang="en-US" sz="1600" b="0" i="0" dirty="0">
                <a:solidFill>
                  <a:srgbClr val="000000"/>
                </a:solidFill>
                <a:effectLst/>
                <a:latin typeface="Helvetica Neue"/>
              </a:rPr>
              <a:t>Travel – 126349.</a:t>
            </a:r>
          </a:p>
          <a:p>
            <a:pPr algn="l">
              <a:buFont typeface="Wingdings" panose="05000000000000000000" pitchFamily="2" charset="2"/>
              <a:buChar char="Ø"/>
            </a:pPr>
            <a:r>
              <a:rPr lang="en-US" sz="1600" dirty="0">
                <a:solidFill>
                  <a:srgbClr val="000000"/>
                </a:solidFill>
                <a:latin typeface="Helvetica Neue"/>
              </a:rPr>
              <a:t>Science – 122075.</a:t>
            </a:r>
          </a:p>
          <a:p>
            <a:pPr algn="l">
              <a:buFont typeface="Wingdings" panose="05000000000000000000" pitchFamily="2" charset="2"/>
              <a:buChar char="Ø"/>
            </a:pPr>
            <a:r>
              <a:rPr lang="en-US" sz="1600" b="0" i="0" dirty="0">
                <a:solidFill>
                  <a:srgbClr val="000000"/>
                </a:solidFill>
                <a:effectLst/>
                <a:latin typeface="Helvetica Neue"/>
              </a:rPr>
              <a:t>Culture – 120810.</a:t>
            </a:r>
          </a:p>
        </p:txBody>
      </p:sp>
      <p:pic>
        <p:nvPicPr>
          <p:cNvPr id="5122" name="Picture 2">
            <a:extLst>
              <a:ext uri="{FF2B5EF4-FFF2-40B4-BE49-F238E27FC236}">
                <a16:creationId xmlns:a16="http://schemas.microsoft.com/office/drawing/2014/main" id="{5B423392-EAB6-0A51-E18F-DCBCE96E6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346" y="1109954"/>
            <a:ext cx="5906277"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94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56B-33DF-6411-2988-3DE83BA57FC3}"/>
              </a:ext>
            </a:extLst>
          </p:cNvPr>
          <p:cNvSpPr>
            <a:spLocks noGrp="1"/>
          </p:cNvSpPr>
          <p:nvPr>
            <p:ph type="title"/>
          </p:nvPr>
        </p:nvSpPr>
        <p:spPr/>
        <p:txBody>
          <a:bodyPr anchor="ctr"/>
          <a:lstStyle/>
          <a:p>
            <a:pPr algn="ctr"/>
            <a:r>
              <a:rPr lang="en-US" dirty="0"/>
              <a:t>Summary</a:t>
            </a:r>
          </a:p>
        </p:txBody>
      </p:sp>
      <p:sp>
        <p:nvSpPr>
          <p:cNvPr id="3" name="Content Placeholder 2">
            <a:extLst>
              <a:ext uri="{FF2B5EF4-FFF2-40B4-BE49-F238E27FC236}">
                <a16:creationId xmlns:a16="http://schemas.microsoft.com/office/drawing/2014/main" id="{0AA88D38-6C35-6450-977F-09224F7471A0}"/>
              </a:ext>
            </a:extLst>
          </p:cNvPr>
          <p:cNvSpPr>
            <a:spLocks noGrp="1"/>
          </p:cNvSpPr>
          <p:nvPr>
            <p:ph idx="1"/>
          </p:nvPr>
        </p:nvSpPr>
        <p:spPr/>
        <p:txBody>
          <a:bodyPr>
            <a:normAutofit fontScale="92500" lnSpcReduction="20000"/>
          </a:bodyPr>
          <a:lstStyle/>
          <a:p>
            <a:pPr>
              <a:lnSpc>
                <a:spcPct val="160000"/>
              </a:lnSpc>
              <a:buFont typeface="Wingdings" panose="05000000000000000000" pitchFamily="2" charset="2"/>
              <a:buChar char="Ø"/>
            </a:pPr>
            <a:r>
              <a:rPr lang="en-US" dirty="0"/>
              <a:t>We found the Top 5 Categories popular among Users.</a:t>
            </a:r>
          </a:p>
          <a:p>
            <a:pPr>
              <a:lnSpc>
                <a:spcPct val="160000"/>
              </a:lnSpc>
              <a:buFont typeface="Wingdings" panose="05000000000000000000" pitchFamily="2" charset="2"/>
              <a:buChar char="Ø"/>
            </a:pPr>
            <a:r>
              <a:rPr lang="en-US" dirty="0"/>
              <a:t>Also, other categories that are indirectly related should be taken into consideration.</a:t>
            </a:r>
          </a:p>
          <a:p>
            <a:pPr>
              <a:lnSpc>
                <a:spcPct val="160000"/>
              </a:lnSpc>
              <a:buFont typeface="Wingdings" panose="05000000000000000000" pitchFamily="2" charset="2"/>
              <a:buChar char="Ø"/>
            </a:pPr>
            <a:r>
              <a:rPr lang="en-US" dirty="0"/>
              <a:t>We must post content considering the Age Groups of our Users for maximum engagement.</a:t>
            </a:r>
          </a:p>
          <a:p>
            <a:pPr>
              <a:lnSpc>
                <a:spcPct val="160000"/>
              </a:lnSpc>
              <a:buFont typeface="Wingdings" panose="05000000000000000000" pitchFamily="2" charset="2"/>
              <a:buChar char="Ø"/>
            </a:pPr>
            <a:r>
              <a:rPr lang="en-US" dirty="0"/>
              <a:t>Keep in mind the Duration of the Content according to the People from different Age Group.</a:t>
            </a:r>
          </a:p>
          <a:p>
            <a:pPr>
              <a:lnSpc>
                <a:spcPct val="160000"/>
              </a:lnSpc>
              <a:buFont typeface="Wingdings" panose="05000000000000000000" pitchFamily="2" charset="2"/>
              <a:buChar char="Ø"/>
            </a:pPr>
            <a:r>
              <a:rPr lang="en-US" dirty="0"/>
              <a:t>Also, we should look out for any upcoming festivals or sports tournaments which will increase our engagement.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2891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E06D-0C2B-1201-B9C2-E1C5DC3D024B}"/>
              </a:ext>
            </a:extLst>
          </p:cNvPr>
          <p:cNvSpPr>
            <a:spLocks noGrp="1"/>
          </p:cNvSpPr>
          <p:nvPr>
            <p:ph type="title"/>
          </p:nvPr>
        </p:nvSpPr>
        <p:spPr>
          <a:xfrm>
            <a:off x="686664" y="1079241"/>
            <a:ext cx="8596668" cy="3822441"/>
          </a:xfrm>
        </p:spPr>
        <p:txBody>
          <a:bodyPr anchor="ctr">
            <a:normAutofit/>
          </a:bodyPr>
          <a:lstStyle/>
          <a:p>
            <a:pPr algn="ctr"/>
            <a:r>
              <a:rPr lang="en-US" sz="4000" dirty="0"/>
              <a:t>Thank You !!!</a:t>
            </a:r>
            <a:br>
              <a:rPr lang="en-US" sz="4000" dirty="0"/>
            </a:br>
            <a:br>
              <a:rPr lang="en-US" sz="4000" dirty="0"/>
            </a:br>
            <a:r>
              <a:rPr lang="en-US" sz="2400" dirty="0"/>
              <a:t>Any Questions ???</a:t>
            </a:r>
            <a:endParaRPr lang="en-US" sz="4000" dirty="0"/>
          </a:p>
        </p:txBody>
      </p:sp>
    </p:spTree>
    <p:extLst>
      <p:ext uri="{BB962C8B-B14F-4D97-AF65-F5344CB8AC3E}">
        <p14:creationId xmlns:p14="http://schemas.microsoft.com/office/powerpoint/2010/main" val="215996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0BEB-C00D-37C0-9CF8-D2216FC348B5}"/>
              </a:ext>
            </a:extLst>
          </p:cNvPr>
          <p:cNvSpPr>
            <a:spLocks noGrp="1"/>
          </p:cNvSpPr>
          <p:nvPr>
            <p:ph type="title"/>
          </p:nvPr>
        </p:nvSpPr>
        <p:spPr/>
        <p:txBody>
          <a:bodyPr anchor="ctr"/>
          <a:lstStyle/>
          <a:p>
            <a:r>
              <a:rPr lang="en-US" dirty="0"/>
              <a:t>Today’s Agenda :</a:t>
            </a:r>
          </a:p>
        </p:txBody>
      </p:sp>
      <p:sp>
        <p:nvSpPr>
          <p:cNvPr id="3" name="Content Placeholder 2">
            <a:extLst>
              <a:ext uri="{FF2B5EF4-FFF2-40B4-BE49-F238E27FC236}">
                <a16:creationId xmlns:a16="http://schemas.microsoft.com/office/drawing/2014/main" id="{5EBCFFAC-1085-AB95-1718-B03BA8930B6F}"/>
              </a:ext>
            </a:extLst>
          </p:cNvPr>
          <p:cNvSpPr>
            <a:spLocks noGrp="1"/>
          </p:cNvSpPr>
          <p:nvPr>
            <p:ph idx="1"/>
          </p:nvPr>
        </p:nvSpPr>
        <p:spPr/>
        <p:txBody>
          <a:bodyPr/>
          <a:lstStyle/>
          <a:p>
            <a:pPr>
              <a:lnSpc>
                <a:spcPct val="150000"/>
              </a:lnSpc>
            </a:pPr>
            <a:r>
              <a:rPr lang="en-US" dirty="0"/>
              <a:t>Project Recap</a:t>
            </a:r>
          </a:p>
          <a:p>
            <a:pPr>
              <a:lnSpc>
                <a:spcPct val="150000"/>
              </a:lnSpc>
            </a:pPr>
            <a:r>
              <a:rPr lang="en-US" dirty="0"/>
              <a:t>Problem</a:t>
            </a:r>
          </a:p>
          <a:p>
            <a:pPr>
              <a:lnSpc>
                <a:spcPct val="150000"/>
              </a:lnSpc>
            </a:pPr>
            <a:r>
              <a:rPr lang="en-US" dirty="0"/>
              <a:t>The Analytics Team</a:t>
            </a:r>
          </a:p>
          <a:p>
            <a:pPr>
              <a:lnSpc>
                <a:spcPct val="150000"/>
              </a:lnSpc>
            </a:pPr>
            <a:r>
              <a:rPr lang="en-US" dirty="0"/>
              <a:t>Process</a:t>
            </a:r>
          </a:p>
          <a:p>
            <a:pPr>
              <a:lnSpc>
                <a:spcPct val="150000"/>
              </a:lnSpc>
            </a:pPr>
            <a:r>
              <a:rPr lang="en-US" dirty="0"/>
              <a:t>Insights</a:t>
            </a:r>
          </a:p>
          <a:p>
            <a:pPr>
              <a:lnSpc>
                <a:spcPct val="150000"/>
              </a:lnSpc>
            </a:pPr>
            <a:r>
              <a:rPr lang="en-US" dirty="0"/>
              <a:t>Summary</a:t>
            </a:r>
          </a:p>
          <a:p>
            <a:endParaRPr lang="en-US" dirty="0"/>
          </a:p>
        </p:txBody>
      </p:sp>
    </p:spTree>
    <p:extLst>
      <p:ext uri="{BB962C8B-B14F-4D97-AF65-F5344CB8AC3E}">
        <p14:creationId xmlns:p14="http://schemas.microsoft.com/office/powerpoint/2010/main" val="284885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29B9-AA4B-7B34-6F69-5C92A3450A2F}"/>
              </a:ext>
            </a:extLst>
          </p:cNvPr>
          <p:cNvSpPr>
            <a:spLocks noGrp="1"/>
          </p:cNvSpPr>
          <p:nvPr>
            <p:ph type="title"/>
          </p:nvPr>
        </p:nvSpPr>
        <p:spPr>
          <a:xfrm>
            <a:off x="677334" y="460310"/>
            <a:ext cx="8596668" cy="734008"/>
          </a:xfrm>
        </p:spPr>
        <p:txBody>
          <a:bodyPr anchor="ctr"/>
          <a:lstStyle/>
          <a:p>
            <a:pPr algn="ctr"/>
            <a:r>
              <a:rPr lang="en-US" dirty="0"/>
              <a:t>Project Recap</a:t>
            </a:r>
          </a:p>
        </p:txBody>
      </p:sp>
      <p:sp>
        <p:nvSpPr>
          <p:cNvPr id="3" name="Content Placeholder 2">
            <a:extLst>
              <a:ext uri="{FF2B5EF4-FFF2-40B4-BE49-F238E27FC236}">
                <a16:creationId xmlns:a16="http://schemas.microsoft.com/office/drawing/2014/main" id="{C63AAEF2-51FC-CEEF-2434-7ADFA102063E}"/>
              </a:ext>
            </a:extLst>
          </p:cNvPr>
          <p:cNvSpPr>
            <a:spLocks noGrp="1"/>
          </p:cNvSpPr>
          <p:nvPr>
            <p:ph idx="1"/>
          </p:nvPr>
        </p:nvSpPr>
        <p:spPr>
          <a:xfrm>
            <a:off x="677334" y="1488613"/>
            <a:ext cx="8596668" cy="4371012"/>
          </a:xfrm>
        </p:spPr>
        <p:txBody>
          <a:bodyPr>
            <a:normAutofit/>
          </a:bodyPr>
          <a:lstStyle/>
          <a:p>
            <a:pPr>
              <a:buFont typeface="Wingdings" panose="05000000000000000000" pitchFamily="2" charset="2"/>
              <a:buChar char="Ø"/>
            </a:pPr>
            <a:r>
              <a:rPr lang="en-US" dirty="0"/>
              <a:t>Social Buzz is a Social Media &amp; Content Creation Company established in 2010 in San Francisco.</a:t>
            </a:r>
          </a:p>
          <a:p>
            <a:pPr>
              <a:buFont typeface="Wingdings" panose="05000000000000000000" pitchFamily="2" charset="2"/>
              <a:buChar char="Ø"/>
            </a:pPr>
            <a:r>
              <a:rPr lang="en-US" dirty="0"/>
              <a:t>Over the past 5 years, Social Buzz has reached over 500 million active users each month.</a:t>
            </a:r>
          </a:p>
          <a:p>
            <a:pPr>
              <a:buFont typeface="Wingdings" panose="05000000000000000000" pitchFamily="2" charset="2"/>
              <a:buChar char="Ø"/>
            </a:pPr>
            <a:r>
              <a:rPr lang="en-US" dirty="0"/>
              <a:t>Every day over 100,000 pieces of content, ranging from text, images, videos and GIFs are posted.</a:t>
            </a:r>
          </a:p>
          <a:p>
            <a:pPr>
              <a:buFont typeface="Wingdings" panose="05000000000000000000" pitchFamily="2" charset="2"/>
              <a:buChar char="Ø"/>
            </a:pPr>
            <a:r>
              <a:rPr lang="en-US" dirty="0"/>
              <a:t>We, Accenture have embarked on a 3 month pilot with Social Buzz to focus on 3 main tasks.</a:t>
            </a:r>
          </a:p>
          <a:p>
            <a:pPr>
              <a:buFont typeface="Wingdings" panose="05000000000000000000" pitchFamily="2" charset="2"/>
              <a:buChar char="Ø"/>
            </a:pPr>
            <a:r>
              <a:rPr lang="en-US" dirty="0"/>
              <a:t>Firstly, we will be doing an audit of your big data practice.</a:t>
            </a:r>
          </a:p>
          <a:p>
            <a:pPr>
              <a:buFont typeface="Wingdings" panose="05000000000000000000" pitchFamily="2" charset="2"/>
              <a:buChar char="Ø"/>
            </a:pPr>
            <a:r>
              <a:rPr lang="en-US" dirty="0"/>
              <a:t>Guiding you through a successful IPO.</a:t>
            </a:r>
          </a:p>
          <a:p>
            <a:pPr>
              <a:buFont typeface="Wingdings" panose="05000000000000000000" pitchFamily="2" charset="2"/>
              <a:buChar char="Ø"/>
            </a:pPr>
            <a:r>
              <a:rPr lang="en-US" dirty="0"/>
              <a:t>Conducted an analysis of your data to find insights regarding your top 5 most popular categories of content.</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83007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521B-4866-10E8-F561-72FABB614972}"/>
              </a:ext>
            </a:extLst>
          </p:cNvPr>
          <p:cNvSpPr>
            <a:spLocks noGrp="1"/>
          </p:cNvSpPr>
          <p:nvPr>
            <p:ph type="title"/>
          </p:nvPr>
        </p:nvSpPr>
        <p:spPr>
          <a:xfrm>
            <a:off x="677334" y="228809"/>
            <a:ext cx="8596668" cy="1124130"/>
          </a:xfrm>
        </p:spPr>
        <p:txBody>
          <a:bodyPr anchor="ctr"/>
          <a:lstStyle/>
          <a:p>
            <a:pPr algn="ctr"/>
            <a:r>
              <a:rPr lang="en-US" dirty="0"/>
              <a:t>Problem</a:t>
            </a:r>
          </a:p>
        </p:txBody>
      </p:sp>
      <p:sp>
        <p:nvSpPr>
          <p:cNvPr id="3" name="Content Placeholder 2">
            <a:extLst>
              <a:ext uri="{FF2B5EF4-FFF2-40B4-BE49-F238E27FC236}">
                <a16:creationId xmlns:a16="http://schemas.microsoft.com/office/drawing/2014/main" id="{38B014F3-CE79-34CB-B39E-7D086C690FF0}"/>
              </a:ext>
            </a:extLst>
          </p:cNvPr>
          <p:cNvSpPr>
            <a:spLocks noGrp="1"/>
          </p:cNvSpPr>
          <p:nvPr>
            <p:ph idx="1"/>
          </p:nvPr>
        </p:nvSpPr>
        <p:spPr>
          <a:xfrm>
            <a:off x="677334" y="1488613"/>
            <a:ext cx="8596668" cy="4660260"/>
          </a:xfrm>
        </p:spPr>
        <p:txBody>
          <a:bodyPr>
            <a:normAutofit lnSpcReduction="10000"/>
          </a:bodyPr>
          <a:lstStyle/>
          <a:p>
            <a:pPr>
              <a:buFont typeface="Wingdings" panose="05000000000000000000" pitchFamily="2" charset="2"/>
              <a:buChar char="Ø"/>
            </a:pPr>
            <a:r>
              <a:rPr lang="en-US" dirty="0"/>
              <a:t>Social Buzz is rapidly growing and their core product is of digital nature.</a:t>
            </a:r>
          </a:p>
          <a:p>
            <a:pPr>
              <a:buFont typeface="Wingdings" panose="05000000000000000000" pitchFamily="2" charset="2"/>
              <a:buChar char="Ø"/>
            </a:pPr>
            <a:r>
              <a:rPr lang="en-US" dirty="0"/>
              <a:t>All of this data is highly unstructured and requires extremely sophisticated and expensive technology to manage and maintain.</a:t>
            </a:r>
          </a:p>
          <a:p>
            <a:pPr>
              <a:buFont typeface="Wingdings" panose="05000000000000000000" pitchFamily="2" charset="2"/>
              <a:buChar char="Ø"/>
            </a:pPr>
            <a:r>
              <a:rPr lang="en-US" dirty="0"/>
              <a:t>Clearly with such grand scale of data comes challenges.</a:t>
            </a:r>
          </a:p>
          <a:p>
            <a:pPr>
              <a:buFont typeface="Wingdings" panose="05000000000000000000" pitchFamily="2" charset="2"/>
              <a:buChar char="Ø"/>
            </a:pPr>
            <a:r>
              <a:rPr lang="en-US" dirty="0"/>
              <a:t>The real value is in understanding and crunching this content to gain a deeper understanding of your audience and to therefore provide a more personalized and enjoyable experience. </a:t>
            </a:r>
          </a:p>
          <a:p>
            <a:pPr>
              <a:buFont typeface="Wingdings" panose="05000000000000000000" pitchFamily="2" charset="2"/>
              <a:buChar char="Ø"/>
            </a:pPr>
            <a:r>
              <a:rPr lang="en-US" dirty="0"/>
              <a:t>Social Buzz is still a small company and do not have the resources to manage the scale that they are currently at.</a:t>
            </a:r>
          </a:p>
          <a:p>
            <a:pPr>
              <a:buFont typeface="Wingdings" panose="05000000000000000000" pitchFamily="2" charset="2"/>
              <a:buChar char="Ø"/>
            </a:pPr>
            <a:r>
              <a:rPr lang="en-US" dirty="0"/>
              <a:t>So, they are keen on understanding how the world's biggest companies manage the challenges of big data.</a:t>
            </a:r>
          </a:p>
          <a:p>
            <a:pPr>
              <a:buFont typeface="Wingdings" panose="05000000000000000000" pitchFamily="2" charset="2"/>
              <a:buChar char="Ø"/>
            </a:pPr>
            <a:r>
              <a:rPr lang="en-US" dirty="0"/>
              <a:t>This is where out data analytics expertise comes in, with the insights that we've uncovered from this task, we can show you exactly how to take analytics to production at scale.</a:t>
            </a:r>
          </a:p>
          <a:p>
            <a:endParaRPr lang="en-US" dirty="0"/>
          </a:p>
          <a:p>
            <a:endParaRPr lang="en-US" dirty="0"/>
          </a:p>
          <a:p>
            <a:endParaRPr lang="en-US" dirty="0"/>
          </a:p>
        </p:txBody>
      </p:sp>
    </p:spTree>
    <p:extLst>
      <p:ext uri="{BB962C8B-B14F-4D97-AF65-F5344CB8AC3E}">
        <p14:creationId xmlns:p14="http://schemas.microsoft.com/office/powerpoint/2010/main" val="156661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1766-E0A6-9521-FD7B-2905C48E278E}"/>
              </a:ext>
            </a:extLst>
          </p:cNvPr>
          <p:cNvSpPr>
            <a:spLocks noGrp="1"/>
          </p:cNvSpPr>
          <p:nvPr>
            <p:ph type="title"/>
          </p:nvPr>
        </p:nvSpPr>
        <p:spPr>
          <a:xfrm>
            <a:off x="677334" y="609600"/>
            <a:ext cx="8596668" cy="873967"/>
          </a:xfrm>
        </p:spPr>
        <p:txBody>
          <a:bodyPr anchor="ctr"/>
          <a:lstStyle/>
          <a:p>
            <a:pPr algn="ctr"/>
            <a:r>
              <a:rPr lang="en-US" dirty="0"/>
              <a:t>The Analytics Team</a:t>
            </a:r>
          </a:p>
        </p:txBody>
      </p:sp>
      <p:sp>
        <p:nvSpPr>
          <p:cNvPr id="3" name="Content Placeholder 2">
            <a:extLst>
              <a:ext uri="{FF2B5EF4-FFF2-40B4-BE49-F238E27FC236}">
                <a16:creationId xmlns:a16="http://schemas.microsoft.com/office/drawing/2014/main" id="{ADAD5CD4-E19A-7F04-5A56-174104EF67DD}"/>
              </a:ext>
            </a:extLst>
          </p:cNvPr>
          <p:cNvSpPr>
            <a:spLocks noGrp="1"/>
          </p:cNvSpPr>
          <p:nvPr>
            <p:ph idx="1"/>
          </p:nvPr>
        </p:nvSpPr>
        <p:spPr>
          <a:xfrm>
            <a:off x="677334" y="1703389"/>
            <a:ext cx="8596668" cy="3880773"/>
          </a:xfrm>
        </p:spPr>
        <p:txBody>
          <a:bodyPr/>
          <a:lstStyle/>
          <a:p>
            <a:pPr>
              <a:lnSpc>
                <a:spcPct val="200000"/>
              </a:lnSpc>
            </a:pPr>
            <a:r>
              <a:rPr lang="en-US" dirty="0"/>
              <a:t>We have a team of 3 people primarily focusing on this task.</a:t>
            </a:r>
          </a:p>
          <a:p>
            <a:pPr>
              <a:lnSpc>
                <a:spcPct val="200000"/>
              </a:lnSpc>
            </a:pPr>
            <a:r>
              <a:rPr lang="en-US" dirty="0"/>
              <a:t>Andrew Fleming - Chief Technical Architect.</a:t>
            </a:r>
          </a:p>
          <a:p>
            <a:pPr>
              <a:lnSpc>
                <a:spcPct val="200000"/>
              </a:lnSpc>
            </a:pPr>
            <a:r>
              <a:rPr lang="en-US" dirty="0"/>
              <a:t>Marcus Rompton - Senior data expert.</a:t>
            </a:r>
          </a:p>
          <a:p>
            <a:pPr>
              <a:lnSpc>
                <a:spcPct val="200000"/>
              </a:lnSpc>
            </a:pPr>
            <a:r>
              <a:rPr lang="en-US" dirty="0"/>
              <a:t>Akshay Paunikar – Data Analyst.</a:t>
            </a:r>
          </a:p>
        </p:txBody>
      </p:sp>
    </p:spTree>
    <p:extLst>
      <p:ext uri="{BB962C8B-B14F-4D97-AF65-F5344CB8AC3E}">
        <p14:creationId xmlns:p14="http://schemas.microsoft.com/office/powerpoint/2010/main" val="363895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A123-7CA8-B1F6-F2D5-3D4A571E4EC4}"/>
              </a:ext>
            </a:extLst>
          </p:cNvPr>
          <p:cNvSpPr>
            <a:spLocks noGrp="1"/>
          </p:cNvSpPr>
          <p:nvPr>
            <p:ph type="title"/>
          </p:nvPr>
        </p:nvSpPr>
        <p:spPr>
          <a:xfrm>
            <a:off x="677334" y="609600"/>
            <a:ext cx="8596668" cy="706016"/>
          </a:xfrm>
        </p:spPr>
        <p:txBody>
          <a:bodyPr anchor="ctr"/>
          <a:lstStyle/>
          <a:p>
            <a:pPr algn="ctr"/>
            <a:r>
              <a:rPr lang="en-US" dirty="0"/>
              <a:t>Process</a:t>
            </a:r>
          </a:p>
        </p:txBody>
      </p:sp>
      <p:sp>
        <p:nvSpPr>
          <p:cNvPr id="3" name="Content Placeholder 2">
            <a:extLst>
              <a:ext uri="{FF2B5EF4-FFF2-40B4-BE49-F238E27FC236}">
                <a16:creationId xmlns:a16="http://schemas.microsoft.com/office/drawing/2014/main" id="{347FE353-6B1D-CF66-580E-10AC86A5899E}"/>
              </a:ext>
            </a:extLst>
          </p:cNvPr>
          <p:cNvSpPr>
            <a:spLocks noGrp="1"/>
          </p:cNvSpPr>
          <p:nvPr>
            <p:ph idx="1"/>
          </p:nvPr>
        </p:nvSpPr>
        <p:spPr>
          <a:xfrm>
            <a:off x="677334" y="1488613"/>
            <a:ext cx="8596668" cy="3880773"/>
          </a:xfrm>
        </p:spPr>
        <p:txBody>
          <a:bodyPr>
            <a:normAutofit lnSpcReduction="10000"/>
          </a:bodyPr>
          <a:lstStyle/>
          <a:p>
            <a:pPr>
              <a:lnSpc>
                <a:spcPct val="200000"/>
              </a:lnSpc>
            </a:pPr>
            <a:r>
              <a:rPr lang="en-US" dirty="0"/>
              <a:t>We approached and solved the problem in 5 steps.</a:t>
            </a:r>
          </a:p>
          <a:p>
            <a:pPr>
              <a:lnSpc>
                <a:spcPct val="200000"/>
              </a:lnSpc>
            </a:pPr>
            <a:r>
              <a:rPr lang="en-US" dirty="0"/>
              <a:t>Data Understanding.</a:t>
            </a:r>
          </a:p>
          <a:p>
            <a:pPr>
              <a:lnSpc>
                <a:spcPct val="200000"/>
              </a:lnSpc>
            </a:pPr>
            <a:r>
              <a:rPr lang="en-US" dirty="0"/>
              <a:t>Data Extraction.</a:t>
            </a:r>
          </a:p>
          <a:p>
            <a:pPr>
              <a:lnSpc>
                <a:spcPct val="200000"/>
              </a:lnSpc>
            </a:pPr>
            <a:r>
              <a:rPr lang="en-US" dirty="0"/>
              <a:t>Data Processing.</a:t>
            </a:r>
          </a:p>
          <a:p>
            <a:pPr>
              <a:lnSpc>
                <a:spcPct val="200000"/>
              </a:lnSpc>
            </a:pPr>
            <a:r>
              <a:rPr lang="en-US" dirty="0"/>
              <a:t>Data Visualization.</a:t>
            </a:r>
          </a:p>
          <a:p>
            <a:pPr>
              <a:lnSpc>
                <a:spcPct val="200000"/>
              </a:lnSpc>
            </a:pPr>
            <a:r>
              <a:rPr lang="en-US" dirty="0"/>
              <a:t>Recommendation.</a:t>
            </a:r>
          </a:p>
        </p:txBody>
      </p:sp>
    </p:spTree>
    <p:extLst>
      <p:ext uri="{BB962C8B-B14F-4D97-AF65-F5344CB8AC3E}">
        <p14:creationId xmlns:p14="http://schemas.microsoft.com/office/powerpoint/2010/main" val="104466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7972-CFCA-C58C-F089-762C3E9FF9CA}"/>
              </a:ext>
            </a:extLst>
          </p:cNvPr>
          <p:cNvSpPr>
            <a:spLocks noGrp="1"/>
          </p:cNvSpPr>
          <p:nvPr>
            <p:ph type="title"/>
          </p:nvPr>
        </p:nvSpPr>
        <p:spPr>
          <a:xfrm>
            <a:off x="677334" y="609600"/>
            <a:ext cx="8596668" cy="855306"/>
          </a:xfrm>
        </p:spPr>
        <p:txBody>
          <a:bodyPr anchor="ctr"/>
          <a:lstStyle/>
          <a:p>
            <a:pPr algn="ctr"/>
            <a:r>
              <a:rPr lang="en-US" dirty="0"/>
              <a:t>Insights</a:t>
            </a:r>
          </a:p>
        </p:txBody>
      </p:sp>
      <p:sp>
        <p:nvSpPr>
          <p:cNvPr id="3" name="Content Placeholder 2">
            <a:extLst>
              <a:ext uri="{FF2B5EF4-FFF2-40B4-BE49-F238E27FC236}">
                <a16:creationId xmlns:a16="http://schemas.microsoft.com/office/drawing/2014/main" id="{FC6B8A8F-00CC-BD2F-0178-115A4BA46255}"/>
              </a:ext>
            </a:extLst>
          </p:cNvPr>
          <p:cNvSpPr>
            <a:spLocks noGrp="1"/>
          </p:cNvSpPr>
          <p:nvPr>
            <p:ph idx="1"/>
          </p:nvPr>
        </p:nvSpPr>
        <p:spPr>
          <a:xfrm>
            <a:off x="677334" y="1675397"/>
            <a:ext cx="8737254" cy="3880773"/>
          </a:xfrm>
        </p:spPr>
        <p:txBody>
          <a:bodyPr>
            <a:normAutofit fontScale="92500"/>
          </a:bodyPr>
          <a:lstStyle/>
          <a:p>
            <a:pPr>
              <a:lnSpc>
                <a:spcPct val="200000"/>
              </a:lnSpc>
            </a:pPr>
            <a:r>
              <a:rPr lang="en-US" dirty="0"/>
              <a:t>After cleaning and processing data, we made following observations.</a:t>
            </a:r>
          </a:p>
          <a:p>
            <a:pPr>
              <a:lnSpc>
                <a:spcPct val="200000"/>
              </a:lnSpc>
            </a:pPr>
            <a:r>
              <a:rPr lang="en-US" dirty="0"/>
              <a:t>1000 unique content which includes photos, videos, audio and gif.</a:t>
            </a:r>
          </a:p>
          <a:p>
            <a:pPr>
              <a:lnSpc>
                <a:spcPct val="200000"/>
              </a:lnSpc>
            </a:pPr>
            <a:r>
              <a:rPr lang="en-US" dirty="0"/>
              <a:t>446 unique User ID’s were part of this study and analysis of Content.</a:t>
            </a:r>
          </a:p>
          <a:p>
            <a:pPr>
              <a:lnSpc>
                <a:spcPct val="200000"/>
              </a:lnSpc>
            </a:pPr>
            <a:r>
              <a:rPr lang="en-US" dirty="0"/>
              <a:t>16 unique Category of Content.</a:t>
            </a:r>
          </a:p>
          <a:p>
            <a:pPr>
              <a:lnSpc>
                <a:spcPct val="200000"/>
              </a:lnSpc>
            </a:pPr>
            <a:r>
              <a:rPr lang="en-US" dirty="0"/>
              <a:t>16 unique type of Reaction on the Content.</a:t>
            </a:r>
          </a:p>
          <a:p>
            <a:pPr>
              <a:lnSpc>
                <a:spcPct val="200000"/>
              </a:lnSpc>
            </a:pPr>
            <a:r>
              <a:rPr lang="en-US" dirty="0"/>
              <a:t>11676 Video, 11649 Photo, 10980 GIF and 10501 Audio reactions on the Content.</a:t>
            </a:r>
          </a:p>
        </p:txBody>
      </p:sp>
    </p:spTree>
    <p:extLst>
      <p:ext uri="{BB962C8B-B14F-4D97-AF65-F5344CB8AC3E}">
        <p14:creationId xmlns:p14="http://schemas.microsoft.com/office/powerpoint/2010/main" val="86082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C28F-7A71-F7BA-8DF4-D00FF13B2A84}"/>
              </a:ext>
            </a:extLst>
          </p:cNvPr>
          <p:cNvSpPr>
            <a:spLocks noGrp="1"/>
          </p:cNvSpPr>
          <p:nvPr>
            <p:ph type="title"/>
          </p:nvPr>
        </p:nvSpPr>
        <p:spPr>
          <a:xfrm>
            <a:off x="677334" y="255037"/>
            <a:ext cx="8596668" cy="650033"/>
          </a:xfrm>
        </p:spPr>
        <p:txBody>
          <a:bodyPr anchor="ctr"/>
          <a:lstStyle/>
          <a:p>
            <a:pPr algn="ctr"/>
            <a:r>
              <a:rPr lang="en-US" dirty="0"/>
              <a:t>Popular Content by Age Group</a:t>
            </a:r>
          </a:p>
        </p:txBody>
      </p:sp>
      <p:sp>
        <p:nvSpPr>
          <p:cNvPr id="3" name="Content Placeholder 2">
            <a:extLst>
              <a:ext uri="{FF2B5EF4-FFF2-40B4-BE49-F238E27FC236}">
                <a16:creationId xmlns:a16="http://schemas.microsoft.com/office/drawing/2014/main" id="{6EC87A0E-809C-D216-9855-969FECC0B078}"/>
              </a:ext>
            </a:extLst>
          </p:cNvPr>
          <p:cNvSpPr>
            <a:spLocks noGrp="1"/>
          </p:cNvSpPr>
          <p:nvPr>
            <p:ph idx="1"/>
          </p:nvPr>
        </p:nvSpPr>
        <p:spPr>
          <a:xfrm>
            <a:off x="677334" y="1022255"/>
            <a:ext cx="8420013" cy="2952586"/>
          </a:xfrm>
        </p:spPr>
        <p:txBody>
          <a:bodyPr>
            <a:normAutofit/>
          </a:bodyPr>
          <a:lstStyle/>
          <a:p>
            <a:pPr algn="l">
              <a:buFont typeface="Wingdings" panose="05000000000000000000" pitchFamily="2" charset="2"/>
              <a:buChar char="v"/>
            </a:pPr>
            <a:r>
              <a:rPr lang="en-US" sz="1600" b="0" i="0" dirty="0">
                <a:solidFill>
                  <a:srgbClr val="000000"/>
                </a:solidFill>
                <a:effectLst/>
                <a:latin typeface="Helvetica Neue"/>
              </a:rPr>
              <a:t>For the Age Group : 30-40, each Content Type is nearly equally popular.</a:t>
            </a:r>
          </a:p>
          <a:p>
            <a:pPr algn="l">
              <a:buFont typeface="Wingdings" panose="05000000000000000000" pitchFamily="2" charset="2"/>
              <a:buChar char="v"/>
            </a:pPr>
            <a:r>
              <a:rPr lang="en-US" sz="1600" b="0" i="0" dirty="0">
                <a:solidFill>
                  <a:srgbClr val="000000"/>
                </a:solidFill>
                <a:effectLst/>
                <a:latin typeface="Helvetica Neue"/>
              </a:rPr>
              <a:t>The Content Type : gif is more popular among Age Group : 10-20.</a:t>
            </a:r>
          </a:p>
          <a:p>
            <a:pPr algn="l">
              <a:buFont typeface="Wingdings" panose="05000000000000000000" pitchFamily="2" charset="2"/>
              <a:buChar char="v"/>
            </a:pPr>
            <a:r>
              <a:rPr lang="en-US" sz="1600" b="0" i="0" dirty="0">
                <a:solidFill>
                  <a:srgbClr val="000000"/>
                </a:solidFill>
                <a:effectLst/>
                <a:latin typeface="Helvetica Neue"/>
              </a:rPr>
              <a:t>The Content Type : audio is less popular among Age Group : &lt;10 than rest of the other Content Type.</a:t>
            </a:r>
          </a:p>
          <a:p>
            <a:pPr algn="l">
              <a:buFont typeface="Wingdings" panose="05000000000000000000" pitchFamily="2" charset="2"/>
              <a:buChar char="v"/>
            </a:pPr>
            <a:r>
              <a:rPr lang="en-US" sz="1600" b="0" i="0" dirty="0">
                <a:solidFill>
                  <a:srgbClr val="000000"/>
                </a:solidFill>
                <a:effectLst/>
                <a:latin typeface="Helvetica Neue"/>
              </a:rPr>
              <a:t>The Content Type : gif is less popular among Age Group : 20-30 than rest of the other Content Type.</a:t>
            </a:r>
          </a:p>
          <a:p>
            <a:pPr algn="l">
              <a:buFont typeface="Wingdings" panose="05000000000000000000" pitchFamily="2" charset="2"/>
              <a:buChar char="v"/>
            </a:pPr>
            <a:r>
              <a:rPr lang="en-US" sz="1600" b="0" i="0" dirty="0">
                <a:solidFill>
                  <a:srgbClr val="000000"/>
                </a:solidFill>
                <a:effectLst/>
                <a:latin typeface="Helvetica Neue"/>
              </a:rPr>
              <a:t>The Content Type : photo and video are more popular among the Age Group : 40-50 than rest of the other Content Type.</a:t>
            </a:r>
          </a:p>
          <a:p>
            <a:pPr algn="l">
              <a:buFont typeface="Wingdings" panose="05000000000000000000" pitchFamily="2" charset="2"/>
              <a:buChar char="v"/>
            </a:pPr>
            <a:r>
              <a:rPr lang="en-US" sz="1600" b="0" i="0" dirty="0">
                <a:solidFill>
                  <a:srgbClr val="000000"/>
                </a:solidFill>
                <a:effectLst/>
                <a:latin typeface="Helvetica Neue"/>
              </a:rPr>
              <a:t>Overall, video and photo are most popular Content Type.</a:t>
            </a:r>
          </a:p>
          <a:p>
            <a:endParaRPr lang="en-US" dirty="0"/>
          </a:p>
        </p:txBody>
      </p:sp>
      <p:pic>
        <p:nvPicPr>
          <p:cNvPr id="2050" name="Picture 2">
            <a:extLst>
              <a:ext uri="{FF2B5EF4-FFF2-40B4-BE49-F238E27FC236}">
                <a16:creationId xmlns:a16="http://schemas.microsoft.com/office/drawing/2014/main" id="{27B43C67-7D19-E059-2C62-21C43AAA4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2" y="3974841"/>
            <a:ext cx="6410130" cy="288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85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C28F-7A71-F7BA-8DF4-D00FF13B2A84}"/>
              </a:ext>
            </a:extLst>
          </p:cNvPr>
          <p:cNvSpPr>
            <a:spLocks noGrp="1"/>
          </p:cNvSpPr>
          <p:nvPr>
            <p:ph type="title"/>
          </p:nvPr>
        </p:nvSpPr>
        <p:spPr>
          <a:xfrm>
            <a:off x="677334" y="255037"/>
            <a:ext cx="8596668" cy="650033"/>
          </a:xfrm>
        </p:spPr>
        <p:txBody>
          <a:bodyPr anchor="ctr"/>
          <a:lstStyle/>
          <a:p>
            <a:pPr algn="ctr"/>
            <a:r>
              <a:rPr lang="en-US" dirty="0"/>
              <a:t>Total Content Created by Month</a:t>
            </a:r>
          </a:p>
        </p:txBody>
      </p:sp>
      <p:sp>
        <p:nvSpPr>
          <p:cNvPr id="3" name="Content Placeholder 2">
            <a:extLst>
              <a:ext uri="{FF2B5EF4-FFF2-40B4-BE49-F238E27FC236}">
                <a16:creationId xmlns:a16="http://schemas.microsoft.com/office/drawing/2014/main" id="{6EC87A0E-809C-D216-9855-969FECC0B078}"/>
              </a:ext>
            </a:extLst>
          </p:cNvPr>
          <p:cNvSpPr>
            <a:spLocks noGrp="1"/>
          </p:cNvSpPr>
          <p:nvPr>
            <p:ph idx="1"/>
          </p:nvPr>
        </p:nvSpPr>
        <p:spPr>
          <a:xfrm>
            <a:off x="528044" y="1581539"/>
            <a:ext cx="3437466" cy="1847461"/>
          </a:xfrm>
        </p:spPr>
        <p:txBody>
          <a:bodyPr>
            <a:normAutofit/>
          </a:bodyPr>
          <a:lstStyle/>
          <a:p>
            <a:pPr algn="l">
              <a:buFont typeface="Wingdings" panose="05000000000000000000" pitchFamily="2" charset="2"/>
              <a:buChar char="Ø"/>
            </a:pPr>
            <a:r>
              <a:rPr lang="en-US" sz="1600" b="0" i="0" dirty="0">
                <a:solidFill>
                  <a:srgbClr val="000000"/>
                </a:solidFill>
                <a:effectLst/>
                <a:latin typeface="Helvetica Neue"/>
              </a:rPr>
              <a:t>The Month : December, January and May saw maximum content posted.</a:t>
            </a:r>
          </a:p>
          <a:p>
            <a:pPr algn="l">
              <a:buFont typeface="Wingdings" panose="05000000000000000000" pitchFamily="2" charset="2"/>
              <a:buChar char="Ø"/>
            </a:pPr>
            <a:r>
              <a:rPr lang="en-US" sz="1600" b="0" i="0" dirty="0">
                <a:solidFill>
                  <a:srgbClr val="000000"/>
                </a:solidFill>
                <a:effectLst/>
                <a:latin typeface="Helvetica Neue"/>
              </a:rPr>
              <a:t>The Month : June, April and February saw minimum content posted.</a:t>
            </a:r>
          </a:p>
        </p:txBody>
      </p:sp>
      <p:pic>
        <p:nvPicPr>
          <p:cNvPr id="3074" name="Picture 2">
            <a:extLst>
              <a:ext uri="{FF2B5EF4-FFF2-40B4-BE49-F238E27FC236}">
                <a16:creationId xmlns:a16="http://schemas.microsoft.com/office/drawing/2014/main" id="{5FD842E8-415B-1B80-00D4-9E3D40C78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106" y="1022255"/>
            <a:ext cx="6503437" cy="583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1621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TotalTime>
  <Words>759</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Helvetica Neue</vt:lpstr>
      <vt:lpstr>Trebuchet MS</vt:lpstr>
      <vt:lpstr>Wingdings</vt:lpstr>
      <vt:lpstr>Wingdings 3</vt:lpstr>
      <vt:lpstr>Facet</vt:lpstr>
      <vt:lpstr>Social Buzz</vt:lpstr>
      <vt:lpstr>Today’s Agenda :</vt:lpstr>
      <vt:lpstr>Project Recap</vt:lpstr>
      <vt:lpstr>Problem</vt:lpstr>
      <vt:lpstr>The Analytics Team</vt:lpstr>
      <vt:lpstr>Process</vt:lpstr>
      <vt:lpstr>Insights</vt:lpstr>
      <vt:lpstr>Popular Content by Age Group</vt:lpstr>
      <vt:lpstr>Total Content Created by Month</vt:lpstr>
      <vt:lpstr>Average Duration of the Content</vt:lpstr>
      <vt:lpstr>Top 5 Content Category by Score</vt:lpstr>
      <vt:lpstr>Summary</vt:lpstr>
      <vt:lpstr>Thank You !!!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dc:title>
  <dc:creator>Akshay Paunikar</dc:creator>
  <cp:lastModifiedBy>Akshay Paunikar</cp:lastModifiedBy>
  <cp:revision>8</cp:revision>
  <dcterms:created xsi:type="dcterms:W3CDTF">2022-09-28T05:54:47Z</dcterms:created>
  <dcterms:modified xsi:type="dcterms:W3CDTF">2022-09-29T07:05:11Z</dcterms:modified>
</cp:coreProperties>
</file>