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58" autoAdjust="0"/>
  </p:normalViewPr>
  <p:slideViewPr>
    <p:cSldViewPr snapToGrid="0">
      <p:cViewPr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141B-62A4-A843-DC2D-56E1701A5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5183B-1704-3A04-6153-AF134EF55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1C066-7C3E-518A-17BA-BB823A507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E774-8429-B974-5EE5-063B9C66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1A618-CD41-95AD-15ED-EAE8F333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10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068E9-2213-60D3-AE12-BED87126E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99E345-4AEA-50D0-A0A5-355261152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4DABDA-9844-A7E1-420A-0371F38F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46C70-351B-2D4C-CE67-E2C5AF92E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7CAA2-04FB-8C10-95C5-5776667FB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74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0A23C7-4603-49D0-C7BB-52607026E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02250-36CB-F8C7-8F74-79C925C92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BB038-7E26-CAAD-C13F-C59C20F1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6FFB-5119-42A8-79C3-AC24A32B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89AA8-A275-5EC0-FD95-861B4994E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05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982D6-68D5-4D03-A1C5-9461243C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6C5A1-5DCC-04C2-B732-B4254C6D7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8D0C-E4B1-C89A-63A3-BE154AF76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D43DB-F93B-6BB7-7011-F049EC6A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51695-CCD2-6E50-AAA8-D9063D1F8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A7FC-670A-B630-E7F3-0F0B89688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A4830-8BEC-1781-EDC0-04EAC4802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BAACE-9BDC-EE85-1112-18DF23F5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F587-2979-3360-D636-A6E3D6F37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F9778-CE56-F51A-7904-0E11D4AD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98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7BAD5-0A77-050F-5BF7-20E8927E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213CF-D541-A103-C9EC-80B2F8B0E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2E8FE-E97A-B09C-A1F1-B17807809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A661F6-BC37-7297-8A65-7A16BF741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C176E5-8DC4-4992-BE5A-7FB2DFD1F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08BE5-ADE0-68BC-2879-BBA8391CE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100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955C-DAD7-F334-B674-6F4EFEEB6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C7C09-B0B6-07C2-DC26-3D8BF3ED2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18DF2A-27A4-3CCD-7D82-F741CCE73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1B59A-347C-3D3B-FCAB-AD71BA4FB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65129F-F8C0-6D09-79C7-3358260F03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FC69-1E24-35FE-6221-9DB686CE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AA99A5-1217-0161-4DF9-642DEF5B8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03A46E-E60F-AE5D-3CE9-66935513B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89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04C20-EACE-6378-0FBA-0D3C18C90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DDFB0E-602E-459A-F063-3201F4ED5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55397-E646-7E40-07CD-8C8FE7B50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CBB4E-CA47-492A-EE31-0282B7E3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0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E14667-2A3E-2C7D-9445-3FC75DF6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5CE36-54CE-2197-72DB-97B4D5743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05BA-53EE-1B12-CC0E-A68367A36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148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5AED-0977-1393-6BB2-D3D05E780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2F5FA-016A-16C5-6268-185B70C02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60F59F-0EA7-81DF-64ED-834EA7C22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A13981-5BBF-DF3E-9394-88E81D5F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F0B23E-2423-079F-2580-87EB5429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68A990-AB5A-F6AF-1419-0679CF23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92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72995-BDE9-59C5-F91E-51A07C53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91EB03-DC7B-4A00-1C4C-C956FED53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FCFF5-D07A-F1A7-960D-74EE2C421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EC0D56-3171-9C6A-CD2C-AEFF7A335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5AA4B8-ECEA-E70F-78E0-D992A3D30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C389-C816-2087-9B5D-850980866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6151C7-CE4E-74B1-49BE-2674A78E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D33E8-4FFF-037A-BF4C-B520773FD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8BC12-73A4-3E9E-77FB-9E85F7A9CD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E4F824-7C60-43D6-93C3-6062C3589B01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2F588-4713-7D99-8B23-18E5CC297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520CD-C8D2-E384-F312-8B75A01E52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CDF8-F666-45FC-A79C-149C1F5892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57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1F2F-DBDE-7DBA-1CB6-28A8862F73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3290" y="2090060"/>
            <a:ext cx="9144000" cy="1156994"/>
          </a:xfrm>
        </p:spPr>
        <p:txBody>
          <a:bodyPr anchor="t">
            <a:normAutofit fontScale="90000"/>
          </a:bodyPr>
          <a:lstStyle/>
          <a:p>
            <a:r>
              <a:rPr lang="en-US" sz="3600" b="1" dirty="0"/>
              <a:t>Process Mapping and Improvement</a:t>
            </a:r>
            <a:br>
              <a:rPr lang="en-US" sz="3200" dirty="0"/>
            </a:br>
            <a:r>
              <a:rPr lang="en-US" sz="2900" dirty="0"/>
              <a:t>Home Loan Data</a:t>
            </a:r>
            <a:br>
              <a:rPr lang="en-US" sz="2900" dirty="0"/>
            </a:br>
            <a:r>
              <a:rPr lang="en-US" sz="2000" dirty="0"/>
              <a:t>Simple Mortgage Origination Process</a:t>
            </a:r>
            <a:br>
              <a:rPr lang="en-US" sz="3200" dirty="0"/>
            </a:br>
            <a:br>
              <a:rPr lang="en-US" sz="3200" dirty="0"/>
            </a:b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39B764-246A-4731-2041-78322A1FB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4408" y="5271797"/>
            <a:ext cx="4323184" cy="657386"/>
          </a:xfrm>
        </p:spPr>
        <p:txBody>
          <a:bodyPr anchor="ctr"/>
          <a:lstStyle/>
          <a:p>
            <a:r>
              <a:rPr lang="en-US" dirty="0"/>
              <a:t>JP Morgan Chase &amp; Co.</a:t>
            </a:r>
          </a:p>
        </p:txBody>
      </p:sp>
    </p:spTree>
    <p:extLst>
      <p:ext uri="{BB962C8B-B14F-4D97-AF65-F5344CB8AC3E}">
        <p14:creationId xmlns:p14="http://schemas.microsoft.com/office/powerpoint/2010/main" val="359485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3DCB-C0AD-9864-5604-AF99C94B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611" y="20136"/>
            <a:ext cx="10515600" cy="558606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Mortgage origination Process Steps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B025A7C-0D86-1F86-4A5F-F53D04B0D92D}"/>
              </a:ext>
            </a:extLst>
          </p:cNvPr>
          <p:cNvSpPr/>
          <p:nvPr/>
        </p:nvSpPr>
        <p:spPr>
          <a:xfrm>
            <a:off x="270588" y="2174418"/>
            <a:ext cx="1324947" cy="55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Borrower fills out Application Form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D62EF91-7875-135B-010B-F71CFD9A93D8}"/>
              </a:ext>
            </a:extLst>
          </p:cNvPr>
          <p:cNvSpPr/>
          <p:nvPr/>
        </p:nvSpPr>
        <p:spPr>
          <a:xfrm>
            <a:off x="2295331" y="2174418"/>
            <a:ext cx="1119673" cy="55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Credit Pre-Qualification</a:t>
            </a:r>
          </a:p>
        </p:txBody>
      </p:sp>
      <p:sp>
        <p:nvSpPr>
          <p:cNvPr id="54" name="Diamond 53">
            <a:extLst>
              <a:ext uri="{FF2B5EF4-FFF2-40B4-BE49-F238E27FC236}">
                <a16:creationId xmlns:a16="http://schemas.microsoft.com/office/drawing/2014/main" id="{A31BC33C-FEDB-964D-368C-E3DB024C092C}"/>
              </a:ext>
            </a:extLst>
          </p:cNvPr>
          <p:cNvSpPr/>
          <p:nvPr/>
        </p:nvSpPr>
        <p:spPr>
          <a:xfrm>
            <a:off x="4114800" y="1683332"/>
            <a:ext cx="1586204" cy="1540773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Borrower Passes Pre-Qualification?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915E3F-6CAC-0734-2450-E9E54A4336D3}"/>
              </a:ext>
            </a:extLst>
          </p:cNvPr>
          <p:cNvCxnSpPr>
            <a:stCxn id="52" idx="3"/>
            <a:endCxn id="53" idx="1"/>
          </p:cNvCxnSpPr>
          <p:nvPr/>
        </p:nvCxnSpPr>
        <p:spPr>
          <a:xfrm>
            <a:off x="1595535" y="2453721"/>
            <a:ext cx="699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7C5F30C-44C0-F737-A170-844D82CEC465}"/>
              </a:ext>
            </a:extLst>
          </p:cNvPr>
          <p:cNvCxnSpPr>
            <a:cxnSpLocks/>
            <a:stCxn id="53" idx="3"/>
            <a:endCxn id="54" idx="1"/>
          </p:cNvCxnSpPr>
          <p:nvPr/>
        </p:nvCxnSpPr>
        <p:spPr>
          <a:xfrm flipV="1">
            <a:off x="3415004" y="2453719"/>
            <a:ext cx="69979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F1AD4F9-FE7E-A306-7C4C-BA1293CD7869}"/>
              </a:ext>
            </a:extLst>
          </p:cNvPr>
          <p:cNvCxnSpPr>
            <a:cxnSpLocks/>
          </p:cNvCxnSpPr>
          <p:nvPr/>
        </p:nvCxnSpPr>
        <p:spPr>
          <a:xfrm flipV="1">
            <a:off x="4907902" y="1201438"/>
            <a:ext cx="0" cy="48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69FF33C-0A4B-2900-7661-ACD0AAE46FB2}"/>
              </a:ext>
            </a:extLst>
          </p:cNvPr>
          <p:cNvSpPr/>
          <p:nvPr/>
        </p:nvSpPr>
        <p:spPr>
          <a:xfrm>
            <a:off x="6400800" y="2059809"/>
            <a:ext cx="1119673" cy="787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Loan Program &amp; Rate Contract Proposed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0BC496E-B53B-47EF-5CBB-D891BBFCCCBE}"/>
              </a:ext>
            </a:extLst>
          </p:cNvPr>
          <p:cNvSpPr txBox="1"/>
          <p:nvPr/>
        </p:nvSpPr>
        <p:spPr>
          <a:xfrm>
            <a:off x="4870387" y="1361736"/>
            <a:ext cx="39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4419CC7-5AA0-427B-234B-5C22E78F92AF}"/>
              </a:ext>
            </a:extLst>
          </p:cNvPr>
          <p:cNvCxnSpPr>
            <a:cxnSpLocks/>
            <a:stCxn id="54" idx="3"/>
            <a:endCxn id="64" idx="1"/>
          </p:cNvCxnSpPr>
          <p:nvPr/>
        </p:nvCxnSpPr>
        <p:spPr>
          <a:xfrm>
            <a:off x="5701004" y="2453719"/>
            <a:ext cx="69979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C13C5D1-2CCC-B98A-974D-5DCF6D94A3BC}"/>
              </a:ext>
            </a:extLst>
          </p:cNvPr>
          <p:cNvSpPr txBox="1"/>
          <p:nvPr/>
        </p:nvSpPr>
        <p:spPr>
          <a:xfrm>
            <a:off x="5738326" y="2118265"/>
            <a:ext cx="44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61DDE325-A0E0-52C1-C773-1464412812BC}"/>
              </a:ext>
            </a:extLst>
          </p:cNvPr>
          <p:cNvSpPr/>
          <p:nvPr/>
        </p:nvSpPr>
        <p:spPr>
          <a:xfrm>
            <a:off x="8220269" y="1855546"/>
            <a:ext cx="1474237" cy="119634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Contract Signed?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EB85D4C-0FE8-1E76-230D-2A3622F77D91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7520473" y="2453718"/>
            <a:ext cx="699796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61BE14A2-253C-67B7-2698-FC7D8158089B}"/>
              </a:ext>
            </a:extLst>
          </p:cNvPr>
          <p:cNvSpPr/>
          <p:nvPr/>
        </p:nvSpPr>
        <p:spPr>
          <a:xfrm>
            <a:off x="6692383" y="3034804"/>
            <a:ext cx="1231639" cy="55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Loan Program &amp; Rate Negotiated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EBD13F8-CD7D-A62B-9489-B4F50B89860E}"/>
              </a:ext>
            </a:extLst>
          </p:cNvPr>
          <p:cNvCxnSpPr>
            <a:cxnSpLocks/>
            <a:stCxn id="69" idx="2"/>
          </p:cNvCxnSpPr>
          <p:nvPr/>
        </p:nvCxnSpPr>
        <p:spPr>
          <a:xfrm flipH="1">
            <a:off x="8957387" y="3051890"/>
            <a:ext cx="1" cy="26221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FF69745-0771-3396-281F-615D6414B7CB}"/>
              </a:ext>
            </a:extLst>
          </p:cNvPr>
          <p:cNvCxnSpPr>
            <a:cxnSpLocks/>
            <a:endCxn id="79" idx="3"/>
          </p:cNvCxnSpPr>
          <p:nvPr/>
        </p:nvCxnSpPr>
        <p:spPr>
          <a:xfrm flipH="1">
            <a:off x="7924022" y="3314107"/>
            <a:ext cx="103336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71ED9B3-78A4-81EC-9A6F-0A7156E01E64}"/>
              </a:ext>
            </a:extLst>
          </p:cNvPr>
          <p:cNvSpPr txBox="1"/>
          <p:nvPr/>
        </p:nvSpPr>
        <p:spPr>
          <a:xfrm>
            <a:off x="8245933" y="3051890"/>
            <a:ext cx="39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A5F3BA1-BF7C-7C73-DAB9-710CBE37652F}"/>
              </a:ext>
            </a:extLst>
          </p:cNvPr>
          <p:cNvCxnSpPr>
            <a:cxnSpLocks/>
            <a:stCxn id="79" idx="1"/>
          </p:cNvCxnSpPr>
          <p:nvPr/>
        </p:nvCxnSpPr>
        <p:spPr>
          <a:xfrm flipH="1">
            <a:off x="6042737" y="3314107"/>
            <a:ext cx="6496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B40CFA2B-71CB-9089-F01D-C8F8325669AE}"/>
              </a:ext>
            </a:extLst>
          </p:cNvPr>
          <p:cNvCxnSpPr>
            <a:cxnSpLocks/>
          </p:cNvCxnSpPr>
          <p:nvPr/>
        </p:nvCxnSpPr>
        <p:spPr>
          <a:xfrm flipV="1">
            <a:off x="6042737" y="2453718"/>
            <a:ext cx="8165" cy="8603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1E332BB-7413-9C52-653B-D6455EF1D348}"/>
              </a:ext>
            </a:extLst>
          </p:cNvPr>
          <p:cNvSpPr/>
          <p:nvPr/>
        </p:nvSpPr>
        <p:spPr>
          <a:xfrm>
            <a:off x="9689840" y="2847630"/>
            <a:ext cx="1455572" cy="55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 Request to Borrower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513521-1382-DE5E-27D0-FB2204B9F4B8}"/>
              </a:ext>
            </a:extLst>
          </p:cNvPr>
          <p:cNvSpPr/>
          <p:nvPr/>
        </p:nvSpPr>
        <p:spPr>
          <a:xfrm>
            <a:off x="9689840" y="3671970"/>
            <a:ext cx="1455572" cy="55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 Request to Appraisal Company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9E30FCA-D55E-3B4D-9FA1-9E489FD3C504}"/>
              </a:ext>
            </a:extLst>
          </p:cNvPr>
          <p:cNvSpPr/>
          <p:nvPr/>
        </p:nvSpPr>
        <p:spPr>
          <a:xfrm>
            <a:off x="9689839" y="4441002"/>
            <a:ext cx="1455572" cy="55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 Request to Title Company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07B8BE5-E6EC-0029-B118-BE8E2AEBD51C}"/>
              </a:ext>
            </a:extLst>
          </p:cNvPr>
          <p:cNvSpPr/>
          <p:nvPr/>
        </p:nvSpPr>
        <p:spPr>
          <a:xfrm>
            <a:off x="9689838" y="5210034"/>
            <a:ext cx="1455572" cy="55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Document Request to Insurance Company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390D009-38B0-846C-6C48-8C3BE94844B8}"/>
              </a:ext>
            </a:extLst>
          </p:cNvPr>
          <p:cNvCxnSpPr>
            <a:cxnSpLocks/>
          </p:cNvCxnSpPr>
          <p:nvPr/>
        </p:nvCxnSpPr>
        <p:spPr>
          <a:xfrm>
            <a:off x="9689838" y="2451417"/>
            <a:ext cx="1954765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3E201A1-C0B6-D30C-3197-661CC57FF1D1}"/>
              </a:ext>
            </a:extLst>
          </p:cNvPr>
          <p:cNvCxnSpPr>
            <a:cxnSpLocks/>
          </p:cNvCxnSpPr>
          <p:nvPr/>
        </p:nvCxnSpPr>
        <p:spPr>
          <a:xfrm>
            <a:off x="11644603" y="2451417"/>
            <a:ext cx="0" cy="35295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E28BBA-5135-2D2B-DBC6-F68E9488E7B5}"/>
              </a:ext>
            </a:extLst>
          </p:cNvPr>
          <p:cNvCxnSpPr>
            <a:endCxn id="95" idx="3"/>
          </p:cNvCxnSpPr>
          <p:nvPr/>
        </p:nvCxnSpPr>
        <p:spPr>
          <a:xfrm flipH="1">
            <a:off x="11145412" y="3126933"/>
            <a:ext cx="499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A68C0ECF-9AA2-7F53-527B-A87943D43CED}"/>
              </a:ext>
            </a:extLst>
          </p:cNvPr>
          <p:cNvCxnSpPr>
            <a:endCxn id="96" idx="3"/>
          </p:cNvCxnSpPr>
          <p:nvPr/>
        </p:nvCxnSpPr>
        <p:spPr>
          <a:xfrm flipH="1">
            <a:off x="11145412" y="3951273"/>
            <a:ext cx="4991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AD2E24BD-10DE-0513-2142-052020F08F7A}"/>
              </a:ext>
            </a:extLst>
          </p:cNvPr>
          <p:cNvCxnSpPr>
            <a:endCxn id="97" idx="3"/>
          </p:cNvCxnSpPr>
          <p:nvPr/>
        </p:nvCxnSpPr>
        <p:spPr>
          <a:xfrm flipH="1">
            <a:off x="11145411" y="4720305"/>
            <a:ext cx="49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7FE7F987-5EE9-F814-9CDA-9AAB31C097C5}"/>
              </a:ext>
            </a:extLst>
          </p:cNvPr>
          <p:cNvCxnSpPr>
            <a:endCxn id="98" idx="3"/>
          </p:cNvCxnSpPr>
          <p:nvPr/>
        </p:nvCxnSpPr>
        <p:spPr>
          <a:xfrm flipH="1">
            <a:off x="11145410" y="5489337"/>
            <a:ext cx="4991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AF2F495-CEE3-A15A-DE9D-0BC7CF01FFCA}"/>
              </a:ext>
            </a:extLst>
          </p:cNvPr>
          <p:cNvCxnSpPr/>
          <p:nvPr/>
        </p:nvCxnSpPr>
        <p:spPr>
          <a:xfrm>
            <a:off x="9377265" y="3126933"/>
            <a:ext cx="0" cy="23624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8E8F068-2A76-7662-F5F2-A292BDE37923}"/>
              </a:ext>
            </a:extLst>
          </p:cNvPr>
          <p:cNvCxnSpPr>
            <a:endCxn id="95" idx="1"/>
          </p:cNvCxnSpPr>
          <p:nvPr/>
        </p:nvCxnSpPr>
        <p:spPr>
          <a:xfrm>
            <a:off x="9377265" y="3126933"/>
            <a:ext cx="31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EA46F14-1295-C034-CBCA-F56D176D01E4}"/>
              </a:ext>
            </a:extLst>
          </p:cNvPr>
          <p:cNvCxnSpPr>
            <a:stCxn id="96" idx="1"/>
          </p:cNvCxnSpPr>
          <p:nvPr/>
        </p:nvCxnSpPr>
        <p:spPr>
          <a:xfrm flipH="1">
            <a:off x="9377265" y="3951273"/>
            <a:ext cx="312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2331FBA-8A0E-B2D8-1B6A-5CEA0A35E74D}"/>
              </a:ext>
            </a:extLst>
          </p:cNvPr>
          <p:cNvCxnSpPr>
            <a:stCxn id="97" idx="1"/>
          </p:cNvCxnSpPr>
          <p:nvPr/>
        </p:nvCxnSpPr>
        <p:spPr>
          <a:xfrm flipH="1">
            <a:off x="9377265" y="4720305"/>
            <a:ext cx="3125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9E2B646-5E66-43CC-8401-8D7252967F14}"/>
              </a:ext>
            </a:extLst>
          </p:cNvPr>
          <p:cNvCxnSpPr>
            <a:stCxn id="98" idx="1"/>
          </p:cNvCxnSpPr>
          <p:nvPr/>
        </p:nvCxnSpPr>
        <p:spPr>
          <a:xfrm flipH="1">
            <a:off x="9377265" y="5489337"/>
            <a:ext cx="3125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Diamond 128">
            <a:extLst>
              <a:ext uri="{FF2B5EF4-FFF2-40B4-BE49-F238E27FC236}">
                <a16:creationId xmlns:a16="http://schemas.microsoft.com/office/drawing/2014/main" id="{95A9640C-22C4-892A-1F40-377124F24223}"/>
              </a:ext>
            </a:extLst>
          </p:cNvPr>
          <p:cNvSpPr/>
          <p:nvPr/>
        </p:nvSpPr>
        <p:spPr>
          <a:xfrm>
            <a:off x="7193905" y="3626850"/>
            <a:ext cx="1800806" cy="119634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Documents Received?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1398B334-561F-2349-3A79-2551F824340D}"/>
              </a:ext>
            </a:extLst>
          </p:cNvPr>
          <p:cNvCxnSpPr>
            <a:cxnSpLocks/>
            <a:endCxn id="129" idx="3"/>
          </p:cNvCxnSpPr>
          <p:nvPr/>
        </p:nvCxnSpPr>
        <p:spPr>
          <a:xfrm flipH="1">
            <a:off x="8994711" y="4225022"/>
            <a:ext cx="382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B10AB3A-4F3D-EC00-7C2F-57FAA5D2CA89}"/>
              </a:ext>
            </a:extLst>
          </p:cNvPr>
          <p:cNvCxnSpPr>
            <a:cxnSpLocks/>
            <a:stCxn id="129" idx="2"/>
          </p:cNvCxnSpPr>
          <p:nvPr/>
        </p:nvCxnSpPr>
        <p:spPr>
          <a:xfrm flipH="1">
            <a:off x="8089637" y="4823194"/>
            <a:ext cx="4671" cy="115772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7891599-577F-4D2D-48EA-FBA8CC911EF4}"/>
              </a:ext>
            </a:extLst>
          </p:cNvPr>
          <p:cNvCxnSpPr/>
          <p:nvPr/>
        </p:nvCxnSpPr>
        <p:spPr>
          <a:xfrm flipH="1">
            <a:off x="8089642" y="5980922"/>
            <a:ext cx="35502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4D4EE26A-3D0F-A6C3-60FC-EF485D326B59}"/>
              </a:ext>
            </a:extLst>
          </p:cNvPr>
          <p:cNvSpPr txBox="1"/>
          <p:nvPr/>
        </p:nvSpPr>
        <p:spPr>
          <a:xfrm>
            <a:off x="8035989" y="5155846"/>
            <a:ext cx="39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4DC4A73-87DF-B27A-FE56-80197EF665A9}"/>
              </a:ext>
            </a:extLst>
          </p:cNvPr>
          <p:cNvSpPr/>
          <p:nvPr/>
        </p:nvSpPr>
        <p:spPr>
          <a:xfrm>
            <a:off x="5456077" y="3832184"/>
            <a:ext cx="1119673" cy="787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 Reviewed for Completeness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533F94A3-3469-CAD7-F29E-D8E7096D23E7}"/>
              </a:ext>
            </a:extLst>
          </p:cNvPr>
          <p:cNvCxnSpPr>
            <a:stCxn id="129" idx="1"/>
            <a:endCxn id="143" idx="3"/>
          </p:cNvCxnSpPr>
          <p:nvPr/>
        </p:nvCxnSpPr>
        <p:spPr>
          <a:xfrm flipH="1">
            <a:off x="6575750" y="4225022"/>
            <a:ext cx="618155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583D44B7-A2FD-3BD7-533D-4318421B6BF6}"/>
              </a:ext>
            </a:extLst>
          </p:cNvPr>
          <p:cNvSpPr txBox="1"/>
          <p:nvPr/>
        </p:nvSpPr>
        <p:spPr>
          <a:xfrm>
            <a:off x="9689839" y="2174418"/>
            <a:ext cx="44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1B1836-E361-55E0-EA1E-4353CFCEAA16}"/>
              </a:ext>
            </a:extLst>
          </p:cNvPr>
          <p:cNvSpPr txBox="1"/>
          <p:nvPr/>
        </p:nvSpPr>
        <p:spPr>
          <a:xfrm>
            <a:off x="6713378" y="3953516"/>
            <a:ext cx="44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553835A8-3478-021D-E47B-7EBDCF9CCA7F}"/>
              </a:ext>
            </a:extLst>
          </p:cNvPr>
          <p:cNvSpPr/>
          <p:nvPr/>
        </p:nvSpPr>
        <p:spPr>
          <a:xfrm>
            <a:off x="3750714" y="3832184"/>
            <a:ext cx="1119673" cy="7878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Package Submitted to Underwriting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FF426B5F-EF2D-62C0-554C-91F3A089B5C7}"/>
              </a:ext>
            </a:extLst>
          </p:cNvPr>
          <p:cNvCxnSpPr>
            <a:stCxn id="143" idx="1"/>
            <a:endCxn id="154" idx="3"/>
          </p:cNvCxnSpPr>
          <p:nvPr/>
        </p:nvCxnSpPr>
        <p:spPr>
          <a:xfrm flipH="1">
            <a:off x="4870387" y="4226095"/>
            <a:ext cx="5856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Diamond 156">
            <a:extLst>
              <a:ext uri="{FF2B5EF4-FFF2-40B4-BE49-F238E27FC236}">
                <a16:creationId xmlns:a16="http://schemas.microsoft.com/office/drawing/2014/main" id="{77E9FCED-D757-C277-1BEA-003D53FA9FB8}"/>
              </a:ext>
            </a:extLst>
          </p:cNvPr>
          <p:cNvSpPr/>
          <p:nvPr/>
        </p:nvSpPr>
        <p:spPr>
          <a:xfrm>
            <a:off x="1046588" y="3626850"/>
            <a:ext cx="2144290" cy="119634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All Requirements Met?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DC9F7C5-66B2-EC42-8E1F-5A0657CDB8ED}"/>
              </a:ext>
            </a:extLst>
          </p:cNvPr>
          <p:cNvCxnSpPr>
            <a:cxnSpLocks/>
            <a:stCxn id="154" idx="1"/>
            <a:endCxn id="157" idx="3"/>
          </p:cNvCxnSpPr>
          <p:nvPr/>
        </p:nvCxnSpPr>
        <p:spPr>
          <a:xfrm flipH="1" flipV="1">
            <a:off x="3190878" y="4225022"/>
            <a:ext cx="559836" cy="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D659CA25-7717-B272-EDCF-553ED657C387}"/>
              </a:ext>
            </a:extLst>
          </p:cNvPr>
          <p:cNvSpPr/>
          <p:nvPr/>
        </p:nvSpPr>
        <p:spPr>
          <a:xfrm>
            <a:off x="2502162" y="4876543"/>
            <a:ext cx="1136388" cy="338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Review of Borrower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D969A61-5143-ABC0-F646-A1B499DCCC16}"/>
              </a:ext>
            </a:extLst>
          </p:cNvPr>
          <p:cNvSpPr/>
          <p:nvPr/>
        </p:nvSpPr>
        <p:spPr>
          <a:xfrm>
            <a:off x="2497496" y="5390392"/>
            <a:ext cx="1136388" cy="338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Review of Appraisal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73F06C4E-6484-D2B2-C2D9-EC9842D2C601}"/>
              </a:ext>
            </a:extLst>
          </p:cNvPr>
          <p:cNvSpPr/>
          <p:nvPr/>
        </p:nvSpPr>
        <p:spPr>
          <a:xfrm>
            <a:off x="2497496" y="5904241"/>
            <a:ext cx="1136388" cy="338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Review of Title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D2CB4D2-0223-678F-947E-95EAEBF5A39D}"/>
              </a:ext>
            </a:extLst>
          </p:cNvPr>
          <p:cNvSpPr/>
          <p:nvPr/>
        </p:nvSpPr>
        <p:spPr>
          <a:xfrm>
            <a:off x="2497496" y="6323705"/>
            <a:ext cx="1136388" cy="338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Final Review of Insurance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8913E80E-8461-C0CE-A187-78C2DB7F3C58}"/>
              </a:ext>
            </a:extLst>
          </p:cNvPr>
          <p:cNvSpPr/>
          <p:nvPr/>
        </p:nvSpPr>
        <p:spPr>
          <a:xfrm>
            <a:off x="4189444" y="650772"/>
            <a:ext cx="1436915" cy="55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Rejected, Applicant Notified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02E4BD02-F210-6751-7AD5-39198C01C228}"/>
              </a:ext>
            </a:extLst>
          </p:cNvPr>
          <p:cNvSpPr/>
          <p:nvPr/>
        </p:nvSpPr>
        <p:spPr>
          <a:xfrm>
            <a:off x="69979" y="3099218"/>
            <a:ext cx="1436915" cy="55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Application Rejected, Applicant Notified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307D4C7-64E8-8AB0-1099-A938C9B12809}"/>
              </a:ext>
            </a:extLst>
          </p:cNvPr>
          <p:cNvCxnSpPr>
            <a:cxnSpLocks/>
            <a:stCxn id="157" idx="1"/>
          </p:cNvCxnSpPr>
          <p:nvPr/>
        </p:nvCxnSpPr>
        <p:spPr>
          <a:xfrm flipH="1">
            <a:off x="796242" y="4225022"/>
            <a:ext cx="25034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1110B010-F600-FB15-DD28-169131B2B429}"/>
              </a:ext>
            </a:extLst>
          </p:cNvPr>
          <p:cNvSpPr txBox="1"/>
          <p:nvPr/>
        </p:nvSpPr>
        <p:spPr>
          <a:xfrm>
            <a:off x="428433" y="3980718"/>
            <a:ext cx="39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A03B41A4-FD94-D9DE-F68A-8B602DEB1362}"/>
              </a:ext>
            </a:extLst>
          </p:cNvPr>
          <p:cNvCxnSpPr>
            <a:endCxn id="167" idx="2"/>
          </p:cNvCxnSpPr>
          <p:nvPr/>
        </p:nvCxnSpPr>
        <p:spPr>
          <a:xfrm flipH="1" flipV="1">
            <a:off x="788437" y="3657824"/>
            <a:ext cx="7805" cy="5671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5DFBF521-9E3E-A509-FE18-92BEF883552C}"/>
              </a:ext>
            </a:extLst>
          </p:cNvPr>
          <p:cNvCxnSpPr>
            <a:stCxn id="157" idx="2"/>
          </p:cNvCxnSpPr>
          <p:nvPr/>
        </p:nvCxnSpPr>
        <p:spPr>
          <a:xfrm>
            <a:off x="2118733" y="4823194"/>
            <a:ext cx="0" cy="16697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3BAA188F-D793-E54F-F89F-56A47AF087C6}"/>
              </a:ext>
            </a:extLst>
          </p:cNvPr>
          <p:cNvCxnSpPr>
            <a:endCxn id="161" idx="1"/>
          </p:cNvCxnSpPr>
          <p:nvPr/>
        </p:nvCxnSpPr>
        <p:spPr>
          <a:xfrm>
            <a:off x="2118733" y="5045751"/>
            <a:ext cx="3834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0178B74A-7A80-DAFD-8153-E60B928BC18B}"/>
              </a:ext>
            </a:extLst>
          </p:cNvPr>
          <p:cNvCxnSpPr>
            <a:endCxn id="162" idx="1"/>
          </p:cNvCxnSpPr>
          <p:nvPr/>
        </p:nvCxnSpPr>
        <p:spPr>
          <a:xfrm>
            <a:off x="2118733" y="5559600"/>
            <a:ext cx="37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43776716-6066-CC59-123B-B3DFA5508B95}"/>
              </a:ext>
            </a:extLst>
          </p:cNvPr>
          <p:cNvCxnSpPr>
            <a:endCxn id="163" idx="1"/>
          </p:cNvCxnSpPr>
          <p:nvPr/>
        </p:nvCxnSpPr>
        <p:spPr>
          <a:xfrm>
            <a:off x="2118733" y="6073449"/>
            <a:ext cx="37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A6FCF11-14EB-FB98-50EE-989ECED8119F}"/>
              </a:ext>
            </a:extLst>
          </p:cNvPr>
          <p:cNvCxnSpPr>
            <a:endCxn id="164" idx="1"/>
          </p:cNvCxnSpPr>
          <p:nvPr/>
        </p:nvCxnSpPr>
        <p:spPr>
          <a:xfrm>
            <a:off x="2118733" y="6492913"/>
            <a:ext cx="3787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Box 189">
            <a:extLst>
              <a:ext uri="{FF2B5EF4-FFF2-40B4-BE49-F238E27FC236}">
                <a16:creationId xmlns:a16="http://schemas.microsoft.com/office/drawing/2014/main" id="{EEF8615A-903D-F5A6-2285-63888EFFA5A0}"/>
              </a:ext>
            </a:extLst>
          </p:cNvPr>
          <p:cNvSpPr txBox="1"/>
          <p:nvPr/>
        </p:nvSpPr>
        <p:spPr>
          <a:xfrm>
            <a:off x="1748717" y="5059498"/>
            <a:ext cx="44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191" name="Diamond 190">
            <a:extLst>
              <a:ext uri="{FF2B5EF4-FFF2-40B4-BE49-F238E27FC236}">
                <a16:creationId xmlns:a16="http://schemas.microsoft.com/office/drawing/2014/main" id="{66A2BDE6-EC69-4C32-CF8D-F42DEED7B338}"/>
              </a:ext>
            </a:extLst>
          </p:cNvPr>
          <p:cNvSpPr/>
          <p:nvPr/>
        </p:nvSpPr>
        <p:spPr>
          <a:xfrm>
            <a:off x="4452259" y="4748554"/>
            <a:ext cx="1586204" cy="1196344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Loan Receives Final Approval?</a:t>
            </a:r>
          </a:p>
        </p:txBody>
      </p: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6D81D12-B9D9-C70C-DF21-8AE5D57CC8FF}"/>
              </a:ext>
            </a:extLst>
          </p:cNvPr>
          <p:cNvCxnSpPr>
            <a:cxnSpLocks/>
          </p:cNvCxnSpPr>
          <p:nvPr/>
        </p:nvCxnSpPr>
        <p:spPr>
          <a:xfrm>
            <a:off x="3857625" y="5045751"/>
            <a:ext cx="0" cy="1447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E291845F-0F32-112E-8F57-AEFC1A1E1137}"/>
              </a:ext>
            </a:extLst>
          </p:cNvPr>
          <p:cNvCxnSpPr>
            <a:cxnSpLocks/>
            <a:stCxn id="161" idx="3"/>
          </p:cNvCxnSpPr>
          <p:nvPr/>
        </p:nvCxnSpPr>
        <p:spPr>
          <a:xfrm>
            <a:off x="3638550" y="5045751"/>
            <a:ext cx="2190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5C4C4D3-EB0A-3774-90D3-32AFC54D4940}"/>
              </a:ext>
            </a:extLst>
          </p:cNvPr>
          <p:cNvCxnSpPr>
            <a:stCxn id="162" idx="3"/>
          </p:cNvCxnSpPr>
          <p:nvPr/>
        </p:nvCxnSpPr>
        <p:spPr>
          <a:xfrm flipV="1">
            <a:off x="3633884" y="5559599"/>
            <a:ext cx="22374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BD08A062-9986-30E7-F0CB-B2D1EF5C2825}"/>
              </a:ext>
            </a:extLst>
          </p:cNvPr>
          <p:cNvCxnSpPr>
            <a:stCxn id="163" idx="3"/>
          </p:cNvCxnSpPr>
          <p:nvPr/>
        </p:nvCxnSpPr>
        <p:spPr>
          <a:xfrm flipV="1">
            <a:off x="3633884" y="6073448"/>
            <a:ext cx="22374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6AA7488B-9797-A10F-4156-B0DC83F9F1E0}"/>
              </a:ext>
            </a:extLst>
          </p:cNvPr>
          <p:cNvCxnSpPr>
            <a:stCxn id="164" idx="3"/>
          </p:cNvCxnSpPr>
          <p:nvPr/>
        </p:nvCxnSpPr>
        <p:spPr>
          <a:xfrm>
            <a:off x="3633884" y="6492913"/>
            <a:ext cx="2237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149637C5-E0A7-D017-5F51-55A5217AB3A5}"/>
              </a:ext>
            </a:extLst>
          </p:cNvPr>
          <p:cNvCxnSpPr>
            <a:cxnSpLocks/>
            <a:endCxn id="191" idx="1"/>
          </p:cNvCxnSpPr>
          <p:nvPr/>
        </p:nvCxnSpPr>
        <p:spPr>
          <a:xfrm>
            <a:off x="4114800" y="5346726"/>
            <a:ext cx="3374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084AA8A7-E7DE-00FD-9BE7-CAB7B034F8B8}"/>
              </a:ext>
            </a:extLst>
          </p:cNvPr>
          <p:cNvCxnSpPr>
            <a:cxnSpLocks/>
          </p:cNvCxnSpPr>
          <p:nvPr/>
        </p:nvCxnSpPr>
        <p:spPr>
          <a:xfrm>
            <a:off x="4114800" y="5346726"/>
            <a:ext cx="0" cy="471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6DE4FC57-D736-C56B-B167-D24C0293B7CC}"/>
              </a:ext>
            </a:extLst>
          </p:cNvPr>
          <p:cNvCxnSpPr/>
          <p:nvPr/>
        </p:nvCxnSpPr>
        <p:spPr>
          <a:xfrm>
            <a:off x="3857621" y="5818614"/>
            <a:ext cx="2571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ectangle: Rounded Corners 215">
            <a:extLst>
              <a:ext uri="{FF2B5EF4-FFF2-40B4-BE49-F238E27FC236}">
                <a16:creationId xmlns:a16="http://schemas.microsoft.com/office/drawing/2014/main" id="{2D87EF85-E2FF-A6E1-6C19-CB6C6D31F1B1}"/>
              </a:ext>
            </a:extLst>
          </p:cNvPr>
          <p:cNvSpPr/>
          <p:nvPr/>
        </p:nvSpPr>
        <p:spPr>
          <a:xfrm>
            <a:off x="4489581" y="6299394"/>
            <a:ext cx="1511559" cy="55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Loan not Approved, Applicant Notified</a:t>
            </a:r>
          </a:p>
        </p:txBody>
      </p: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C74BF018-96D1-1DAD-31AA-9221BD6153A1}"/>
              </a:ext>
            </a:extLst>
          </p:cNvPr>
          <p:cNvCxnSpPr>
            <a:cxnSpLocks/>
            <a:stCxn id="191" idx="2"/>
            <a:endCxn id="216" idx="0"/>
          </p:cNvCxnSpPr>
          <p:nvPr/>
        </p:nvCxnSpPr>
        <p:spPr>
          <a:xfrm>
            <a:off x="5245361" y="5944898"/>
            <a:ext cx="0" cy="3544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E20F54C9-F0BB-81FB-A111-432540F60295}"/>
              </a:ext>
            </a:extLst>
          </p:cNvPr>
          <p:cNvSpPr txBox="1"/>
          <p:nvPr/>
        </p:nvSpPr>
        <p:spPr>
          <a:xfrm>
            <a:off x="4909455" y="5998468"/>
            <a:ext cx="3918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NO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6B33567B-B72A-A3C5-3217-F44EE7E549C9}"/>
              </a:ext>
            </a:extLst>
          </p:cNvPr>
          <p:cNvSpPr/>
          <p:nvPr/>
        </p:nvSpPr>
        <p:spPr>
          <a:xfrm>
            <a:off x="6545428" y="6201658"/>
            <a:ext cx="1231639" cy="5586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Applicant Notified of Approval</a:t>
            </a:r>
          </a:p>
        </p:txBody>
      </p: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E7C1CC83-5C9E-1CE0-1332-0F947ECACB23}"/>
              </a:ext>
            </a:extLst>
          </p:cNvPr>
          <p:cNvCxnSpPr>
            <a:stCxn id="191" idx="3"/>
          </p:cNvCxnSpPr>
          <p:nvPr/>
        </p:nvCxnSpPr>
        <p:spPr>
          <a:xfrm>
            <a:off x="6038463" y="5346726"/>
            <a:ext cx="112278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5C1829E-2EDB-095C-04C4-C2CB28A8CD03}"/>
              </a:ext>
            </a:extLst>
          </p:cNvPr>
          <p:cNvCxnSpPr>
            <a:endCxn id="224" idx="0"/>
          </p:cNvCxnSpPr>
          <p:nvPr/>
        </p:nvCxnSpPr>
        <p:spPr>
          <a:xfrm>
            <a:off x="7161247" y="5346726"/>
            <a:ext cx="1" cy="854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BEC53CD2-3AD6-B973-286C-74AC70539996}"/>
              </a:ext>
            </a:extLst>
          </p:cNvPr>
          <p:cNvSpPr txBox="1"/>
          <p:nvPr/>
        </p:nvSpPr>
        <p:spPr>
          <a:xfrm>
            <a:off x="6321493" y="5096671"/>
            <a:ext cx="4478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YES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AE79AE9F-D63E-12A1-9CC3-96190269A430}"/>
              </a:ext>
            </a:extLst>
          </p:cNvPr>
          <p:cNvSpPr/>
          <p:nvPr/>
        </p:nvSpPr>
        <p:spPr>
          <a:xfrm>
            <a:off x="8440704" y="6206646"/>
            <a:ext cx="1436915" cy="55860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Closing Scheduled</a:t>
            </a: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1646C7C9-03AF-3966-2D50-B04634ABF183}"/>
              </a:ext>
            </a:extLst>
          </p:cNvPr>
          <p:cNvCxnSpPr>
            <a:stCxn id="224" idx="3"/>
            <a:endCxn id="230" idx="1"/>
          </p:cNvCxnSpPr>
          <p:nvPr/>
        </p:nvCxnSpPr>
        <p:spPr>
          <a:xfrm>
            <a:off x="7777067" y="6480961"/>
            <a:ext cx="663637" cy="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94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87E0F-832A-00C0-E49B-097F52E8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Process Improvement	</a:t>
            </a:r>
            <a:r>
              <a:rPr lang="en-US" sz="3200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84A1F-F31C-5377-40D0-FF10CE104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Manage underwriting risk differently by utilizing nontraditional sources of data: payroll companies, social media presence, property management companies, etc.</a:t>
            </a:r>
          </a:p>
          <a:p>
            <a:r>
              <a:rPr lang="en-US" sz="1600" dirty="0"/>
              <a:t> Use AI to review and process documents with intelligent automation</a:t>
            </a:r>
          </a:p>
          <a:p>
            <a:r>
              <a:rPr lang="en-US" sz="1600" dirty="0"/>
              <a:t>Reduce underwriting risk using AI / machine learning to identify risks </a:t>
            </a:r>
          </a:p>
          <a:p>
            <a:r>
              <a:rPr lang="en-US" sz="1600" dirty="0"/>
              <a:t>Use a mobile app to organize and manage customer interactions, so they can answer questions and see progress anytime, anywhere </a:t>
            </a:r>
          </a:p>
          <a:p>
            <a:r>
              <a:rPr lang="en-US" sz="1600" dirty="0"/>
              <a:t>Automate pre-qualification step </a:t>
            </a:r>
          </a:p>
          <a:p>
            <a:r>
              <a:rPr lang="en-US" sz="1600" dirty="0"/>
              <a:t>Receive all documents digitally </a:t>
            </a:r>
          </a:p>
          <a:p>
            <a:r>
              <a:rPr lang="en-US" sz="1600" dirty="0"/>
              <a:t>Interface IT systems with title and insurance company partners directly</a:t>
            </a:r>
          </a:p>
          <a:p>
            <a:r>
              <a:rPr lang="en-US" sz="1600" dirty="0"/>
              <a:t>Automate rate contracting and negotiation steps with standard packages and pre-defined alternatives, up-sells and cross-sells.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87724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</TotalTime>
  <Words>245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Office Theme</vt:lpstr>
      <vt:lpstr>Process Mapping and Improvement Home Loan Data Simple Mortgage Origination Process  </vt:lpstr>
      <vt:lpstr>Simple Mortgage origination Process Steps</vt:lpstr>
      <vt:lpstr>Process Improvement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 Mapping and Improvement Home Loan Data </dc:title>
  <dc:creator>Akshay Paunikar</dc:creator>
  <cp:lastModifiedBy>Akshay Paunikar</cp:lastModifiedBy>
  <cp:revision>2</cp:revision>
  <dcterms:created xsi:type="dcterms:W3CDTF">2023-02-22T04:07:32Z</dcterms:created>
  <dcterms:modified xsi:type="dcterms:W3CDTF">2023-02-23T10:47:58Z</dcterms:modified>
</cp:coreProperties>
</file>