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1224">
          <p15:clr>
            <a:srgbClr val="A4A3A4"/>
          </p15:clr>
        </p15:guide>
        <p15:guide id="3" orient="horz" pos="3888">
          <p15:clr>
            <a:srgbClr val="A4A3A4"/>
          </p15:clr>
        </p15:guide>
        <p15:guide id="4" pos="4104">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jifMH+uJY6V7jGASDSILrSFDCk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0" d="100"/>
          <a:sy n="120" d="100"/>
        </p:scale>
        <p:origin x="370" y="-605"/>
      </p:cViewPr>
      <p:guideLst>
        <p:guide orient="horz" pos="2160"/>
        <p:guide pos="1224"/>
        <p:guide orient="horz" pos="3888"/>
        <p:guide pos="41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presProps" Target="presProps.xml"/><Relationship Id="rId5" Type="http://schemas.openxmlformats.org/officeDocument/2006/relationships/slide" Target="slides/slide4.xml"/><Relationship Id="rId10" Type="http://customschemas.google.com/relationships/presentationmetadata" Target="metadata"/><Relationship Id="rId4" Type="http://schemas.openxmlformats.org/officeDocument/2006/relationships/slide" Target="slides/slide3.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205dbbdec2_0_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205dbbdec2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1205dbbdec2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205dbbdec2_0_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205dbbdec2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g1205dbbdec2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205dbbdec2_0_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1205dbbdec2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1205dbbdec2_0_2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cxnSp>
        <p:nvCxnSpPr>
          <p:cNvPr id="20" name="Google Shape;20;p6"/>
          <p:cNvCxnSpPr/>
          <p:nvPr/>
        </p:nvCxnSpPr>
        <p:spPr>
          <a:xfrm>
            <a:off x="475488" y="6143775"/>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rot="5400000">
            <a:off x="4623594" y="2285207"/>
            <a:ext cx="5811838" cy="1971675"/>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6"/>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7"/>
          <p:cNvSpPr txBox="1">
            <a:spLocks noGrp="1"/>
          </p:cNvSpPr>
          <p:nvPr>
            <p:ph type="body" idx="1"/>
          </p:nvPr>
        </p:nvSpPr>
        <p:spPr>
          <a:xfrm>
            <a:off x="432262" y="1855694"/>
            <a:ext cx="8279476" cy="3953435"/>
          </a:xfrm>
          <a:prstGeom prst="rect">
            <a:avLst/>
          </a:prstGeom>
          <a:noFill/>
          <a:ln>
            <a:noFill/>
          </a:ln>
        </p:spPr>
        <p:txBody>
          <a:bodyPr spcFirstLastPara="1" wrap="square" lIns="91425" tIns="45700" rIns="91425" bIns="45700" anchor="t" anchorCtr="0">
            <a:noAutofit/>
          </a:bodyPr>
          <a:lstStyle>
            <a:lvl1pPr marL="457200" marR="0" lvl="0" indent="-295846" algn="l" rtl="0">
              <a:lnSpc>
                <a:spcPct val="90000"/>
              </a:lnSpc>
              <a:spcBef>
                <a:spcPts val="10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1pPr>
            <a:lvl2pPr marL="914400" marR="0" lvl="1"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2pPr>
            <a:lvl3pPr marL="1371600" marR="0" lvl="2"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3pPr>
            <a:lvl4pPr marL="1828800" marR="0" lvl="3"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4pPr>
            <a:lvl5pPr marL="2286000" marR="0" lvl="4" indent="-295846" algn="l" rtl="0">
              <a:lnSpc>
                <a:spcPct val="90000"/>
              </a:lnSpc>
              <a:spcBef>
                <a:spcPts val="500"/>
              </a:spcBef>
              <a:spcAft>
                <a:spcPts val="0"/>
              </a:spcAft>
              <a:buClr>
                <a:schemeClr val="dk2"/>
              </a:buClr>
              <a:buSzPts val="1059"/>
              <a:buFont typeface="Arial"/>
              <a:buChar char="•"/>
              <a:defRPr sz="1059"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17"/>
          <p:cNvSpPr txBox="1">
            <a:spLocks noGrp="1"/>
          </p:cNvSpPr>
          <p:nvPr>
            <p:ph type="subTitle" idx="2"/>
          </p:nvPr>
        </p:nvSpPr>
        <p:spPr>
          <a:xfrm>
            <a:off x="432262" y="1169894"/>
            <a:ext cx="8279476" cy="322729"/>
          </a:xfrm>
          <a:prstGeom prst="rect">
            <a:avLst/>
          </a:prstGeom>
          <a:noFill/>
          <a:ln>
            <a:noFill/>
          </a:ln>
        </p:spPr>
        <p:txBody>
          <a:bodyPr spcFirstLastPara="1" wrap="square" lIns="0" tIns="0" rIns="0" bIns="0" anchor="t" anchorCtr="0">
            <a:noAutofit/>
          </a:bodyPr>
          <a:lstStyle>
            <a:lvl1pPr marR="0" lvl="0" algn="l" rtl="0">
              <a:lnSpc>
                <a:spcPct val="110000"/>
              </a:lnSpc>
              <a:spcBef>
                <a:spcPts val="882"/>
              </a:spcBef>
              <a:spcAft>
                <a:spcPts val="0"/>
              </a:spcAft>
              <a:buClr>
                <a:schemeClr val="dk2"/>
              </a:buClr>
              <a:buSzPts val="1324"/>
              <a:buFont typeface="Arial"/>
              <a:buNone/>
              <a:defRPr sz="1324" b="0" i="0" u="none" strike="noStrike" cap="none">
                <a:solidFill>
                  <a:schemeClr val="dk2"/>
                </a:solidFill>
                <a:latin typeface="Arial"/>
                <a:ea typeface="Arial"/>
                <a:cs typeface="Arial"/>
                <a:sym typeface="Arial"/>
              </a:defRPr>
            </a:lvl1pPr>
            <a:lvl2pPr marR="0" lvl="1"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EFAULT-2">
  <p:cSld name="DEFAULT-2">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685800" y="189436"/>
            <a:ext cx="6438900" cy="424732"/>
          </a:xfrm>
          <a:prstGeom prst="rect">
            <a:avLst/>
          </a:prstGeom>
          <a:noFill/>
          <a:ln>
            <a:noFill/>
          </a:ln>
        </p:spPr>
        <p:txBody>
          <a:bodyPr spcFirstLastPara="1" wrap="square" lIns="0" tIns="45700" rIns="0" bIns="45700" anchor="ctr" anchorCtr="0">
            <a:spAutoFit/>
          </a:bodyPr>
          <a:lstStyle>
            <a:lvl1pPr lvl="0" algn="l">
              <a:lnSpc>
                <a:spcPct val="90000"/>
              </a:lnSpc>
              <a:spcBef>
                <a:spcPts val="0"/>
              </a:spcBef>
              <a:spcAft>
                <a:spcPts val="0"/>
              </a:spcAft>
              <a:buClr>
                <a:schemeClr val="dk1"/>
              </a:buClr>
              <a:buSzPts val="2400"/>
              <a:buFont typeface="Arial"/>
              <a:buNone/>
              <a:defRPr sz="2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1"/>
        <p:cNvGrpSpPr/>
        <p:nvPr/>
      </p:nvGrpSpPr>
      <p:grpSpPr>
        <a:xfrm>
          <a:off x="0" y="0"/>
          <a:ext cx="0" cy="0"/>
          <a:chOff x="0" y="0"/>
          <a:chExt cx="0" cy="0"/>
        </a:xfrm>
      </p:grpSpPr>
      <p:sp>
        <p:nvSpPr>
          <p:cNvPr id="22" name="Google Shape;22;p7"/>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7"/>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4" name="Google Shape;24;p7"/>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25" name="Google Shape;25;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477748"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Font typeface="Arial"/>
              <a:buNone/>
              <a:defRPr>
                <a:solidFill>
                  <a:schemeClr val="dk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2"/>
              </a:buClr>
              <a:buSzPts val="2800"/>
              <a:buFont typeface="Arial"/>
              <a:buChar char="•"/>
              <a:defRPr sz="2800" b="0" i="0" u="none" strike="noStrike" cap="none">
                <a:solidFill>
                  <a:schemeClr val="dk2"/>
                </a:solidFill>
                <a:latin typeface="Arial"/>
                <a:ea typeface="Arial"/>
                <a:cs typeface="Arial"/>
                <a:sym typeface="Arial"/>
              </a:defRPr>
            </a:lvl1pPr>
            <a:lvl2pPr marL="914400" marR="0" lvl="1" indent="-381000" algn="l" rtl="0">
              <a:lnSpc>
                <a:spcPct val="90000"/>
              </a:lnSpc>
              <a:spcBef>
                <a:spcPts val="500"/>
              </a:spcBef>
              <a:spcAft>
                <a:spcPts val="0"/>
              </a:spcAft>
              <a:buClr>
                <a:schemeClr val="dk2"/>
              </a:buClr>
              <a:buSzPts val="2400"/>
              <a:buFont typeface="Arial"/>
              <a:buChar char="•"/>
              <a:defRPr sz="2400" b="0" i="0" u="none" strike="noStrike" cap="none">
                <a:solidFill>
                  <a:schemeClr val="dk2"/>
                </a:solidFill>
                <a:latin typeface="Arial"/>
                <a:ea typeface="Arial"/>
                <a:cs typeface="Arial"/>
                <a:sym typeface="Arial"/>
              </a:defRPr>
            </a:lvl2pPr>
            <a:lvl3pPr marL="1371600" marR="0" lvl="2" indent="-355600" algn="l" rtl="0">
              <a:lnSpc>
                <a:spcPct val="90000"/>
              </a:lnSpc>
              <a:spcBef>
                <a:spcPts val="500"/>
              </a:spcBef>
              <a:spcAft>
                <a:spcPts val="0"/>
              </a:spcAft>
              <a:buClr>
                <a:schemeClr val="dk2"/>
              </a:buClr>
              <a:buSzPts val="2000"/>
              <a:buFont typeface="Arial"/>
              <a:buChar char="•"/>
              <a:defRPr sz="2000" b="0" i="0" u="none" strike="noStrike" cap="none">
                <a:solidFill>
                  <a:schemeClr val="dk2"/>
                </a:solidFill>
                <a:latin typeface="Arial"/>
                <a:ea typeface="Arial"/>
                <a:cs typeface="Arial"/>
                <a:sym typeface="Arial"/>
              </a:defRPr>
            </a:lvl3pPr>
            <a:lvl4pPr marL="1828800" marR="0" lvl="3"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4pPr>
            <a:lvl5pPr marL="2286000" marR="0" lvl="4" indent="-342900" algn="l" rtl="0">
              <a:lnSpc>
                <a:spcPct val="90000"/>
              </a:lnSpc>
              <a:spcBef>
                <a:spcPts val="50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 name="Google Shape;36;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9"/>
          <p:cNvSpPr/>
          <p:nvPr/>
        </p:nvSpPr>
        <p:spPr>
          <a:xfrm>
            <a:off x="7398044" y="6337300"/>
            <a:ext cx="1288756" cy="259232"/>
          </a:xfrm>
          <a:prstGeom prst="rect">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10000"/>
              </a:lnSpc>
              <a:spcBef>
                <a:spcPts val="0"/>
              </a:spcBef>
              <a:spcAft>
                <a:spcPts val="0"/>
              </a:spcAft>
              <a:buNone/>
            </a:pPr>
            <a:endParaRPr sz="1200">
              <a:solidFill>
                <a:schemeClr val="dk2"/>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623888" y="1709739"/>
            <a:ext cx="7886700" cy="2852737"/>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43" name="Google Shape;43;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11"/>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11"/>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629841" y="365126"/>
            <a:ext cx="7886700" cy="1325563"/>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2"/>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6" name="Google Shape;56;p12"/>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7" name="Google Shape;57;p12"/>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58" name="Google Shape;58;p12"/>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9" name="Google Shape;59;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29841" y="457200"/>
            <a:ext cx="2949178" cy="16002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2"/>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4"/>
          <p:cNvSpPr>
            <a:spLocks noGrp="1"/>
          </p:cNvSpPr>
          <p:nvPr>
            <p:ph type="pic" idx="2"/>
          </p:nvPr>
        </p:nvSpPr>
        <p:spPr>
          <a:xfrm>
            <a:off x="3887391" y="987426"/>
            <a:ext cx="4629150" cy="4873625"/>
          </a:xfrm>
          <a:prstGeom prst="rect">
            <a:avLst/>
          </a:prstGeom>
          <a:noFill/>
          <a:ln>
            <a:noFill/>
          </a:ln>
        </p:spPr>
      </p:sp>
      <p:sp>
        <p:nvSpPr>
          <p:cNvPr id="69" name="Google Shape;69;p1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70" name="Google Shape;70;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txBox="1">
            <a:spLocks noGrp="1"/>
          </p:cNvSpPr>
          <p:nvPr>
            <p:ph type="title"/>
          </p:nvPr>
        </p:nvSpPr>
        <p:spPr>
          <a:xfrm>
            <a:off x="457200" y="535377"/>
            <a:ext cx="8229600" cy="278130"/>
          </a:xfrm>
          <a:prstGeom prst="rect">
            <a:avLst/>
          </a:prstGeom>
          <a:noFill/>
          <a:ln>
            <a:noFill/>
          </a:ln>
        </p:spPr>
        <p:txBody>
          <a:bodyPr spcFirstLastPara="1" wrap="square" lIns="0" tIns="45700" rIns="0" bIns="45700" anchor="ctr" anchorCtr="0">
            <a:normAutofit/>
          </a:bodyPr>
          <a:lstStyle>
            <a:lvl1pPr marR="0" lvl="0" algn="l" rtl="0">
              <a:lnSpc>
                <a:spcPct val="90000"/>
              </a:lnSpc>
              <a:spcBef>
                <a:spcPts val="0"/>
              </a:spcBef>
              <a:spcAft>
                <a:spcPts val="0"/>
              </a:spcAft>
              <a:buClr>
                <a:schemeClr val="dk2"/>
              </a:buClr>
              <a:buSzPts val="1800"/>
              <a:buFont typeface="Arial"/>
              <a:buNone/>
              <a:defRPr sz="1800" b="0" i="0" u="none" strike="noStrike" cap="non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4" name="Google Shape;14;p5"/>
          <p:cNvCxnSpPr/>
          <p:nvPr/>
        </p:nvCxnSpPr>
        <p:spPr>
          <a:xfrm>
            <a:off x="475488" y="895393"/>
            <a:ext cx="8211312" cy="0"/>
          </a:xfrm>
          <a:prstGeom prst="straightConnector1">
            <a:avLst/>
          </a:prstGeom>
          <a:noFill/>
          <a:ln w="57150" cap="flat" cmpd="sng">
            <a:solidFill>
              <a:srgbClr val="0070C0"/>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pos="288">
          <p15:clr>
            <a:srgbClr val="F26B43"/>
          </p15:clr>
        </p15:guide>
        <p15:guide id="4" pos="5472">
          <p15:clr>
            <a:srgbClr val="F26B43"/>
          </p15:clr>
        </p15:guide>
        <p15:guide id="5" orient="horz" pos="4032">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p:nvPr/>
        </p:nvSpPr>
        <p:spPr>
          <a:xfrm>
            <a:off x="457634" y="995286"/>
            <a:ext cx="8228732" cy="1477328"/>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70C0"/>
              </a:buClr>
              <a:buSzPts val="3200"/>
              <a:buFont typeface="Arial"/>
              <a:buNone/>
            </a:pPr>
            <a:r>
              <a:rPr lang="en-US" sz="3200" b="0" i="0" u="none" strike="noStrike" cap="none" dirty="0">
                <a:solidFill>
                  <a:srgbClr val="0070C0"/>
                </a:solidFill>
                <a:latin typeface="Arial"/>
                <a:ea typeface="Arial"/>
                <a:cs typeface="Arial"/>
                <a:sym typeface="Arial"/>
              </a:rPr>
              <a:t>Process Improvement Opportunity: Leverage Machine Learning &amp; AI to Speed-Up Your Home Loan Process</a:t>
            </a:r>
            <a:endParaRPr dirty="0"/>
          </a:p>
        </p:txBody>
      </p:sp>
      <p:sp>
        <p:nvSpPr>
          <p:cNvPr id="97" name="Google Shape;97;p1"/>
          <p:cNvSpPr txBox="1"/>
          <p:nvPr/>
        </p:nvSpPr>
        <p:spPr>
          <a:xfrm>
            <a:off x="457634" y="4805813"/>
            <a:ext cx="8228732" cy="584775"/>
          </a:xfrm>
          <a:prstGeom prst="rect">
            <a:avLst/>
          </a:prstGeom>
          <a:noFill/>
          <a:ln>
            <a:noFill/>
          </a:ln>
        </p:spPr>
        <p:txBody>
          <a:bodyPr spcFirstLastPara="1" wrap="square" lIns="0" tIns="0" rIns="0" bIns="0" anchor="b" anchorCtr="0">
            <a:spAutoFit/>
          </a:bodyPr>
          <a:lstStyle/>
          <a:p>
            <a:pPr>
              <a:buClr>
                <a:srgbClr val="0070C0"/>
              </a:buClr>
              <a:buSzPts val="2400"/>
            </a:pPr>
            <a:r>
              <a:rPr lang="en-US" sz="2400" b="0" i="0" u="none" strike="noStrike" cap="none" dirty="0">
                <a:solidFill>
                  <a:srgbClr val="0070C0"/>
                </a:solidFill>
                <a:latin typeface="Arial"/>
                <a:ea typeface="Arial"/>
                <a:cs typeface="Arial"/>
                <a:sym typeface="Arial"/>
              </a:rPr>
              <a:t>Target Stakeholder Group: </a:t>
            </a:r>
            <a:r>
              <a:rPr lang="en-US" sz="2000" b="0" i="0" dirty="0">
                <a:solidFill>
                  <a:srgbClr val="333333"/>
                </a:solidFill>
                <a:effectLst/>
                <a:latin typeface="+mn-lt"/>
              </a:rPr>
              <a:t>JPMorgan Chase &amp; Co.’s clients</a:t>
            </a:r>
          </a:p>
          <a:p>
            <a:pPr marL="0" marR="0" lvl="0" indent="0" algn="l" rtl="0">
              <a:lnSpc>
                <a:spcPct val="100000"/>
              </a:lnSpc>
              <a:spcBef>
                <a:spcPts val="0"/>
              </a:spcBef>
              <a:spcAft>
                <a:spcPts val="0"/>
              </a:spcAft>
              <a:buClr>
                <a:srgbClr val="0070C0"/>
              </a:buClr>
              <a:buSzPts val="2400"/>
              <a:buFont typeface="Arial"/>
              <a:buNone/>
            </a:pPr>
            <a:endParaRPr dirty="0"/>
          </a:p>
        </p:txBody>
      </p:sp>
      <p:pic>
        <p:nvPicPr>
          <p:cNvPr id="98" name="Google Shape;98;p1"/>
          <p:cNvPicPr preferRelativeResize="0"/>
          <p:nvPr/>
        </p:nvPicPr>
        <p:blipFill>
          <a:blip r:embed="rId3">
            <a:alphaModFix/>
          </a:blip>
          <a:stretch>
            <a:fillRect/>
          </a:stretch>
        </p:blipFill>
        <p:spPr>
          <a:xfrm>
            <a:off x="4572000" y="6318879"/>
            <a:ext cx="4057650" cy="352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g1205dbbdec2_0_12"/>
          <p:cNvPicPr preferRelativeResize="0"/>
          <p:nvPr/>
        </p:nvPicPr>
        <p:blipFill>
          <a:blip r:embed="rId3">
            <a:alphaModFix/>
          </a:blip>
          <a:stretch>
            <a:fillRect/>
          </a:stretch>
        </p:blipFill>
        <p:spPr>
          <a:xfrm>
            <a:off x="4572000" y="6318879"/>
            <a:ext cx="4057650" cy="352425"/>
          </a:xfrm>
          <a:prstGeom prst="rect">
            <a:avLst/>
          </a:prstGeom>
          <a:noFill/>
          <a:ln>
            <a:noFill/>
          </a:ln>
        </p:spPr>
      </p:pic>
      <p:sp>
        <p:nvSpPr>
          <p:cNvPr id="105" name="Google Shape;105;g1205dbbdec2_0_12"/>
          <p:cNvSpPr txBox="1">
            <a:spLocks noGrp="1"/>
          </p:cNvSpPr>
          <p:nvPr>
            <p:ph type="title" idx="4294967295"/>
          </p:nvPr>
        </p:nvSpPr>
        <p:spPr>
          <a:xfrm>
            <a:off x="508393" y="195998"/>
            <a:ext cx="8197068" cy="541120"/>
          </a:xfrm>
          <a:prstGeom prst="rect">
            <a:avLst/>
          </a:prstGeom>
          <a:noFill/>
          <a:ln>
            <a:noFill/>
          </a:ln>
        </p:spPr>
        <p:txBody>
          <a:bodyPr spcFirstLastPara="1" wrap="square" lIns="0" tIns="45700" rIns="0" bIns="45700" anchor="ctr" anchorCtr="0">
            <a:normAutofit/>
          </a:bodyPr>
          <a:lstStyle/>
          <a:p>
            <a:pPr marL="0" lvl="0" indent="0" algn="ctr" rtl="0">
              <a:lnSpc>
                <a:spcPct val="90000"/>
              </a:lnSpc>
              <a:spcBef>
                <a:spcPts val="0"/>
              </a:spcBef>
              <a:spcAft>
                <a:spcPts val="0"/>
              </a:spcAft>
              <a:buClr>
                <a:schemeClr val="dk2"/>
              </a:buClr>
              <a:buSzPts val="3200"/>
              <a:buFont typeface="Arial"/>
              <a:buNone/>
            </a:pPr>
            <a:r>
              <a:rPr lang="en-US" dirty="0">
                <a:solidFill>
                  <a:schemeClr val="tx2"/>
                </a:solidFill>
              </a:rPr>
              <a:t>How AI &amp; ML will help me speed-up home loan process ?</a:t>
            </a:r>
            <a:endParaRPr dirty="0">
              <a:solidFill>
                <a:schemeClr val="tx2"/>
              </a:solidFill>
            </a:endParaRPr>
          </a:p>
        </p:txBody>
      </p:sp>
      <p:pic>
        <p:nvPicPr>
          <p:cNvPr id="3" name="Picture 2">
            <a:extLst>
              <a:ext uri="{FF2B5EF4-FFF2-40B4-BE49-F238E27FC236}">
                <a16:creationId xmlns:a16="http://schemas.microsoft.com/office/drawing/2014/main" id="{8012416F-C6B6-19CE-8D64-D6857153CD0D}"/>
              </a:ext>
            </a:extLst>
          </p:cNvPr>
          <p:cNvPicPr>
            <a:picLocks noChangeAspect="1"/>
          </p:cNvPicPr>
          <p:nvPr/>
        </p:nvPicPr>
        <p:blipFill>
          <a:blip r:embed="rId4"/>
          <a:stretch>
            <a:fillRect/>
          </a:stretch>
        </p:blipFill>
        <p:spPr>
          <a:xfrm>
            <a:off x="508392" y="1088098"/>
            <a:ext cx="8197067" cy="4879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g1205dbbdec2_0_16"/>
          <p:cNvPicPr preferRelativeResize="0"/>
          <p:nvPr/>
        </p:nvPicPr>
        <p:blipFill>
          <a:blip r:embed="rId3">
            <a:alphaModFix/>
          </a:blip>
          <a:stretch>
            <a:fillRect/>
          </a:stretch>
        </p:blipFill>
        <p:spPr>
          <a:xfrm>
            <a:off x="4572000" y="6318879"/>
            <a:ext cx="4057650" cy="352425"/>
          </a:xfrm>
          <a:prstGeom prst="rect">
            <a:avLst/>
          </a:prstGeom>
          <a:noFill/>
          <a:ln>
            <a:noFill/>
          </a:ln>
        </p:spPr>
      </p:pic>
      <p:sp>
        <p:nvSpPr>
          <p:cNvPr id="114" name="Google Shape;114;g1205dbbdec2_0_16"/>
          <p:cNvSpPr txBox="1">
            <a:spLocks noGrp="1"/>
          </p:cNvSpPr>
          <p:nvPr>
            <p:ph type="title" idx="4294967295"/>
          </p:nvPr>
        </p:nvSpPr>
        <p:spPr>
          <a:xfrm>
            <a:off x="457200" y="979715"/>
            <a:ext cx="8229600" cy="419877"/>
          </a:xfrm>
          <a:prstGeom prst="rect">
            <a:avLst/>
          </a:prstGeom>
          <a:noFill/>
          <a:ln>
            <a:noFill/>
          </a:ln>
        </p:spPr>
        <p:txBody>
          <a:bodyPr spcFirstLastPara="1" wrap="square" lIns="0" tIns="45700" rIns="0" bIns="45700" anchor="ctr" anchorCtr="0">
            <a:normAutofit fontScale="90000"/>
          </a:bodyPr>
          <a:lstStyle/>
          <a:p>
            <a:pPr marL="0" lvl="0" indent="0" algn="l" rtl="0">
              <a:lnSpc>
                <a:spcPct val="90000"/>
              </a:lnSpc>
              <a:spcBef>
                <a:spcPts val="0"/>
              </a:spcBef>
              <a:spcAft>
                <a:spcPts val="0"/>
              </a:spcAft>
              <a:buClr>
                <a:srgbClr val="0070C0"/>
              </a:buClr>
              <a:buSzPct val="100000"/>
              <a:buFont typeface="Arial"/>
              <a:buNone/>
            </a:pPr>
            <a:r>
              <a:rPr lang="en-US" b="0" i="0" dirty="0">
                <a:solidFill>
                  <a:srgbClr val="374151"/>
                </a:solidFill>
                <a:effectLst/>
                <a:latin typeface="+mn-lt"/>
              </a:rPr>
              <a:t>Machine Learning (ML) and Artificial Intelligence (AI) can speed up the home loan process in several ways:</a:t>
            </a:r>
            <a:endParaRPr dirty="0">
              <a:latin typeface="+mn-lt"/>
            </a:endParaRPr>
          </a:p>
        </p:txBody>
      </p:sp>
      <p:sp>
        <p:nvSpPr>
          <p:cNvPr id="3" name="TextBox 2">
            <a:extLst>
              <a:ext uri="{FF2B5EF4-FFF2-40B4-BE49-F238E27FC236}">
                <a16:creationId xmlns:a16="http://schemas.microsoft.com/office/drawing/2014/main" id="{665A49DA-1622-2EC7-6309-B677FE7E82D6}"/>
              </a:ext>
            </a:extLst>
          </p:cNvPr>
          <p:cNvSpPr txBox="1"/>
          <p:nvPr/>
        </p:nvSpPr>
        <p:spPr>
          <a:xfrm>
            <a:off x="457200" y="1610113"/>
            <a:ext cx="8229600" cy="4185761"/>
          </a:xfrm>
          <a:prstGeom prst="rect">
            <a:avLst/>
          </a:prstGeom>
          <a:noFill/>
        </p:spPr>
        <p:txBody>
          <a:bodyPr wrap="square" rtlCol="0">
            <a:spAutoFit/>
          </a:bodyPr>
          <a:lstStyle/>
          <a:p>
            <a:pPr marL="285750" indent="-285750">
              <a:buFont typeface="Arial" panose="020B0604020202020204" pitchFamily="34" charset="0"/>
              <a:buChar char="•"/>
            </a:pPr>
            <a:r>
              <a:rPr lang="en-US" b="1" i="0" dirty="0">
                <a:solidFill>
                  <a:schemeClr val="tx1"/>
                </a:solidFill>
                <a:effectLst/>
                <a:latin typeface="+mn-lt"/>
              </a:rPr>
              <a:t>Automated Underwriting</a:t>
            </a:r>
            <a:r>
              <a:rPr lang="en-US" b="0" i="0" dirty="0">
                <a:solidFill>
                  <a:schemeClr val="tx1"/>
                </a:solidFill>
                <a:effectLst/>
                <a:latin typeface="+mn-lt"/>
              </a:rPr>
              <a:t>: AI and ML algorithms can analyze a borrower's financial information, credit score, and other relevant data to determine if they qualify for a home loan. This can save a significant amount of time as it eliminates the need for manual underwriting.</a:t>
            </a:r>
          </a:p>
          <a:p>
            <a:endParaRPr lang="en-US" b="0" i="0" dirty="0">
              <a:solidFill>
                <a:schemeClr val="tx1"/>
              </a:solidFill>
              <a:effectLst/>
              <a:latin typeface="+mn-lt"/>
            </a:endParaRPr>
          </a:p>
          <a:p>
            <a:pPr marL="285750" indent="-285750">
              <a:buFont typeface="Arial" panose="020B0604020202020204" pitchFamily="34" charset="0"/>
              <a:buChar char="•"/>
            </a:pPr>
            <a:r>
              <a:rPr lang="en-US" b="1" i="0" dirty="0">
                <a:solidFill>
                  <a:schemeClr val="tx1"/>
                </a:solidFill>
                <a:effectLst/>
                <a:latin typeface="+mn-lt"/>
              </a:rPr>
              <a:t>Predictive Analytics: </a:t>
            </a:r>
            <a:r>
              <a:rPr lang="en-US" b="0" i="0" dirty="0">
                <a:solidFill>
                  <a:schemeClr val="tx1"/>
                </a:solidFill>
                <a:effectLst/>
                <a:latin typeface="+mn-lt"/>
              </a:rPr>
              <a:t>By analyzing data from previous home loan applications, AI and ML algorithms can predict the likelihood of a borrower defaulting on their loan, which can help lenders make more informed lending decisions.</a:t>
            </a:r>
          </a:p>
          <a:p>
            <a:endParaRPr lang="en-US" b="0" i="0" dirty="0">
              <a:solidFill>
                <a:schemeClr val="tx1"/>
              </a:solidFill>
              <a:effectLst/>
              <a:latin typeface="+mn-lt"/>
            </a:endParaRPr>
          </a:p>
          <a:p>
            <a:pPr marL="285750" indent="-285750">
              <a:buFont typeface="Arial" panose="020B0604020202020204" pitchFamily="34" charset="0"/>
              <a:buChar char="•"/>
            </a:pPr>
            <a:r>
              <a:rPr lang="en-US" b="1" i="0" dirty="0">
                <a:solidFill>
                  <a:schemeClr val="tx1"/>
                </a:solidFill>
                <a:effectLst/>
                <a:latin typeface="+mn-lt"/>
              </a:rPr>
              <a:t>Chatbots:</a:t>
            </a:r>
            <a:r>
              <a:rPr lang="en-US" b="0" i="0" dirty="0">
                <a:solidFill>
                  <a:schemeClr val="tx1"/>
                </a:solidFill>
                <a:effectLst/>
                <a:latin typeface="+mn-lt"/>
              </a:rPr>
              <a:t> AI-powered chatbots can help answer borrower's questions and concerns during the home loan application process. This can provide borrowers with immediate assistance, reduce wait times, and improve the overall customer experience.</a:t>
            </a:r>
          </a:p>
          <a:p>
            <a:endParaRPr lang="en-US" b="0" i="0" dirty="0">
              <a:solidFill>
                <a:schemeClr val="tx1"/>
              </a:solidFill>
              <a:effectLst/>
              <a:latin typeface="+mn-lt"/>
            </a:endParaRPr>
          </a:p>
          <a:p>
            <a:pPr marL="285750" indent="-285750">
              <a:buFont typeface="Arial" panose="020B0604020202020204" pitchFamily="34" charset="0"/>
              <a:buChar char="•"/>
            </a:pPr>
            <a:r>
              <a:rPr lang="en-US" b="1" i="0" dirty="0">
                <a:solidFill>
                  <a:schemeClr val="tx1"/>
                </a:solidFill>
                <a:effectLst/>
                <a:latin typeface="+mn-lt"/>
              </a:rPr>
              <a:t>Document Processing: </a:t>
            </a:r>
            <a:r>
              <a:rPr lang="en-US" b="0" i="0" dirty="0">
                <a:solidFill>
                  <a:schemeClr val="tx1"/>
                </a:solidFill>
                <a:effectLst/>
                <a:latin typeface="+mn-lt"/>
              </a:rPr>
              <a:t>ML algorithms can process large volumes of documents such as income statements, tax returns, and bank statements, quickly and accurately. This can save a significant amount of time as it eliminates the need for manual data entry.</a:t>
            </a:r>
          </a:p>
          <a:p>
            <a:endParaRPr lang="en-US" b="0" i="0" dirty="0">
              <a:solidFill>
                <a:schemeClr val="tx1"/>
              </a:solidFill>
              <a:effectLst/>
              <a:latin typeface="+mn-lt"/>
            </a:endParaRPr>
          </a:p>
          <a:p>
            <a:pPr marL="285750" indent="-285750">
              <a:buFont typeface="Arial" panose="020B0604020202020204" pitchFamily="34" charset="0"/>
              <a:buChar char="•"/>
            </a:pPr>
            <a:r>
              <a:rPr lang="en-US" b="1" i="0" dirty="0">
                <a:solidFill>
                  <a:schemeClr val="tx1"/>
                </a:solidFill>
                <a:effectLst/>
                <a:latin typeface="+mn-lt"/>
              </a:rPr>
              <a:t>Fraud Detection: </a:t>
            </a:r>
            <a:r>
              <a:rPr lang="en-US" b="0" i="0" dirty="0">
                <a:solidFill>
                  <a:schemeClr val="tx1"/>
                </a:solidFill>
                <a:effectLst/>
                <a:latin typeface="+mn-lt"/>
              </a:rPr>
              <a:t>AI and ML algorithms can detect fraudulent activity in the loan application process, such as fake documents or identity theft. This can help lenders prevent fraud and speed up the loan application process.</a:t>
            </a:r>
          </a:p>
        </p:txBody>
      </p:sp>
      <p:sp>
        <p:nvSpPr>
          <p:cNvPr id="4" name="TextBox 3">
            <a:extLst>
              <a:ext uri="{FF2B5EF4-FFF2-40B4-BE49-F238E27FC236}">
                <a16:creationId xmlns:a16="http://schemas.microsoft.com/office/drawing/2014/main" id="{AE815E01-71F1-EF6E-33A8-4BCC8264CB5D}"/>
              </a:ext>
            </a:extLst>
          </p:cNvPr>
          <p:cNvSpPr txBox="1"/>
          <p:nvPr/>
        </p:nvSpPr>
        <p:spPr>
          <a:xfrm>
            <a:off x="457200" y="366624"/>
            <a:ext cx="8229600" cy="400110"/>
          </a:xfrm>
          <a:prstGeom prst="rect">
            <a:avLst/>
          </a:prstGeom>
          <a:noFill/>
        </p:spPr>
        <p:txBody>
          <a:bodyPr wrap="square" rtlCol="0">
            <a:spAutoFit/>
          </a:bodyPr>
          <a:lstStyle/>
          <a:p>
            <a:r>
              <a:rPr lang="en-US" sz="2000" dirty="0">
                <a:solidFill>
                  <a:schemeClr val="tx2"/>
                </a:solidFill>
              </a:rPr>
              <a:t>That visualization was impressive but can you provide me details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g1205dbbdec2_0_20"/>
          <p:cNvPicPr preferRelativeResize="0"/>
          <p:nvPr/>
        </p:nvPicPr>
        <p:blipFill>
          <a:blip r:embed="rId3">
            <a:alphaModFix/>
          </a:blip>
          <a:stretch>
            <a:fillRect/>
          </a:stretch>
        </p:blipFill>
        <p:spPr>
          <a:xfrm>
            <a:off x="4572000" y="6318879"/>
            <a:ext cx="4057650" cy="352425"/>
          </a:xfrm>
          <a:prstGeom prst="rect">
            <a:avLst/>
          </a:prstGeom>
          <a:noFill/>
          <a:ln>
            <a:noFill/>
          </a:ln>
        </p:spPr>
      </p:pic>
      <p:sp>
        <p:nvSpPr>
          <p:cNvPr id="122" name="Google Shape;122;g1205dbbdec2_0_20"/>
          <p:cNvSpPr txBox="1">
            <a:spLocks noGrp="1"/>
          </p:cNvSpPr>
          <p:nvPr>
            <p:ph type="title" idx="4294967295"/>
          </p:nvPr>
        </p:nvSpPr>
        <p:spPr>
          <a:xfrm>
            <a:off x="457200" y="580201"/>
            <a:ext cx="8229600" cy="278100"/>
          </a:xfrm>
          <a:prstGeom prst="rect">
            <a:avLst/>
          </a:prstGeom>
          <a:noFill/>
          <a:ln>
            <a:noFill/>
          </a:ln>
        </p:spPr>
        <p:txBody>
          <a:bodyPr spcFirstLastPara="1" wrap="square" lIns="0" tIns="45700" rIns="0" bIns="45700" anchor="ctr" anchorCtr="0">
            <a:noAutofit/>
          </a:bodyPr>
          <a:lstStyle/>
          <a:p>
            <a:pPr marL="0" lvl="0" indent="0" algn="l" rtl="0">
              <a:lnSpc>
                <a:spcPct val="90000"/>
              </a:lnSpc>
              <a:spcBef>
                <a:spcPts val="0"/>
              </a:spcBef>
              <a:spcAft>
                <a:spcPts val="0"/>
              </a:spcAft>
              <a:buClr>
                <a:srgbClr val="0070C0"/>
              </a:buClr>
              <a:buSzPct val="100000"/>
              <a:buFont typeface="Arial"/>
              <a:buNone/>
            </a:pPr>
            <a:r>
              <a:rPr lang="en-US" sz="2000" dirty="0">
                <a:solidFill>
                  <a:srgbClr val="0070C0"/>
                </a:solidFill>
              </a:rPr>
              <a:t>Summary</a:t>
            </a:r>
            <a:endParaRPr sz="2000" dirty="0"/>
          </a:p>
        </p:txBody>
      </p:sp>
      <p:sp>
        <p:nvSpPr>
          <p:cNvPr id="123" name="Google Shape;123;g1205dbbdec2_0_20"/>
          <p:cNvSpPr txBox="1"/>
          <p:nvPr/>
        </p:nvSpPr>
        <p:spPr>
          <a:xfrm>
            <a:off x="539552" y="1556792"/>
            <a:ext cx="8090098" cy="304694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panose="020B0604020202020204" pitchFamily="34" charset="0"/>
              <a:buChar char="•"/>
            </a:pPr>
            <a:r>
              <a:rPr lang="en-US" sz="1600" b="0" i="0" dirty="0">
                <a:solidFill>
                  <a:srgbClr val="374151"/>
                </a:solidFill>
                <a:effectLst/>
                <a:latin typeface="+mn-lt"/>
              </a:rPr>
              <a:t>AI and ML technologies are increasingly being used in the home loan process to automate and streamline various aspects of the process, from loan origination to underwriting and servicing. These technologies can help lenders make more accurate and informed decisions about loan approvals and risk assessment, while also improving the borrower experience by reducing processing times and increasing transparency.</a:t>
            </a:r>
          </a:p>
          <a:p>
            <a:pPr marR="0" lvl="0" algn="l" rtl="0">
              <a:spcBef>
                <a:spcPts val="0"/>
              </a:spcBef>
              <a:spcAft>
                <a:spcPts val="0"/>
              </a:spcAft>
              <a:buClr>
                <a:schemeClr val="dk1"/>
              </a:buClr>
              <a:buSzPts val="1600"/>
            </a:pPr>
            <a:endParaRPr lang="en-US" sz="1600" dirty="0">
              <a:solidFill>
                <a:srgbClr val="374151"/>
              </a:solidFill>
              <a:latin typeface="+mn-lt"/>
            </a:endParaRPr>
          </a:p>
          <a:p>
            <a:pPr marL="285750" marR="0" lvl="0" indent="-285750" algn="l" rtl="0">
              <a:spcBef>
                <a:spcPts val="0"/>
              </a:spcBef>
              <a:spcAft>
                <a:spcPts val="0"/>
              </a:spcAft>
              <a:buClr>
                <a:schemeClr val="dk1"/>
              </a:buClr>
              <a:buSzPts val="1600"/>
              <a:buFont typeface="Arial" panose="020B0604020202020204" pitchFamily="34" charset="0"/>
              <a:buChar char="•"/>
            </a:pPr>
            <a:r>
              <a:rPr lang="en-US" sz="1600" b="0" i="0" dirty="0">
                <a:solidFill>
                  <a:srgbClr val="374151"/>
                </a:solidFill>
                <a:effectLst/>
                <a:latin typeface="+mn-lt"/>
              </a:rPr>
              <a:t>Overall, AI and ML have the potential to significantly improve the efficiency and accuracy of the home loan process, while also providing a better experience for borrowers. As these technologies continue to evolve, we can expect to see even more innovative use cases in the future.</a:t>
            </a:r>
            <a:endParaRPr sz="1600" dirty="0">
              <a:solidFill>
                <a:schemeClr val="dk1"/>
              </a:solidFill>
              <a:latin typeface="+mn-lt"/>
              <a:ea typeface="Calibri"/>
              <a:cs typeface="Calibri"/>
              <a:sym typeface="Calibri"/>
            </a:endParaRPr>
          </a:p>
          <a:p>
            <a:pPr marL="285750" marR="0" lvl="0" indent="-184150" algn="l" rtl="0">
              <a:spcBef>
                <a:spcPts val="0"/>
              </a:spcBef>
              <a:spcAft>
                <a:spcPts val="0"/>
              </a:spcAft>
              <a:buClr>
                <a:schemeClr val="dk1"/>
              </a:buClr>
              <a:buSzPts val="1600"/>
              <a:buFont typeface="Arial"/>
              <a:buNone/>
            </a:pPr>
            <a:endParaRPr sz="1600" dirty="0">
              <a:solidFill>
                <a:schemeClr val="dk1"/>
              </a:solidFill>
              <a:latin typeface="+mn-lt"/>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JPMorgan Chase &amp; Co">
      <a:dk1>
        <a:srgbClr val="000000"/>
      </a:dk1>
      <a:lt1>
        <a:srgbClr val="FFFFFF"/>
      </a:lt1>
      <a:dk2>
        <a:srgbClr val="6D6E6A"/>
      </a:dk2>
      <a:lt2>
        <a:srgbClr val="478FBF"/>
      </a:lt2>
      <a:accent1>
        <a:srgbClr val="0069A3"/>
      </a:accent1>
      <a:accent2>
        <a:srgbClr val="818A37"/>
      </a:accent2>
      <a:accent3>
        <a:srgbClr val="7DBAC4"/>
      </a:accent3>
      <a:accent4>
        <a:srgbClr val="5A5397"/>
      </a:accent4>
      <a:accent5>
        <a:srgbClr val="7E776F"/>
      </a:accent5>
      <a:accent6>
        <a:srgbClr val="AD670D"/>
      </a:accent6>
      <a:hlink>
        <a:srgbClr val="B99D30"/>
      </a:hlink>
      <a:folHlink>
        <a:srgbClr val="007C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143</TotalTime>
  <Words>397</Words>
  <Application>Microsoft Office PowerPoint</Application>
  <PresentationFormat>On-screen Show (4:3)</PresentationFormat>
  <Paragraphs>22</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How AI &amp; ML will help me speed-up home loan process ?</vt:lpstr>
      <vt:lpstr>Machine Learning (ML) and Artificial Intelligence (AI) can speed up the home loan process in several ways: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 Andrew X</dc:creator>
  <cp:lastModifiedBy>Akshay Paunikar</cp:lastModifiedBy>
  <cp:revision>2</cp:revision>
  <dcterms:created xsi:type="dcterms:W3CDTF">2020-03-26T22:50:15Z</dcterms:created>
  <dcterms:modified xsi:type="dcterms:W3CDTF">2023-02-27T05:34:15Z</dcterms:modified>
</cp:coreProperties>
</file>