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82" d="100"/>
          <a:sy n="82" d="100"/>
        </p:scale>
        <p:origin x="605"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1/29/2023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1/29/2023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xml"/><Relationship Id="rId7"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pic>
        <p:nvPicPr>
          <p:cNvPr id="5" name="Picture 4">
            <a:extLst>
              <a:ext uri="{FF2B5EF4-FFF2-40B4-BE49-F238E27FC236}">
                <a16:creationId xmlns:a16="http://schemas.microsoft.com/office/drawing/2014/main" id="{5794D1DD-70E2-6C75-83C1-665E0D3CF749}"/>
              </a:ext>
            </a:extLst>
          </p:cNvPr>
          <p:cNvPicPr>
            <a:picLocks noChangeAspect="1"/>
          </p:cNvPicPr>
          <p:nvPr/>
        </p:nvPicPr>
        <p:blipFill>
          <a:blip r:embed="rId6"/>
          <a:stretch>
            <a:fillRect/>
          </a:stretch>
        </p:blipFill>
        <p:spPr>
          <a:xfrm>
            <a:off x="4316381" y="935395"/>
            <a:ext cx="1581150" cy="1143000"/>
          </a:xfrm>
          <a:prstGeom prst="rect">
            <a:avLst/>
          </a:prstGeom>
        </p:spPr>
      </p:pic>
      <p:pic>
        <p:nvPicPr>
          <p:cNvPr id="7" name="Picture 6">
            <a:extLst>
              <a:ext uri="{FF2B5EF4-FFF2-40B4-BE49-F238E27FC236}">
                <a16:creationId xmlns:a16="http://schemas.microsoft.com/office/drawing/2014/main" id="{9727D805-C78A-6EEE-FA6F-A4227FE2E8FC}"/>
              </a:ext>
            </a:extLst>
          </p:cNvPr>
          <p:cNvPicPr>
            <a:picLocks noChangeAspect="1"/>
          </p:cNvPicPr>
          <p:nvPr/>
        </p:nvPicPr>
        <p:blipFill>
          <a:blip r:embed="rId7"/>
          <a:stretch>
            <a:fillRect/>
          </a:stretch>
        </p:blipFill>
        <p:spPr>
          <a:xfrm>
            <a:off x="4335431" y="2686050"/>
            <a:ext cx="1562100" cy="1485900"/>
          </a:xfrm>
          <a:prstGeom prst="rect">
            <a:avLst/>
          </a:prstGeom>
        </p:spPr>
      </p:pic>
      <p:pic>
        <p:nvPicPr>
          <p:cNvPr id="9" name="Picture 8">
            <a:extLst>
              <a:ext uri="{FF2B5EF4-FFF2-40B4-BE49-F238E27FC236}">
                <a16:creationId xmlns:a16="http://schemas.microsoft.com/office/drawing/2014/main" id="{18D6F66C-18CD-8C64-635C-AD4F8A0F0B23}"/>
              </a:ext>
            </a:extLst>
          </p:cNvPr>
          <p:cNvPicPr>
            <a:picLocks noChangeAspect="1"/>
          </p:cNvPicPr>
          <p:nvPr/>
        </p:nvPicPr>
        <p:blipFill>
          <a:blip r:embed="rId8"/>
          <a:stretch>
            <a:fillRect/>
          </a:stretch>
        </p:blipFill>
        <p:spPr>
          <a:xfrm>
            <a:off x="4387818" y="4641882"/>
            <a:ext cx="1438275" cy="1381125"/>
          </a:xfrm>
          <a:prstGeom prst="rect">
            <a:avLst/>
          </a:prstGeom>
        </p:spPr>
      </p:pic>
      <p:sp>
        <p:nvSpPr>
          <p:cNvPr id="10" name="TextBox 9">
            <a:extLst>
              <a:ext uri="{FF2B5EF4-FFF2-40B4-BE49-F238E27FC236}">
                <a16:creationId xmlns:a16="http://schemas.microsoft.com/office/drawing/2014/main" id="{E697B9CC-6C90-D184-D107-E0E07BDFCC74}"/>
              </a:ext>
            </a:extLst>
          </p:cNvPr>
          <p:cNvSpPr txBox="1"/>
          <p:nvPr/>
        </p:nvSpPr>
        <p:spPr>
          <a:xfrm>
            <a:off x="5967900" y="935395"/>
            <a:ext cx="5303480" cy="75344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000" dirty="0">
                <a:solidFill>
                  <a:srgbClr val="575757"/>
                </a:solidFill>
              </a:rPr>
              <a:t>Churn is indeed high in SME Division, 9.7% </a:t>
            </a:r>
          </a:p>
          <a:p>
            <a:r>
              <a:rPr lang="en-US" sz="2000" dirty="0">
                <a:solidFill>
                  <a:srgbClr val="575757"/>
                </a:solidFill>
              </a:rPr>
              <a:t>across 14606 customers.</a:t>
            </a:r>
          </a:p>
        </p:txBody>
      </p:sp>
      <p:sp>
        <p:nvSpPr>
          <p:cNvPr id="11" name="TextBox 10">
            <a:extLst>
              <a:ext uri="{FF2B5EF4-FFF2-40B4-BE49-F238E27FC236}">
                <a16:creationId xmlns:a16="http://schemas.microsoft.com/office/drawing/2014/main" id="{8F2F6F85-089E-4D4A-F594-4443C716EADE}"/>
              </a:ext>
            </a:extLst>
          </p:cNvPr>
          <p:cNvSpPr txBox="1"/>
          <p:nvPr/>
        </p:nvSpPr>
        <p:spPr>
          <a:xfrm>
            <a:off x="6096000" y="2964158"/>
            <a:ext cx="5303480" cy="12999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sz="2000" dirty="0">
                <a:solidFill>
                  <a:srgbClr val="575757"/>
                </a:solidFill>
              </a:rPr>
              <a:t>Predictive model is able to predict the churn but</a:t>
            </a:r>
          </a:p>
          <a:p>
            <a:r>
              <a:rPr lang="en-US" sz="2000" dirty="0">
                <a:solidFill>
                  <a:srgbClr val="575757"/>
                </a:solidFill>
              </a:rPr>
              <a:t>the main driver is not price sensitivity.</a:t>
            </a:r>
          </a:p>
          <a:p>
            <a:pPr marL="342900" indent="-342900">
              <a:buFont typeface="Arial" panose="020B0604020202020204" pitchFamily="34" charset="0"/>
              <a:buChar char="•"/>
            </a:pPr>
            <a:r>
              <a:rPr lang="en-US" sz="2000" dirty="0">
                <a:solidFill>
                  <a:srgbClr val="575757"/>
                </a:solidFill>
              </a:rPr>
              <a:t>Yearly consumption, forecasted consumption &amp;</a:t>
            </a:r>
          </a:p>
          <a:p>
            <a:r>
              <a:rPr lang="en-US" sz="2000" dirty="0">
                <a:solidFill>
                  <a:srgbClr val="575757"/>
                </a:solidFill>
              </a:rPr>
              <a:t>Net margin are the main drivers. </a:t>
            </a:r>
          </a:p>
        </p:txBody>
      </p:sp>
      <p:sp>
        <p:nvSpPr>
          <p:cNvPr id="12" name="TextBox 11">
            <a:extLst>
              <a:ext uri="{FF2B5EF4-FFF2-40B4-BE49-F238E27FC236}">
                <a16:creationId xmlns:a16="http://schemas.microsoft.com/office/drawing/2014/main" id="{0A91D2F1-9F15-3D10-A58A-C7C9A1AA59DC}"/>
              </a:ext>
            </a:extLst>
          </p:cNvPr>
          <p:cNvSpPr txBox="1"/>
          <p:nvPr/>
        </p:nvSpPr>
        <p:spPr>
          <a:xfrm>
            <a:off x="6096000" y="4777273"/>
            <a:ext cx="5728996" cy="12457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dirty="0">
                <a:solidFill>
                  <a:srgbClr val="575757"/>
                </a:solidFill>
              </a:rPr>
              <a:t>Discount strategy of 20% is effective but only if </a:t>
            </a:r>
          </a:p>
          <a:p>
            <a:r>
              <a:rPr lang="en-US" dirty="0">
                <a:solidFill>
                  <a:srgbClr val="575757"/>
                </a:solidFill>
              </a:rPr>
              <a:t>targeted properly. </a:t>
            </a:r>
          </a:p>
          <a:p>
            <a:pPr marL="285750" indent="-285750">
              <a:buFont typeface="Arial" panose="020B0604020202020204" pitchFamily="34" charset="0"/>
              <a:buChar char="•"/>
            </a:pPr>
            <a:r>
              <a:rPr lang="en-US" dirty="0">
                <a:solidFill>
                  <a:srgbClr val="575757"/>
                </a:solidFill>
              </a:rPr>
              <a:t>Offer discount to only high value customers with </a:t>
            </a:r>
          </a:p>
          <a:p>
            <a:r>
              <a:rPr lang="en-US" dirty="0">
                <a:solidFill>
                  <a:srgbClr val="575757"/>
                </a:solidFill>
              </a:rPr>
              <a:t>high churn probability. </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76</Words>
  <Application>Microsoft Office PowerPoint</Application>
  <PresentationFormat>Widescreen</PresentationFormat>
  <Paragraphs>12</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Akshay Paunikar</cp:lastModifiedBy>
  <cp:revision>448</cp:revision>
  <cp:lastPrinted>2016-04-06T18:59:25Z</cp:lastPrinted>
  <dcterms:created xsi:type="dcterms:W3CDTF">2016-11-04T11:46:04Z</dcterms:created>
  <dcterms:modified xsi:type="dcterms:W3CDTF">2023-01-29T13:02:18Z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